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58" r:id="rId3"/>
    <p:sldId id="350" r:id="rId4"/>
    <p:sldId id="349" r:id="rId5"/>
    <p:sldId id="257" r:id="rId6"/>
    <p:sldId id="259" r:id="rId7"/>
    <p:sldId id="260" r:id="rId8"/>
    <p:sldId id="359" r:id="rId9"/>
    <p:sldId id="264" r:id="rId10"/>
    <p:sldId id="265" r:id="rId11"/>
    <p:sldId id="266" r:id="rId12"/>
    <p:sldId id="452" r:id="rId13"/>
    <p:sldId id="345" r:id="rId14"/>
    <p:sldId id="267" r:id="rId15"/>
    <p:sldId id="453" r:id="rId16"/>
    <p:sldId id="455" r:id="rId17"/>
    <p:sldId id="454" r:id="rId18"/>
    <p:sldId id="268" r:id="rId19"/>
    <p:sldId id="269" r:id="rId20"/>
    <p:sldId id="270" r:id="rId21"/>
    <p:sldId id="360" r:id="rId22"/>
    <p:sldId id="352" r:id="rId23"/>
    <p:sldId id="467" r:id="rId24"/>
    <p:sldId id="468" r:id="rId25"/>
    <p:sldId id="354" r:id="rId26"/>
    <p:sldId id="271" r:id="rId27"/>
    <p:sldId id="272" r:id="rId28"/>
    <p:sldId id="353" r:id="rId29"/>
    <p:sldId id="433" r:id="rId30"/>
    <p:sldId id="412" r:id="rId31"/>
    <p:sldId id="415" r:id="rId32"/>
    <p:sldId id="416" r:id="rId33"/>
    <p:sldId id="417" r:id="rId34"/>
    <p:sldId id="418" r:id="rId35"/>
    <p:sldId id="419" r:id="rId36"/>
    <p:sldId id="440" r:id="rId37"/>
    <p:sldId id="441" r:id="rId38"/>
    <p:sldId id="442" r:id="rId39"/>
    <p:sldId id="443" r:id="rId40"/>
    <p:sldId id="444" r:id="rId41"/>
    <p:sldId id="463" r:id="rId42"/>
    <p:sldId id="361" r:id="rId43"/>
    <p:sldId id="457" r:id="rId44"/>
    <p:sldId id="308" r:id="rId45"/>
    <p:sldId id="436" r:id="rId46"/>
    <p:sldId id="372" r:id="rId47"/>
    <p:sldId id="310" r:id="rId48"/>
    <p:sldId id="311" r:id="rId49"/>
    <p:sldId id="410" r:id="rId50"/>
    <p:sldId id="312" r:id="rId51"/>
    <p:sldId id="313" r:id="rId52"/>
    <p:sldId id="464" r:id="rId53"/>
    <p:sldId id="438" r:id="rId54"/>
    <p:sldId id="432" r:id="rId55"/>
    <p:sldId id="375" r:id="rId56"/>
    <p:sldId id="376" r:id="rId57"/>
    <p:sldId id="377" r:id="rId58"/>
    <p:sldId id="469" r:id="rId59"/>
    <p:sldId id="426" r:id="rId60"/>
    <p:sldId id="473" r:id="rId61"/>
    <p:sldId id="429" r:id="rId62"/>
    <p:sldId id="421" r:id="rId63"/>
    <p:sldId id="434" r:id="rId64"/>
    <p:sldId id="435" r:id="rId65"/>
    <p:sldId id="459" r:id="rId66"/>
    <p:sldId id="322" r:id="rId67"/>
    <p:sldId id="470" r:id="rId68"/>
    <p:sldId id="324" r:id="rId69"/>
    <p:sldId id="437" r:id="rId70"/>
    <p:sldId id="472" r:id="rId71"/>
    <p:sldId id="325" r:id="rId72"/>
    <p:sldId id="328" r:id="rId73"/>
    <p:sldId id="471" r:id="rId74"/>
    <p:sldId id="330" r:id="rId75"/>
    <p:sldId id="456" r:id="rId76"/>
    <p:sldId id="409" r:id="rId77"/>
    <p:sldId id="329" r:id="rId78"/>
    <p:sldId id="531" r:id="rId79"/>
    <p:sldId id="532" r:id="rId80"/>
    <p:sldId id="348" r:id="rId81"/>
    <p:sldId id="332" r:id="rId82"/>
    <p:sldId id="422" r:id="rId83"/>
    <p:sldId id="423" r:id="rId84"/>
    <p:sldId id="339" r:id="rId85"/>
    <p:sldId id="460" r:id="rId86"/>
    <p:sldId id="474" r:id="rId87"/>
    <p:sldId id="475" r:id="rId88"/>
    <p:sldId id="487" r:id="rId89"/>
    <p:sldId id="477" r:id="rId90"/>
    <p:sldId id="478" r:id="rId91"/>
    <p:sldId id="479" r:id="rId92"/>
    <p:sldId id="480" r:id="rId93"/>
    <p:sldId id="481" r:id="rId94"/>
    <p:sldId id="482" r:id="rId95"/>
    <p:sldId id="483" r:id="rId96"/>
    <p:sldId id="484" r:id="rId97"/>
    <p:sldId id="488" r:id="rId98"/>
    <p:sldId id="489" r:id="rId99"/>
    <p:sldId id="491" r:id="rId100"/>
    <p:sldId id="492" r:id="rId101"/>
    <p:sldId id="493" r:id="rId102"/>
    <p:sldId id="494" r:id="rId103"/>
    <p:sldId id="495" r:id="rId104"/>
    <p:sldId id="496" r:id="rId105"/>
    <p:sldId id="497" r:id="rId106"/>
    <p:sldId id="498" r:id="rId107"/>
    <p:sldId id="499" r:id="rId108"/>
    <p:sldId id="500" r:id="rId109"/>
    <p:sldId id="501" r:id="rId110"/>
    <p:sldId id="502" r:id="rId111"/>
    <p:sldId id="503" r:id="rId112"/>
    <p:sldId id="504" r:id="rId113"/>
    <p:sldId id="505" r:id="rId114"/>
    <p:sldId id="506" r:id="rId115"/>
    <p:sldId id="507" r:id="rId116"/>
    <p:sldId id="512" r:id="rId117"/>
    <p:sldId id="513" r:id="rId118"/>
    <p:sldId id="514" r:id="rId119"/>
    <p:sldId id="515" r:id="rId120"/>
    <p:sldId id="516" r:id="rId121"/>
    <p:sldId id="517" r:id="rId122"/>
    <p:sldId id="518" r:id="rId123"/>
    <p:sldId id="519" r:id="rId124"/>
    <p:sldId id="520" r:id="rId125"/>
    <p:sldId id="521" r:id="rId126"/>
    <p:sldId id="522" r:id="rId127"/>
    <p:sldId id="523" r:id="rId128"/>
    <p:sldId id="524" r:id="rId129"/>
    <p:sldId id="525" r:id="rId130"/>
    <p:sldId id="526" r:id="rId131"/>
    <p:sldId id="527" r:id="rId132"/>
    <p:sldId id="528" r:id="rId133"/>
    <p:sldId id="529" r:id="rId134"/>
    <p:sldId id="530" r:id="rId135"/>
    <p:sldId id="346" r:id="rId136"/>
    <p:sldId id="347" r:id="rId1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0F6E16A-A47D-4258-8C8E-40E34A9ED377}">
          <p14:sldIdLst>
            <p14:sldId id="256"/>
            <p14:sldId id="358"/>
            <p14:sldId id="350"/>
            <p14:sldId id="349"/>
            <p14:sldId id="257"/>
            <p14:sldId id="259"/>
            <p14:sldId id="260"/>
            <p14:sldId id="359"/>
            <p14:sldId id="264"/>
            <p14:sldId id="265"/>
            <p14:sldId id="266"/>
            <p14:sldId id="452"/>
            <p14:sldId id="345"/>
            <p14:sldId id="267"/>
            <p14:sldId id="453"/>
            <p14:sldId id="455"/>
            <p14:sldId id="454"/>
            <p14:sldId id="268"/>
            <p14:sldId id="269"/>
            <p14:sldId id="270"/>
            <p14:sldId id="360"/>
            <p14:sldId id="352"/>
            <p14:sldId id="467"/>
            <p14:sldId id="468"/>
            <p14:sldId id="354"/>
            <p14:sldId id="271"/>
            <p14:sldId id="272"/>
            <p14:sldId id="353"/>
            <p14:sldId id="433"/>
            <p14:sldId id="412"/>
            <p14:sldId id="415"/>
            <p14:sldId id="416"/>
            <p14:sldId id="417"/>
            <p14:sldId id="418"/>
            <p14:sldId id="419"/>
            <p14:sldId id="440"/>
            <p14:sldId id="441"/>
            <p14:sldId id="442"/>
            <p14:sldId id="443"/>
            <p14:sldId id="444"/>
            <p14:sldId id="463"/>
            <p14:sldId id="361"/>
            <p14:sldId id="457"/>
            <p14:sldId id="308"/>
            <p14:sldId id="436"/>
            <p14:sldId id="372"/>
            <p14:sldId id="310"/>
            <p14:sldId id="311"/>
            <p14:sldId id="410"/>
            <p14:sldId id="312"/>
            <p14:sldId id="313"/>
            <p14:sldId id="464"/>
            <p14:sldId id="438"/>
            <p14:sldId id="432"/>
            <p14:sldId id="375"/>
            <p14:sldId id="376"/>
            <p14:sldId id="377"/>
            <p14:sldId id="469"/>
            <p14:sldId id="426"/>
            <p14:sldId id="473"/>
            <p14:sldId id="429"/>
            <p14:sldId id="421"/>
            <p14:sldId id="434"/>
            <p14:sldId id="435"/>
            <p14:sldId id="459"/>
            <p14:sldId id="322"/>
            <p14:sldId id="470"/>
            <p14:sldId id="324"/>
            <p14:sldId id="437"/>
            <p14:sldId id="472"/>
            <p14:sldId id="325"/>
            <p14:sldId id="328"/>
            <p14:sldId id="471"/>
            <p14:sldId id="330"/>
            <p14:sldId id="456"/>
            <p14:sldId id="409"/>
            <p14:sldId id="329"/>
            <p14:sldId id="531"/>
            <p14:sldId id="532"/>
            <p14:sldId id="348"/>
            <p14:sldId id="332"/>
            <p14:sldId id="422"/>
            <p14:sldId id="423"/>
            <p14:sldId id="339"/>
            <p14:sldId id="460"/>
            <p14:sldId id="474"/>
            <p14:sldId id="475"/>
            <p14:sldId id="487"/>
            <p14:sldId id="477"/>
            <p14:sldId id="478"/>
            <p14:sldId id="479"/>
            <p14:sldId id="480"/>
            <p14:sldId id="481"/>
            <p14:sldId id="482"/>
            <p14:sldId id="483"/>
            <p14:sldId id="484"/>
            <p14:sldId id="488"/>
            <p14:sldId id="489"/>
            <p14:sldId id="491"/>
            <p14:sldId id="492"/>
            <p14:sldId id="493"/>
            <p14:sldId id="494"/>
            <p14:sldId id="495"/>
            <p14:sldId id="496"/>
            <p14:sldId id="497"/>
            <p14:sldId id="498"/>
            <p14:sldId id="499"/>
            <p14:sldId id="500"/>
            <p14:sldId id="501"/>
            <p14:sldId id="502"/>
            <p14:sldId id="503"/>
            <p14:sldId id="504"/>
            <p14:sldId id="505"/>
            <p14:sldId id="506"/>
            <p14:sldId id="507"/>
            <p14:sldId id="512"/>
            <p14:sldId id="513"/>
            <p14:sldId id="514"/>
            <p14:sldId id="515"/>
            <p14:sldId id="516"/>
            <p14:sldId id="517"/>
            <p14:sldId id="518"/>
            <p14:sldId id="519"/>
            <p14:sldId id="520"/>
            <p14:sldId id="521"/>
            <p14:sldId id="522"/>
            <p14:sldId id="523"/>
            <p14:sldId id="524"/>
            <p14:sldId id="525"/>
            <p14:sldId id="526"/>
            <p14:sldId id="527"/>
            <p14:sldId id="528"/>
            <p14:sldId id="529"/>
            <p14:sldId id="530"/>
          </p14:sldIdLst>
        </p14:section>
        <p14:section name="Appendix" id="{75FF835B-6ADE-451C-8D4B-EC9B5030E37F}">
          <p14:sldIdLst>
            <p14:sldId id="346"/>
            <p14:sldId id="34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3" autoAdjust="0"/>
    <p:restoredTop sz="94660"/>
  </p:normalViewPr>
  <p:slideViewPr>
    <p:cSldViewPr snapToGrid="0">
      <p:cViewPr varScale="1">
        <p:scale>
          <a:sx n="114" d="100"/>
          <a:sy n="114" d="100"/>
        </p:scale>
        <p:origin x="392" y="17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ink/ink1.xml><?xml version="1.0" encoding="utf-8"?>
<inkml:ink xmlns:inkml="http://www.w3.org/2003/InkML">
  <inkml:definitions>
    <inkml:context xml:id="ctx0">
      <inkml:inkSource xml:id="inkSrc0">
        <inkml:traceFormat>
          <inkml:channel name="X" type="integer" max="2446" units="cm"/>
          <inkml:channel name="Y" type="integer" min="-743" max="1177" units="cm"/>
          <inkml:channel name="T" type="integer" max="2.14748E9" units="dev"/>
        </inkml:traceFormat>
        <inkml:channelProperties>
          <inkml:channelProperty channel="X" name="resolution" value="71.10465" units="1/cm"/>
          <inkml:channelProperty channel="Y" name="resolution" value="98.96907" units="1/cm"/>
          <inkml:channelProperty channel="T" name="resolution" value="1" units="1/dev"/>
        </inkml:channelProperties>
      </inkml:inkSource>
      <inkml:timestamp xml:id="ts0" timeString="2021-05-27T06:51:17.626"/>
    </inkml:context>
    <inkml:brush xml:id="br0">
      <inkml:brushProperty name="width" value="0.05292" units="cm"/>
      <inkml:brushProperty name="height" value="0.05292" units="cm"/>
      <inkml:brushProperty name="color" value="#FF0000"/>
    </inkml:brush>
  </inkml:definitions>
  <inkml:trace contextRef="#ctx0" brushRef="#br0">28773 3646 0,'0'0'0,"-24"0"15,24-25-15,-25 25 16,0-24-16,0 24 15,0-25-15,1 25 16,-1 0-16,0 0 16,0 0-16,0 0 15,1-25-15,-1 25 16,0 0-16,-25 0 16,-24 0-16,49 0 15,-24-25-15,-1 25 16,-49-25-16</inkml:trace>
  <inkml:trace contextRef="#ctx0" brushRef="#br0" timeOffset="6326.16">26987 3349 0,'0'0'16,"-24"0"-16,-51 0 0,50 0 16,-24 0-1,24 0-15,0 0 16,-24 0-16,24 0 16,0 0-16,-25 0 15,26 0-15,-51 0 16,26 0-16,24 0 15,-25 24-15,1-24 16,24 25-16,-50-25 16,51 25-16,-1-25 15,0 0-15,0 25 16,0 0-16,-24-25 16,24 24-16,0 1 15,0-25-15,1 25 16,-1 0-16,0 0 15,0-25-15,25 24 16,0 1-16,-25-25 16,25 25-1,-25-25-15,25 25 16,0 0 15,0 0-31,0-1 16,25-24 31,-25 25-32,25 0 17,0 0-1,0 0-16,0-25 1,-1 24 0,1-24-1,-25 25 1,25-25 0,0 0-1,0 25-15,-1-25 16,1 25-1,0 0 1,-25-1 0,25-24-16,0 0 15,-1 0 1,1 0 0,0 0-1,0 0 1,0 25-1,-1-25 1,1 0-16,0 0 16,0 0-1,24 25 1,-24-25-16,0 0 31,0 0-15,0 0-16,-1 0 15,1 25 1,0-25-16,-25 25 16,25-25-1,0 0-15,-1 0 16,1 0 0,0 24-16,0-24 31,0 0-31,-1 0 15,1 0 1,0 0 15,0 25 1,0-25-17,-1 0 1,1 0 15,-25 25-15,25-25-16,0 25 15,0-25 1,0 0 0,-1 0-16,1 0 15,0 25 1,0-25-16,0 0 31,-1 0-31,1 0 16,0 0-16,0 0 15,0 24-15,-1-24 16,1 0 0,0 0-1,0 25-15,0-25 31,-1 0-31,26 0 16,-25 25-16,0-25 16,-1 25-16,1-25 15,0 0-15,0 0 16,0 0 0,-1 0-16,1 0 15,0 0-15,0 0 16,0 0-1,-1 0 1,26 0-16,-25 0 16,0 0-16,-1 0 15,1 0-15,0 0 16,0 0-16,25 0 16,-26 0-16,1 0 15,0 0-15,0 0 16,0 0-16,49 0 15,-49 0-15,0 0 16,24 0-16,-24 0 16,25 0-16,-26 0 15,26 0-15,-25 0 16,0 0 0,24 0-16,-24 0 15,25 0-15,-26 0 16,26 0-16,-25 0 15,0 0-15,-1 0 16,26 0-16,-25 0 16,0 0-16,-1 0 15,1 0-15,0 0 16,0 0-16,0 0 16,24 0-1,-24 0-15,0 0 16,0 0-16,0 0 15,-1 0-15,1 0 16,0 0-16,0 0 16,49 0-16,-49 0 15,25 0-15,-1 0 16,-24 0-16,0 0 16,0 0-16,-1 0 15,1 0 1,0 0-16,0 0 15,0 0-15,49 0 16,-49 0-16,0 0 16,-1 0-16,1 0 15,0 0-15,25 0 16,-26 0-16,26 0 31,-25 0-31,24 0 16,-24 0-1,0 0-15,0 0 16,0 0-16,0 0 16,-1 0-1,51 0-15,-50 0 16,-1 0-16,26 0 16,-25 0-1,0 0-15,-1 0 16,1 0-16,0 0 15,0 0-15,0 0 16,-1 0 0,1 0-16,0 0 15,0 0 1,0 0 0,-1 0-16,1 0 15,0 0 1,0 0-1,0 0 1,-1 0 0,1 0-1,0 0 1,25 0-16,-26 0 16,1 0-16,25 0 15,-25 0-15,-1 0 16,1 0-16,0 0 15,0 0-15,25 0 16,-26 0-16,26 0 16,-25 0-16,0 0 15,24 0-15,-24 0 16,25 0-16,24 0 16,-49 0-16,24 0 15,-24 0-15,0 0 16,25 0-16,-26 0 15,1 0-15,0 0 16,25 0-16,-26 0 16,1 0-16,0 0 15,25 0 1,-26 0-16,1 0 16,0 0-16,0 0 15,0 0 1,-1 0-1,1 0 1,0 0 0,0 0-16,0 0 15,0 0-15,-1 0 16,1 0 0,0 0-16,0 0 15,0 0-15,24 0 16,-24 0-1,0 0-15,0 0 16,-1 0 0,1 0-16,0 0 15,0 0 1,0 0 0,-1 0-16,1 0 15,0 0 1,0 0-1,0 0 17,-1 0-1,1 0-15,0 0-1,0 0-15,0 0 16,24 0 15,-24 0-15,0 0-1,0 0-15,-1 0 16,1 0-16,0 0 16,0 0-1,0 0 1,-1 0 15,1 0-15,0 0 15,0 0-15,0 0-1,-1-25 16,-24 0-15,25 25 0,0 0-1,0-25 1,-25 1 0,25 24-1,-25-25 1,25 25-1,-1 0-15,-24-25 16,25 25-16,0-25 16,-25 0-1,25 25 1,0 0 15,-25-24-31,24 24 16,-24-25 31,25 25-16,0-25-15,-25 0-16,0 0 15,0 1 1,0-1 15,0 0-31,0 0 16,0 0-1,0 1-15,-25 24 16,25-25-16,-25 25 16,25-25-16,-24 0 15,24 0 1,-25 25-16,25-24 31,-25 24-31,25-25 16,-25 0-16,0 0 15,1 0 17,-1 25-17,0-25 32,0 25-31,0 0-16,25-24 15,-25 24 1,25-25 0,-24 25-16,-1 0 31,0 0-31,0 0 15,0 0 1,1 0 0,-1 0-1,0 0-15,0 0 16,25-25-16,-25 25 16,1 0-16,-1 0 15,0 0 1,-25 0-16,26 0 15,-1 0-15,0 0 16,0 0 0,0 0-16,1-25 15,-1 25 1,0 0-16,0 0 16,0 0-16,1 0 15,-1-25-15,0 25 16,0-24-16,0 24 15,1 0-15,-1 0 16,0 0 0,0 0-16,0 0 15,1 0-15,-1 0 16,0 0 0,0 0-16,0 0 15,1 0-15,-1 0 16,0 0-16,0 0 15,0 0 1,0 0-16,1 0 16,-1 0-1,0 0-15,0 0 16,0 0-16,-49 0 16,49 0-16,0 0 15,-24 0-15,24 0 16,-25 0-16,26 0 15,-26 0-15,25 0 16,-24 0-16,24 0 16,-50 0-16,51 0 15,-1 0-15,0 0 16,-25 0-16,1 0 16,24 0-16,-25 0 15,-24 0-15,49 0 16,-25 0-16,26 0 15,-26 0-15,0 0 16,26 0-16,-51 0 16,50 0-1,1 0-15,-26 0 16,25 0-16,0 0 16,-24 0-16,24 0 15,-25 0-15,26 0 16,-1 0-16,-25 0 15,-24 0 1,49 0-16,0 0 16,0 0-1,1 0-15,-1 0 16,0 0 0,0 0-16,0 0 31,1 0 0,-1 0-15,0 0-16,0 0 15,0 0 1,0 0 0,-24 0-16,24 0 15,0 0-15,0 0 16,-24 0-1,24 0-15,-49 0 16,24 0-16,0 0 16,-24 0-16,24 0 15,-49 0-15,50 0 16,-1 0-16,-24 0 16,24 0-16,-49 0 15,49 0-15,1 0 16,-26 0-16,50 0 15,-24 0-15,-1 0 16,25 0-16,-24 0 16,-26 0-16,50 0 15,-24 0-15,24 0 16,0 0-16,0 0 16,1 0-16,-1 0 15,0 0-15,0 0 16,0 0-1,1 0-15,-1 0 16,0 0 0,0 0-16,0 0 15,1 0-15,-1 0 16,0 0 15,0 0-31,0 0 16,1 0-1,-1 0-15,0 0 16,0 0-16,0 0 16,1 0-16,-1 0 15,-25 0 1,25 0-16,0 0 16,1 0-16,-1 0 15,0 0-15,0 0 16,0 0-16,1 0 15,-1 0-15,0 0 16,0 0-16,0 0 16,1 0-16,-1 0 15,0 0 1,0 0-16,0 0 16,1 0-16,-1 0 15,0 0 1,0 0-1,0 0-15,1 0 16,-1 0 0,0 0-1,0 0 1,0 0 0,1 0-1,-1 0-15,0 0 16,0 0-16,0 0 15,1 0-15,-1 0 16,0 0-16,0 0 16,0 0-16,1 0 15,-1 0 1,0 0-16,-25 0 16,25 0-16,1 0 15,-1 0-15,0 0 16,0 0-16,0 0 15,1 0 1,-1 0 0,0 0-16,0 0 15,0 0 1,1 0-16,-1 0 16,0 0-1,0 0 1,0 0 31,1 0-32,-26 0-15,0 0 16,-24 0-16</inkml:trace>
  <inkml:trace contextRef="#ctx0" brushRef="#br0" timeOffset="13202.8">29642 9128 0,'-25'0'0,"0"-25"15,0 25 1,0 0-16,1 0 15,-1 0-15,-25 0 16,25-24-16,1 24 16,-1 0-1,-50-25-15,26 0 16,-1 25-16,-24-50 16,-26 25-16,51 25 15,-50 0-15,49 0 16,-24-24-16,24 24 15,-49-25-15,49-25 16,-24 50-16,24 0 16,25-25-16,-24 25 15,24 0-15,-25 0 16,26 0-16,-1 0 16,0 0-16,0 0 15,-24 0-15,24 0 16,0 0-1,0 0-15,0 0 16,0 0-16,1 0 16,-1 0-16,0 0 15,-25 0-15,26 0 16,-1 0-16,0 0 16,0 0-16,0 0 15,-24 0-15,24 0 16,-25 0-1,26 0-15,-1 0 16,-50 0-16,26 0 16,24 25-16,-25 0 15,26-25-15,-1 50 16,0-50-16,0 24 16,0-24-16,1 0 15,24 25 1,-25-25-16,0 0 15,0 0 1,0 0 0,1 0-1,-1 25-15,0-25 16,-25 0-16,25 0 16,25 25-16,-24-25 15,-1 25-15,0-25 16,0 0-1,0 0 1,1 0 0,-1 25-16,0-25 15,0 0 1,25 24-16,-25-24 16,25 25-1,-24 0-15,-1 0 16,0-25-1,0 0-15,0 0 16,25 25-16,-24-25 16,24 24-1,-25-24-15,0 0 16,25 25 0,0 0 62,0 0-63,0 0 17,-25-1-1,25 1 0,0 0-31,-25 0 16,25 0-1,0-1-15,0 1 32,0 0-17,0 0 1,0 0 15,25-25 78,-25 24-109,25-24 16,0 0 0,0 25-1,-1 0 1,1 0 0,0-25-16,0 0 15,0 0-15,-1 25 16,1-25-1,-25 24-15,25-24 16,0 0-16,0 0 31,-1 0-31,1 0 16,0 0-16,0 0 16,0 25-16,-1-25 15,26 0 1,-25 0-16,0 0 15,0 25-15,-1-25 16,1 0 0,0 0-16,0 0 15,0 25-15,-1-25 16,1 0 0,0 25-16,0-25 15,0 0-15,-1 0 16,1 0-16,0 0 15,0 24-15,0-24 16,-1 0-16,26 0 16,-25 0-16,24 0 15,-24 0-15,0 0 16,0 0-16,49 0 16,-49 0-16,25 0 15,-1 0-15,1 0 16,24 0-1,-49 0-15,25 0 16,-1 0-16,26 0 16,-50 0-16,24 0 15,-24 0-15,0 0 16,0 0-16,24 0 16,-24 0-16,25 0 15,49 0-15,-50 0 16,26 0-16,-26 0 15,1 0-15,24 0 16,-24 0-16,49 0 16,-74 0-16,25 0 15,-1 0-15,-24 0 16,25 0-16,-1 0 16,1 0-16,0 0 15,-1 0-15,26 0 16,-26 0-16,1 0 15,-25 0-15,24 0 16,-24 0-16,49 0 16,-24 0-16,-25 0 15,0 0-15,-1 0 16,1 0 0,0 0-16,25 0 15,-26 0-15,26 0 16,-25 0-16,49 0 15,-49 0-15,25 0 16,-25 0-16,24 0 16,-24 0-16,25 0 15,24 0-15,-49 0 16,0 0-16,-1 0 16,1 0-16,25 0 15,-25 0-15,24 0 16,-24 0-16,25 0 15,-1 0-15,26 0 16,-26 0-16,-24 0 16,25 0-16,24 0 15,-49 0-15,24 0 16,-24 0-16,0 0 16,0 0-16,25 0 15,-1 0-15,26 0 16,-26 0-16,1 0 15,24 0-15,-49 0 16,25 0-16,-1 0 16,-24 0-1,25 0-15,-26 0 16,1 0-16,0 0 16,0 0-16,0 0 15,-1 0-15,51 0 16,-50 0-16,-1 0 15,26 0-15,-25 0 16,24 0-16,-24 0 16,25 0-16,-25 0 15,24 0-15,26 0 16,-50 0-16,-1 0 16,26 0-16,-25 0 15,24 0-15,-24 0 16,0 0-16,0 0 15,0 0-15,24 0 16,-24 0-16,49 0 16,-49 0-16,25 0 15,-25 0-15,24 0 16,-24 0-16,0 0 16,24 0-16,-24 0 15,0 0-15,0 0 16,0 0-1,-1 0 1,51 0-16,-50 0 16,-1 0-16,1 0 15,25 0-15,-25 0 16,0 0-16,-1 0 16,1 0-16,25 0 15,-25 0-15,24 0 16,-49-24-1,25 24-15,0 0 16,-25-25 0,25 25-1,-1-25 32,-24 0 0,0 0-31,0 1-16,0-1 31,0 0-15,0 0-1,0 0 1,0 1-1,0-1 1,-24 25-16,24-25 16,0 0-16,0 0 15,-25 1 1,25-1 15,0 0 0,-25 0-15,0 0 0,25 1-16,0-1 31,0 0 0,-25 0 0,25-24-15,-24 24 0,-1 25-1,25-25-15,-25 0 32,0 25-17,0 0 16,25-25-15,-24 25 0,24-24-16,-25 24 15,0 0 1,0 0-16,0-25 16,0 25-16,1 0 15,-1 0-15,0 0 16,0-25-16,0 25 15,-24 0-15,24 0 16,0 0-16,0-25 16,1 25-16,-51 0 15,50-25-15,1 25 16,-26-25-16,0 25 16,26 0-16,-26 0 15,-24-24-15,49 24 16,-25 0-16,1 0 15,24 0-15,-50 0 16,51 0-16,-26 0 16,0 0-1,1 0-15,24 0 16,-50 0-16,26 0 16,24 0-16,-25 0 15,26 0-15,-1 0 16,-25 0-16,25 0 15,1 0-15,-1 0 16,0 0-16,0 0 16,0 0-16,-24 0 15,24 0-15,0 0 16,0 0-16,1 0 16,-1 0-16,-25 0 15,25 0-15,1 0 16,-1 0-1,-25 0-15,25 0 16,1 0 0,-1 0-16,-25 0 15,25 0-15,1 0 16,-1 0-16,-50 0 16,50 0-16,1 0 15,-1 0-15,0 0 16,0 24-1,0-24-15,1 0 16,-26 0-16,25 0 16,0 0-16,1 0 15,-1 0-15,0 0 16,0 0-16,0 0 16,1 0-16,-1 0 15,0 0-15,0 0 16,0 0-16,1 0 15,-1 0-15,0 0 16,0 0-16,0 0 16,1 0-1,-1 25-15,0-25 16,0 0 0,-24 0-1,24 0-15,0 25 16,0-25-16,0 25 15,1-25-15,-26 0 16,25 0-16,0 25 16,0-25-16,1 0 15,-26 0-15,25 0 16,0 0-16,1 0 16,-1 0-1,0 0-15,0 25 16,0-25-1,1 0-15,-1 0 16,0 0 0,0 0-1,0 0 1,1 0-16,-1 0 16,0 0-1,0 0 1,0 0-1,1 0 1,-26 0 0,25 0-1,0 0 32,1 0-31,-1 0 62,0 0-31</inkml:trace>
  <inkml:trace contextRef="#ctx0" brushRef="#br0" timeOffset="20279.95">28004 12799 0,'-24'-25'15,"-1"25"17,0 0-17,0 0 1,0 0-1,1 0 1,-1 0-16,0 0 16,-25 0-1,1 0-15,24 0 16,-25 0-16,-24 0 16,49 0-16,-24 0 15,24 0-15,0 0 16,-25 0-16,26 0 15,-1 0-15,0 0 16,0 0-16,0 0 16,1 0-16,-1 0 15,0 0-15,0 0 16,0 0-16,1 0 16,-1 0-16,0 0 15,-25 0-15,25 0 16,1 0-16,-1 0 15,0 0-15,0 0 16,-24 0-16,24 0 16,0 0-16,-25 0 15,26 0-15,-1 0 16,-25 25-16,25-25 16,-49 25-16,49-25 15,0 25-15,1-25 16,-1 0-16,0 0 15,0 25 1,0-25 0,25 24-16,0 1 15,0 0 1,0 0 15,-24-25-15,24 25 15,0-1-15,0 1-16,0 0 15,0 0 1,0 0 0,0-1 15,24-24-31,-24 25 15,0 0 1,25 0 15,0-25-31,0 25 16,0 0 31,-25-1-32,24 1 1,1-25 0,0 25-1,0-25 1,-25 25-16,25-25 16,-1 0-1,26 0 1,-25 0-16,0 0 15,-1 25 1,1-25 0,0 24-16,0-24 15,0 0 1,-1 0 0,1 0-16,0 0 15,0 0-15,0 0 16,-1 0-16,1 0 15,0 0-15,0 0 16,0 0-16,24 0 16,-24 0-16,0 0 15,25 0-15,-26 0 16,51 0-16,-26 0 16,-24 0-1,25 0-15,-1 0 16,-24 0-16,50 0 15,-51 0-15,1 0 16,0 0-16,0 0 16,24 0-16,-24 0 15,25 0-15,-1 0 16,-24 0-16,25 0 16,24 0-16,-24 0 15,0 0-15,-26 0 16,51 0-16,-26 0 15,-24 0-15,0 0 16,25 0-16,-26 0 16,26 0-16,24 0 15,-49 0-15,25 0 16,-25 0-16,-1 0 16,26 0-16,-25 0 15,0 0-15,-1 0 16,26 0-16,-25 0 15,0 0-15,-1 0 16,51 0-16,-50 0 16,-1 0-16,26 0 15,-25 0 1,0 0-16,0 0 16,-1 0-16,1 0 15,0 0-15,0 0 16,0 0-16,24 0 15,-24 0-15,25 0 16,24 0-16,-24 0 16,-26 0-16,26 0 15,-25 0-15,0 0 16,24 0-16,-24 0 16,49 0-16,-49 0 15,25 0-15,-25 0 16,-1 0-16,26 0 15,-25 0-15,0 0 16,24 0-16,-24 0 16,25 0-16,-26 0 15,1 0-15,0 0 16,25 0-16,-25 0 16,-1 0-16,1 0 15,0 0-15,25 0 16,-26 0-1,26 0-15,-25 0 16,0 0-16,-1 0 16,1 0-16,0 0 15,0 0-15,0 0 16,-1 0-16,1 0 16,0 0-16,0 0 15,0 0-15,-1 0 16,1 0-16,0 0 15,0 0-15,49 0 16,-49 0-16,0 0 16,0 0-16,24 0 15,-24 0-15,0 0 16,0 0-16,24 0 16,-24 0-16,25 0 15,24 0-15,-49 0 16,0 0-16,0 0 15,-1 0-15,1 0 16,0 0 0,0 0-16,0 0 15,-1 0-15,26 0 16,0 0 0,-26 0-1,1 0-15,0 0 16,0 0-16,49 0 15,-49 0-15,0 0 16,0 0-16,24 0 16,-24 0-16,0 0 15,0 0-15,-1 0 16,1 0-16,0 0 16,0 0-1,24 0-15,-24 0 16,0 0-16,0 0 15,25 0-15,-26 0 16,1 0-16,0 0 16,0 0-16,0 0 15,-1 0-15,26 0 16,-25 0-16,0 0 16,-1 0-16,1 0 15,0 0-15,0 0 16,0 0-16,-1 0 15,1 0 1,0 0-16,0 0 16,0 0-1,-1 0 1,1 0-16,0 0 16,0 0-1,0 0-15,-1 0 16,1 0-1,0 0 1,0 0-16,0 0 16,-1 0-16,1 0 15,-25-24-15,25 24 16,0 0-16,0 0 16,-1-25-1,1 25-15,0-25 16,0 25-1,0 0 1,-1 0-16,1 0 16,-25-25-1,25 25-15,0 0 16,0 0 0,-25-25-16,25 1 15,-25-1 1,24 25-1,-24-25 1,25 25 0,25-25-1,-25 25 1,-1 0 0,-24-25-1,0 0 1,0 1-1,25 24 1,-25-25 15,0 0-15,0 0 0,0 0-1,0 1 1,-25 24 15,1-25-15,-26 0-1,0 0-15,26 0 16,-1 1 0,0-1-16,-25 0 15,-24-25-15,24 26 16,25-1-16,1 25 31,-1-25-15,0 25-1,0 0-15,0 0 32,1-25-17,-1 25-15,25-25 16,-25 25-16,0 0 15,0 0 1,1 0 0,-1-24-16,0 24 15,0 0 1,0 0 0,1-25 15,-1 25-16,0 0 1,0 0-16,-24 0 16,24 0-1,0 0-15,0 0 16,0 0 0,1 0-1,-1 0-15,0 0 16,0 0-16,0 0 15,1 0-15,-26 0 16,25 0-16,0 0 16,1 0-16,-1 0 15,0 0-15,0 0 16,0 0-16,0 0 16,-24 0-16,24 0 15,0 0-15,0 0 16,-49 0-16,49 0 15,-24 0-15,24 0 16,-25 0-16,25 0 16,-24 0-16,24 0 15,-25 0-15,26 0 16,-1 0-16,0 0 16,0 0-16,0 0 15,-49 0-15,49 0 16,0 0-16,-24 0 15,-1 0-15,1 0 16,-26 0 0,25 0-16,26 0 0,-26 0 15,-24 0 1,49 0-16,0 0 16,-25 0-16,26 0 15,-26 0-15,0 0 16,26 0-16,-51 0 15,50 0-15,-24 0 16,24 0-16,-25 0 16,26 0-16,-26 0 15,25 0-15,-24 0 16,24 0-16,0 0 16,0 0-16,0 0 15,1 0-15,-51 0 16,50 0-16,0 0 15,1 0-15,-1 0 16,0 0-16,0 0 16,0 0-16,1 0 15,-26 0-15,25 0 16,0 0-16,1 0 16,-26 0-16,25 0 15,0 0-15,1 0 16,-1 0-1,0 0-15,0 0 16,0 0-16,-49 0 16,24 0-16,26 0 15,-1 0-15,0 0 16,-25 0-16,26 25 16,-26-25-16,25 0 15,-49 0-15,49 0 16,-25 0-16,26 0 15,-1 0-15,-25 0 16,25 0-16,0 0 16,-24 0-16,24 0 15,0 0-15,0 0 16,1 0-16,-26 0 16,25 0-1,0 0-15,-24 0 16,24 0-16,0 0 15,0 0-15,1 0 16,-26 0-16,25 0 16,0 0-16,25 24 15,-24-24-15,-1 0 16,0 0 0,0 0-16,0 0 15,1 25 1,-1-25-16,0 25 15,0-25-15,0 0 16,1 25-16,-1-25 16,0 0-16,0 0 15,0 0-15,1 25 16,-1-25-16,0 0 16,0 0-16,0 0 15,0 24 1,1-24-1,-1 0 1,0 0 93</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68ACA6A-5EA2-4F9B-B34F-5F760784E436}" type="datetimeFigureOut">
              <a:rPr lang="en-US" smtClean="0"/>
              <a:t>11/17/25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D1E4-2BFC-4FF0-B01D-675E93EBA6C7}" type="slidenum">
              <a:rPr lang="en-US" smtClean="0"/>
              <a:t>‹#›</a:t>
            </a:fld>
            <a:endParaRPr lang="en-US"/>
          </a:p>
        </p:txBody>
      </p:sp>
    </p:spTree>
    <p:extLst>
      <p:ext uri="{BB962C8B-B14F-4D97-AF65-F5344CB8AC3E}">
        <p14:creationId xmlns:p14="http://schemas.microsoft.com/office/powerpoint/2010/main" val="4182614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ACA6A-5EA2-4F9B-B34F-5F760784E436}" type="datetimeFigureOut">
              <a:rPr lang="en-US" smtClean="0"/>
              <a:t>11/17/25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D1E4-2BFC-4FF0-B01D-675E93EBA6C7}" type="slidenum">
              <a:rPr lang="en-US" smtClean="0"/>
              <a:t>‹#›</a:t>
            </a:fld>
            <a:endParaRPr lang="en-US"/>
          </a:p>
        </p:txBody>
      </p:sp>
    </p:spTree>
    <p:extLst>
      <p:ext uri="{BB962C8B-B14F-4D97-AF65-F5344CB8AC3E}">
        <p14:creationId xmlns:p14="http://schemas.microsoft.com/office/powerpoint/2010/main" val="3219154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ACA6A-5EA2-4F9B-B34F-5F760784E436}" type="datetimeFigureOut">
              <a:rPr lang="en-US" smtClean="0"/>
              <a:t>11/17/25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D1E4-2BFC-4FF0-B01D-675E93EBA6C7}" type="slidenum">
              <a:rPr lang="en-US" smtClean="0"/>
              <a:t>‹#›</a:t>
            </a:fld>
            <a:endParaRPr lang="en-US"/>
          </a:p>
        </p:txBody>
      </p:sp>
    </p:spTree>
    <p:extLst>
      <p:ext uri="{BB962C8B-B14F-4D97-AF65-F5344CB8AC3E}">
        <p14:creationId xmlns:p14="http://schemas.microsoft.com/office/powerpoint/2010/main" val="1931377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ACA6A-5EA2-4F9B-B34F-5F760784E436}" type="datetimeFigureOut">
              <a:rPr lang="en-US" smtClean="0"/>
              <a:t>11/17/25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D1E4-2BFC-4FF0-B01D-675E93EBA6C7}" type="slidenum">
              <a:rPr lang="en-US" smtClean="0"/>
              <a:t>‹#›</a:t>
            </a:fld>
            <a:endParaRPr lang="en-US"/>
          </a:p>
        </p:txBody>
      </p:sp>
    </p:spTree>
    <p:extLst>
      <p:ext uri="{BB962C8B-B14F-4D97-AF65-F5344CB8AC3E}">
        <p14:creationId xmlns:p14="http://schemas.microsoft.com/office/powerpoint/2010/main" val="721336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8ACA6A-5EA2-4F9B-B34F-5F760784E436}" type="datetimeFigureOut">
              <a:rPr lang="en-US" smtClean="0"/>
              <a:t>11/17/25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D1E4-2BFC-4FF0-B01D-675E93EBA6C7}" type="slidenum">
              <a:rPr lang="en-US" smtClean="0"/>
              <a:t>‹#›</a:t>
            </a:fld>
            <a:endParaRPr lang="en-US"/>
          </a:p>
        </p:txBody>
      </p:sp>
    </p:spTree>
    <p:extLst>
      <p:ext uri="{BB962C8B-B14F-4D97-AF65-F5344CB8AC3E}">
        <p14:creationId xmlns:p14="http://schemas.microsoft.com/office/powerpoint/2010/main" val="2902147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8ACA6A-5EA2-4F9B-B34F-5F760784E436}" type="datetimeFigureOut">
              <a:rPr lang="en-US" smtClean="0"/>
              <a:t>11/17/25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D1E4-2BFC-4FF0-B01D-675E93EBA6C7}" type="slidenum">
              <a:rPr lang="en-US" smtClean="0"/>
              <a:t>‹#›</a:t>
            </a:fld>
            <a:endParaRPr lang="en-US"/>
          </a:p>
        </p:txBody>
      </p:sp>
    </p:spTree>
    <p:extLst>
      <p:ext uri="{BB962C8B-B14F-4D97-AF65-F5344CB8AC3E}">
        <p14:creationId xmlns:p14="http://schemas.microsoft.com/office/powerpoint/2010/main" val="3835929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8ACA6A-5EA2-4F9B-B34F-5F760784E436}" type="datetimeFigureOut">
              <a:rPr lang="en-US" smtClean="0"/>
              <a:t>11/17/25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C1D1E4-2BFC-4FF0-B01D-675E93EBA6C7}" type="slidenum">
              <a:rPr lang="en-US" smtClean="0"/>
              <a:t>‹#›</a:t>
            </a:fld>
            <a:endParaRPr lang="en-US"/>
          </a:p>
        </p:txBody>
      </p:sp>
    </p:spTree>
    <p:extLst>
      <p:ext uri="{BB962C8B-B14F-4D97-AF65-F5344CB8AC3E}">
        <p14:creationId xmlns:p14="http://schemas.microsoft.com/office/powerpoint/2010/main" val="2498972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8ACA6A-5EA2-4F9B-B34F-5F760784E436}" type="datetimeFigureOut">
              <a:rPr lang="en-US" smtClean="0"/>
              <a:t>11/17/25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C1D1E4-2BFC-4FF0-B01D-675E93EBA6C7}" type="slidenum">
              <a:rPr lang="en-US" smtClean="0"/>
              <a:t>‹#›</a:t>
            </a:fld>
            <a:endParaRPr lang="en-US"/>
          </a:p>
        </p:txBody>
      </p:sp>
    </p:spTree>
    <p:extLst>
      <p:ext uri="{BB962C8B-B14F-4D97-AF65-F5344CB8AC3E}">
        <p14:creationId xmlns:p14="http://schemas.microsoft.com/office/powerpoint/2010/main" val="1330419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8ACA6A-5EA2-4F9B-B34F-5F760784E436}" type="datetimeFigureOut">
              <a:rPr lang="en-US" smtClean="0"/>
              <a:t>11/17/25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C1D1E4-2BFC-4FF0-B01D-675E93EBA6C7}" type="slidenum">
              <a:rPr lang="en-US" smtClean="0"/>
              <a:t>‹#›</a:t>
            </a:fld>
            <a:endParaRPr lang="en-US"/>
          </a:p>
        </p:txBody>
      </p:sp>
    </p:spTree>
    <p:extLst>
      <p:ext uri="{BB962C8B-B14F-4D97-AF65-F5344CB8AC3E}">
        <p14:creationId xmlns:p14="http://schemas.microsoft.com/office/powerpoint/2010/main" val="2011095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8ACA6A-5EA2-4F9B-B34F-5F760784E436}" type="datetimeFigureOut">
              <a:rPr lang="en-US" smtClean="0"/>
              <a:t>11/17/25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D1E4-2BFC-4FF0-B01D-675E93EBA6C7}" type="slidenum">
              <a:rPr lang="en-US" smtClean="0"/>
              <a:t>‹#›</a:t>
            </a:fld>
            <a:endParaRPr lang="en-US"/>
          </a:p>
        </p:txBody>
      </p:sp>
    </p:spTree>
    <p:extLst>
      <p:ext uri="{BB962C8B-B14F-4D97-AF65-F5344CB8AC3E}">
        <p14:creationId xmlns:p14="http://schemas.microsoft.com/office/powerpoint/2010/main" val="322447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8ACA6A-5EA2-4F9B-B34F-5F760784E436}" type="datetimeFigureOut">
              <a:rPr lang="en-US" smtClean="0"/>
              <a:t>11/17/25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D1E4-2BFC-4FF0-B01D-675E93EBA6C7}" type="slidenum">
              <a:rPr lang="en-US" smtClean="0"/>
              <a:t>‹#›</a:t>
            </a:fld>
            <a:endParaRPr lang="en-US"/>
          </a:p>
        </p:txBody>
      </p:sp>
    </p:spTree>
    <p:extLst>
      <p:ext uri="{BB962C8B-B14F-4D97-AF65-F5344CB8AC3E}">
        <p14:creationId xmlns:p14="http://schemas.microsoft.com/office/powerpoint/2010/main" val="2517890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8ACA6A-5EA2-4F9B-B34F-5F760784E436}" type="datetimeFigureOut">
              <a:rPr lang="en-US" smtClean="0"/>
              <a:t>11/17/25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D1E4-2BFC-4FF0-B01D-675E93EBA6C7}" type="slidenum">
              <a:rPr lang="en-US" smtClean="0"/>
              <a:t>‹#›</a:t>
            </a:fld>
            <a:endParaRPr lang="en-US"/>
          </a:p>
        </p:txBody>
      </p:sp>
    </p:spTree>
    <p:extLst>
      <p:ext uri="{BB962C8B-B14F-4D97-AF65-F5344CB8AC3E}">
        <p14:creationId xmlns:p14="http://schemas.microsoft.com/office/powerpoint/2010/main" val="8080028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10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31.png"/></Relationships>
</file>

<file path=ppt/slides/_rels/slide11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13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31.png"/></Relationships>
</file>

<file path=ppt/slides/_rels/slide133.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14.xml"/><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slide" Target="slide16.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slide" Target="slide17.xml"/><Relationship Id="rId5" Type="http://schemas.openxmlformats.org/officeDocument/2006/relationships/image" Target="../media/image14.png"/><Relationship Id="rId10" Type="http://schemas.openxmlformats.org/officeDocument/2006/relationships/slide" Target="slide15.xml"/><Relationship Id="rId4" Type="http://schemas.openxmlformats.org/officeDocument/2006/relationships/image" Target="../media/image13.png"/><Relationship Id="rId9"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 Target="slide1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1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youtube.com/watch?v=ujiHgvLzEDw" TargetMode="Externa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youtube.com/watch?v=ujiHgvLzEDw" TargetMode="Externa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png"/><Relationship Id="rId7"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3.png"/><Relationship Id="rId9" Type="http://schemas.openxmlformats.org/officeDocument/2006/relationships/image" Target="../media/image48.png"/></Relationships>
</file>

<file path=ppt/slides/_rels/slide4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png"/><Relationship Id="rId7"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3.png"/><Relationship Id="rId9" Type="http://schemas.openxmlformats.org/officeDocument/2006/relationships/image" Target="../media/image48.png"/></Relationships>
</file>

<file path=ppt/slides/_rels/slide4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58.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emf"/><Relationship Id="rId5" Type="http://schemas.openxmlformats.org/officeDocument/2006/relationships/image" Target="../media/image53.png"/><Relationship Id="rId10" Type="http://schemas.openxmlformats.org/officeDocument/2006/relationships/customXml" Target="../ink/ink1.xml"/><Relationship Id="rId4" Type="http://schemas.openxmlformats.org/officeDocument/2006/relationships/image" Target="../media/image52.png"/><Relationship Id="rId9" Type="http://schemas.openxmlformats.org/officeDocument/2006/relationships/image" Target="../media/image57.png"/></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hyperlink" Target="https://www.youtube.com/watch?v=AjSWyEvcGe8"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www.youtube.com/watch?v=sPQ4bvTJNTA"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xml"/><Relationship Id="rId4" Type="http://schemas.openxmlformats.org/officeDocument/2006/relationships/image" Target="../media/image80.pn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hyperlink" Target="https://www.youtube.com/watch?v=IbiPQI0wMAk"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hyperlink" Target="https://www.youtube.com/watch?v=Y5K8__QTF2I&amp;ab_channel=MarginalRevolutionUniversity"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youtube.com/watch?v=ujiHgvLzEDw" TargetMode="Externa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93.gif"/><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8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www.youtube.com/watch?v=xqPpjR5X0ZY" TargetMode="Externa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50.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https://www.youtube.com/watch?v=RYX9ahqceAI"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9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jpeg"/><Relationship Id="rId4" Type="http://schemas.openxmlformats.org/officeDocument/2006/relationships/image" Target="../media/image113.jpeg"/></Relationships>
</file>

<file path=ppt/slides/_rels/slide9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image" Target="../media/image118.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Week 7 - Macroeconomics</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3373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059" y="-49913"/>
            <a:ext cx="10515600" cy="1325563"/>
          </a:xfrm>
        </p:spPr>
        <p:txBody>
          <a:bodyPr/>
          <a:lstStyle/>
          <a:p>
            <a:r>
              <a:rPr lang="en-US" dirty="0"/>
              <a:t>Differences between AD and regular Demand</a:t>
            </a:r>
          </a:p>
        </p:txBody>
      </p:sp>
      <p:sp>
        <p:nvSpPr>
          <p:cNvPr id="3" name="Content Placeholder 2"/>
          <p:cNvSpPr>
            <a:spLocks noGrp="1"/>
          </p:cNvSpPr>
          <p:nvPr>
            <p:ph idx="1"/>
          </p:nvPr>
        </p:nvSpPr>
        <p:spPr>
          <a:xfrm>
            <a:off x="304800" y="1506023"/>
            <a:ext cx="4865845" cy="2662566"/>
          </a:xfrm>
        </p:spPr>
        <p:txBody>
          <a:bodyPr>
            <a:normAutofit fontScale="92500" lnSpcReduction="20000"/>
          </a:bodyPr>
          <a:lstStyle/>
          <a:p>
            <a:r>
              <a:rPr lang="en-US" dirty="0"/>
              <a:t>The AD curve is similar to the Demand curve we saw in Unit 1 but we must make some changes.</a:t>
            </a:r>
          </a:p>
          <a:p>
            <a:r>
              <a:rPr lang="en-US" dirty="0"/>
              <a:t>This is because, compared to the ‘micro demand curve’ the </a:t>
            </a:r>
            <a:r>
              <a:rPr lang="en-US" dirty="0">
                <a:solidFill>
                  <a:srgbClr val="00B050"/>
                </a:solidFill>
              </a:rPr>
              <a:t>AD curve represents the whole economy</a:t>
            </a:r>
            <a:r>
              <a:rPr lang="en-US" dirty="0"/>
              <a:t>.</a:t>
            </a:r>
          </a:p>
        </p:txBody>
      </p:sp>
      <p:pic>
        <p:nvPicPr>
          <p:cNvPr id="1026" name="Picture 2" descr="No description avail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0857" y="1136691"/>
            <a:ext cx="6777999" cy="51099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001000" y="1321357"/>
            <a:ext cx="3321424" cy="523220"/>
          </a:xfrm>
          <a:prstGeom prst="rect">
            <a:avLst/>
          </a:prstGeom>
          <a:solidFill>
            <a:srgbClr val="FFFF00"/>
          </a:solidFill>
        </p:spPr>
        <p:txBody>
          <a:bodyPr wrap="square" rtlCol="0">
            <a:spAutoFit/>
          </a:bodyPr>
          <a:lstStyle/>
          <a:p>
            <a:r>
              <a:rPr lang="en-US" sz="2800" dirty="0"/>
              <a:t>China’s Economy</a:t>
            </a:r>
          </a:p>
        </p:txBody>
      </p:sp>
      <p:sp>
        <p:nvSpPr>
          <p:cNvPr id="6" name="TextBox 5"/>
          <p:cNvSpPr txBox="1"/>
          <p:nvPr/>
        </p:nvSpPr>
        <p:spPr>
          <a:xfrm>
            <a:off x="2737722" y="952025"/>
            <a:ext cx="6414247" cy="369332"/>
          </a:xfrm>
          <a:prstGeom prst="rect">
            <a:avLst/>
          </a:prstGeom>
          <a:solidFill>
            <a:srgbClr val="FFFF00"/>
          </a:solidFill>
        </p:spPr>
        <p:txBody>
          <a:bodyPr wrap="square" rtlCol="0">
            <a:spAutoFit/>
          </a:bodyPr>
          <a:lstStyle/>
          <a:p>
            <a:r>
              <a:rPr lang="en-US" b="1" dirty="0"/>
              <a:t>Price level because it’s all goods and services in the economy.</a:t>
            </a:r>
          </a:p>
        </p:txBody>
      </p:sp>
      <p:sp>
        <p:nvSpPr>
          <p:cNvPr id="8" name="TextBox 7"/>
          <p:cNvSpPr txBox="1"/>
          <p:nvPr/>
        </p:nvSpPr>
        <p:spPr>
          <a:xfrm>
            <a:off x="8604625" y="5633393"/>
            <a:ext cx="2069851" cy="1200329"/>
          </a:xfrm>
          <a:prstGeom prst="rect">
            <a:avLst/>
          </a:prstGeom>
          <a:solidFill>
            <a:srgbClr val="FFFF00"/>
          </a:solidFill>
        </p:spPr>
        <p:txBody>
          <a:bodyPr wrap="square" rtlCol="0">
            <a:spAutoFit/>
          </a:bodyPr>
          <a:lstStyle/>
          <a:p>
            <a:r>
              <a:rPr lang="en-US" b="1" dirty="0"/>
              <a:t>RGDP because it’s the quantity of ALL G&amp;S in the economy</a:t>
            </a:r>
          </a:p>
        </p:txBody>
      </p:sp>
      <p:sp>
        <p:nvSpPr>
          <p:cNvPr id="7" name="TextBox 6"/>
          <p:cNvSpPr txBox="1"/>
          <p:nvPr/>
        </p:nvSpPr>
        <p:spPr>
          <a:xfrm>
            <a:off x="6162963" y="5817600"/>
            <a:ext cx="2322276" cy="923330"/>
          </a:xfrm>
          <a:prstGeom prst="rect">
            <a:avLst/>
          </a:prstGeom>
          <a:solidFill>
            <a:schemeClr val="accent1">
              <a:lumMod val="40000"/>
              <a:lumOff val="60000"/>
            </a:schemeClr>
          </a:solidFill>
        </p:spPr>
        <p:txBody>
          <a:bodyPr wrap="square" rtlCol="0">
            <a:spAutoFit/>
          </a:bodyPr>
          <a:lstStyle/>
          <a:p>
            <a:r>
              <a:rPr lang="en-AU" dirty="0"/>
              <a:t>Note: </a:t>
            </a:r>
          </a:p>
          <a:p>
            <a:r>
              <a:rPr lang="en-AU" dirty="0"/>
              <a:t>You can also use:</a:t>
            </a:r>
          </a:p>
          <a:p>
            <a:r>
              <a:rPr lang="en-AU" dirty="0"/>
              <a:t>RGDP, Y, Real Output</a:t>
            </a:r>
          </a:p>
        </p:txBody>
      </p:sp>
      <p:graphicFrame>
        <p:nvGraphicFramePr>
          <p:cNvPr id="9" name="Table 8"/>
          <p:cNvGraphicFramePr>
            <a:graphicFrameLocks noGrp="1"/>
          </p:cNvGraphicFramePr>
          <p:nvPr>
            <p:extLst>
              <p:ext uri="{D42A27DB-BD31-4B8C-83A1-F6EECF244321}">
                <p14:modId xmlns:p14="http://schemas.microsoft.com/office/powerpoint/2010/main" val="3679902157"/>
              </p:ext>
            </p:extLst>
          </p:nvPr>
        </p:nvGraphicFramePr>
        <p:xfrm>
          <a:off x="412847" y="4049154"/>
          <a:ext cx="5043951" cy="3769634"/>
        </p:xfrm>
        <a:graphic>
          <a:graphicData uri="http://schemas.openxmlformats.org/drawingml/2006/table">
            <a:tbl>
              <a:tblPr firstRow="1" bandRow="1">
                <a:tableStyleId>{5C22544A-7EE6-4342-B048-85BDC9FD1C3A}</a:tableStyleId>
              </a:tblPr>
              <a:tblGrid>
                <a:gridCol w="924235">
                  <a:extLst>
                    <a:ext uri="{9D8B030D-6E8A-4147-A177-3AD203B41FA5}">
                      <a16:colId xmlns:a16="http://schemas.microsoft.com/office/drawing/2014/main" val="579447585"/>
                    </a:ext>
                  </a:extLst>
                </a:gridCol>
                <a:gridCol w="2438399">
                  <a:extLst>
                    <a:ext uri="{9D8B030D-6E8A-4147-A177-3AD203B41FA5}">
                      <a16:colId xmlns:a16="http://schemas.microsoft.com/office/drawing/2014/main" val="3329965379"/>
                    </a:ext>
                  </a:extLst>
                </a:gridCol>
                <a:gridCol w="1681317">
                  <a:extLst>
                    <a:ext uri="{9D8B030D-6E8A-4147-A177-3AD203B41FA5}">
                      <a16:colId xmlns:a16="http://schemas.microsoft.com/office/drawing/2014/main" val="1622530621"/>
                    </a:ext>
                  </a:extLst>
                </a:gridCol>
              </a:tblGrid>
              <a:tr h="764096">
                <a:tc>
                  <a:txBody>
                    <a:bodyPr/>
                    <a:lstStyle/>
                    <a:p>
                      <a:endParaRPr lang="en-AU" dirty="0"/>
                    </a:p>
                  </a:txBody>
                  <a:tcPr/>
                </a:tc>
                <a:tc>
                  <a:txBody>
                    <a:bodyPr/>
                    <a:lstStyle/>
                    <a:p>
                      <a:r>
                        <a:rPr lang="en-AU" dirty="0"/>
                        <a:t>Micro Demand Curve</a:t>
                      </a:r>
                    </a:p>
                  </a:txBody>
                  <a:tcPr/>
                </a:tc>
                <a:tc>
                  <a:txBody>
                    <a:bodyPr/>
                    <a:lstStyle/>
                    <a:p>
                      <a:r>
                        <a:rPr lang="en-AU" dirty="0"/>
                        <a:t>Macro Demand Curve (AD)</a:t>
                      </a:r>
                    </a:p>
                  </a:txBody>
                  <a:tcPr/>
                </a:tc>
                <a:extLst>
                  <a:ext uri="{0D108BD9-81ED-4DB2-BD59-A6C34878D82A}">
                    <a16:rowId xmlns:a16="http://schemas.microsoft.com/office/drawing/2014/main" val="375886907"/>
                  </a:ext>
                </a:extLst>
              </a:tr>
              <a:tr h="1502769">
                <a:tc>
                  <a:txBody>
                    <a:bodyPr/>
                    <a:lstStyle/>
                    <a:p>
                      <a:endParaRPr lang="en-AU" dirty="0"/>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2296866102"/>
                  </a:ext>
                </a:extLst>
              </a:tr>
              <a:tr h="1502769">
                <a:tc>
                  <a:txBody>
                    <a:bodyPr/>
                    <a:lstStyle/>
                    <a:p>
                      <a:endParaRPr lang="en-AU" dirty="0"/>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1663928244"/>
                  </a:ext>
                </a:extLst>
              </a:tr>
            </a:tbl>
          </a:graphicData>
        </a:graphic>
      </p:graphicFrame>
      <p:sp>
        <p:nvSpPr>
          <p:cNvPr id="10" name="Rectangle 9"/>
          <p:cNvSpPr/>
          <p:nvPr/>
        </p:nvSpPr>
        <p:spPr>
          <a:xfrm>
            <a:off x="1434258" y="5100125"/>
            <a:ext cx="1578766" cy="369332"/>
          </a:xfrm>
          <a:prstGeom prst="rect">
            <a:avLst/>
          </a:prstGeom>
        </p:spPr>
        <p:txBody>
          <a:bodyPr wrap="none">
            <a:spAutoFit/>
          </a:bodyPr>
          <a:lstStyle/>
          <a:p>
            <a:r>
              <a:rPr lang="en-US" dirty="0"/>
              <a:t>Price, Quantity</a:t>
            </a:r>
            <a:endParaRPr lang="en-AU" dirty="0"/>
          </a:p>
        </p:txBody>
      </p:sp>
      <p:sp>
        <p:nvSpPr>
          <p:cNvPr id="11" name="Rectangle 10"/>
          <p:cNvSpPr/>
          <p:nvPr/>
        </p:nvSpPr>
        <p:spPr>
          <a:xfrm>
            <a:off x="3799629" y="5103467"/>
            <a:ext cx="2363334" cy="923330"/>
          </a:xfrm>
          <a:prstGeom prst="rect">
            <a:avLst/>
          </a:prstGeom>
        </p:spPr>
        <p:txBody>
          <a:bodyPr wrap="square">
            <a:spAutoFit/>
          </a:bodyPr>
          <a:lstStyle/>
          <a:p>
            <a:r>
              <a:rPr lang="en-US" dirty="0"/>
              <a:t>Price Level, Quantity of all goods produced = Real GDP = RGDP</a:t>
            </a:r>
          </a:p>
        </p:txBody>
      </p:sp>
      <p:sp>
        <p:nvSpPr>
          <p:cNvPr id="12" name="TextBox 11"/>
          <p:cNvSpPr txBox="1"/>
          <p:nvPr/>
        </p:nvSpPr>
        <p:spPr>
          <a:xfrm>
            <a:off x="411703" y="5100125"/>
            <a:ext cx="1022555" cy="646331"/>
          </a:xfrm>
          <a:prstGeom prst="rect">
            <a:avLst/>
          </a:prstGeom>
          <a:noFill/>
        </p:spPr>
        <p:txBody>
          <a:bodyPr wrap="square" rtlCol="0">
            <a:spAutoFit/>
          </a:bodyPr>
          <a:lstStyle/>
          <a:p>
            <a:r>
              <a:rPr lang="en-AU" dirty="0"/>
              <a:t>Y axis, X axis</a:t>
            </a:r>
          </a:p>
        </p:txBody>
      </p:sp>
      <p:sp>
        <p:nvSpPr>
          <p:cNvPr id="13" name="TextBox 12"/>
          <p:cNvSpPr txBox="1"/>
          <p:nvPr/>
        </p:nvSpPr>
        <p:spPr>
          <a:xfrm>
            <a:off x="383455" y="6233557"/>
            <a:ext cx="816080" cy="369333"/>
          </a:xfrm>
          <a:prstGeom prst="rect">
            <a:avLst/>
          </a:prstGeom>
          <a:noFill/>
        </p:spPr>
        <p:txBody>
          <a:bodyPr wrap="square" rtlCol="0">
            <a:spAutoFit/>
          </a:bodyPr>
          <a:lstStyle/>
          <a:p>
            <a:r>
              <a:rPr lang="en-AU" dirty="0"/>
              <a:t>Name</a:t>
            </a:r>
          </a:p>
        </p:txBody>
      </p:sp>
      <p:sp>
        <p:nvSpPr>
          <p:cNvPr id="15" name="TextBox 14"/>
          <p:cNvSpPr txBox="1"/>
          <p:nvPr/>
        </p:nvSpPr>
        <p:spPr>
          <a:xfrm>
            <a:off x="1428579" y="6229558"/>
            <a:ext cx="2212618" cy="373332"/>
          </a:xfrm>
          <a:prstGeom prst="rect">
            <a:avLst/>
          </a:prstGeom>
          <a:noFill/>
        </p:spPr>
        <p:txBody>
          <a:bodyPr wrap="square" rtlCol="0">
            <a:spAutoFit/>
          </a:bodyPr>
          <a:lstStyle/>
          <a:p>
            <a:r>
              <a:rPr lang="en-AU" dirty="0"/>
              <a:t>Market for Chocolate</a:t>
            </a:r>
          </a:p>
        </p:txBody>
      </p:sp>
      <p:sp>
        <p:nvSpPr>
          <p:cNvPr id="16" name="TextBox 15"/>
          <p:cNvSpPr txBox="1"/>
          <p:nvPr/>
        </p:nvSpPr>
        <p:spPr>
          <a:xfrm>
            <a:off x="3829613" y="6229558"/>
            <a:ext cx="2212618" cy="646331"/>
          </a:xfrm>
          <a:prstGeom prst="rect">
            <a:avLst/>
          </a:prstGeom>
          <a:noFill/>
        </p:spPr>
        <p:txBody>
          <a:bodyPr wrap="square" rtlCol="0">
            <a:spAutoFit/>
          </a:bodyPr>
          <a:lstStyle/>
          <a:p>
            <a:r>
              <a:rPr lang="en-AU" dirty="0"/>
              <a:t>China (Market for all G&amp;S in China)</a:t>
            </a:r>
          </a:p>
        </p:txBody>
      </p:sp>
    </p:spTree>
    <p:extLst>
      <p:ext uri="{BB962C8B-B14F-4D97-AF65-F5344CB8AC3E}">
        <p14:creationId xmlns:p14="http://schemas.microsoft.com/office/powerpoint/2010/main" val="424733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11" grpId="0"/>
      <p:bldP spid="1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9368" y="365125"/>
            <a:ext cx="3126658" cy="1325563"/>
          </a:xfrm>
        </p:spPr>
        <p:txBody>
          <a:bodyPr/>
          <a:lstStyle/>
          <a:p>
            <a:r>
              <a:rPr lang="en-AU" dirty="0"/>
              <a:t>AP Exam Question</a:t>
            </a:r>
          </a:p>
        </p:txBody>
      </p:sp>
      <p:sp>
        <p:nvSpPr>
          <p:cNvPr id="3" name="Content Placeholder 2"/>
          <p:cNvSpPr>
            <a:spLocks noGrp="1"/>
          </p:cNvSpPr>
          <p:nvPr>
            <p:ph idx="1"/>
          </p:nvPr>
        </p:nvSpPr>
        <p:spPr>
          <a:xfrm>
            <a:off x="838200" y="3903405"/>
            <a:ext cx="10515600" cy="2273557"/>
          </a:xfrm>
        </p:spPr>
        <p:txBody>
          <a:bodyPr/>
          <a:lstStyle/>
          <a:p>
            <a:r>
              <a:rPr lang="en-AU" dirty="0">
                <a:solidFill>
                  <a:srgbClr val="FF0000"/>
                </a:solidFill>
              </a:rPr>
              <a:t>Answer: D </a:t>
            </a:r>
          </a:p>
          <a:p>
            <a:r>
              <a:rPr lang="en-AU" dirty="0">
                <a:solidFill>
                  <a:srgbClr val="FF0000"/>
                </a:solidFill>
              </a:rPr>
              <a:t>Economic growth is an increase in the LRAS and Y</a:t>
            </a:r>
            <a:r>
              <a:rPr lang="en-AU" baseline="-25000" dirty="0">
                <a:solidFill>
                  <a:srgbClr val="FF0000"/>
                </a:solidFill>
              </a:rPr>
              <a:t>P</a:t>
            </a:r>
            <a:r>
              <a:rPr lang="en-AU" dirty="0">
                <a:solidFill>
                  <a:srgbClr val="FF0000"/>
                </a:solidFill>
              </a:rPr>
              <a:t> (Potential Output)</a:t>
            </a:r>
          </a:p>
        </p:txBody>
      </p:sp>
      <p:pic>
        <p:nvPicPr>
          <p:cNvPr id="4" name="Picture 3"/>
          <p:cNvPicPr>
            <a:picLocks noChangeAspect="1"/>
          </p:cNvPicPr>
          <p:nvPr/>
        </p:nvPicPr>
        <p:blipFill>
          <a:blip r:embed="rId2"/>
          <a:stretch>
            <a:fillRect/>
          </a:stretch>
        </p:blipFill>
        <p:spPr>
          <a:xfrm>
            <a:off x="379403" y="365125"/>
            <a:ext cx="8352263" cy="3253146"/>
          </a:xfrm>
          <a:prstGeom prst="rect">
            <a:avLst/>
          </a:prstGeom>
        </p:spPr>
      </p:pic>
    </p:spTree>
    <p:extLst>
      <p:ext uri="{BB962C8B-B14F-4D97-AF65-F5344CB8AC3E}">
        <p14:creationId xmlns:p14="http://schemas.microsoft.com/office/powerpoint/2010/main" val="30515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Module </a:t>
            </a:r>
            <a:r>
              <a:rPr lang="en-US"/>
              <a:t>18 Questions</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414515455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a:xfrm>
            <a:off x="838200" y="3106993"/>
            <a:ext cx="10515600" cy="3069969"/>
          </a:xfrm>
        </p:spPr>
        <p:txBody>
          <a:bodyPr/>
          <a:lstStyle/>
          <a:p>
            <a:r>
              <a:rPr lang="en-AU" dirty="0">
                <a:solidFill>
                  <a:srgbClr val="FF0000"/>
                </a:solidFill>
              </a:rPr>
              <a:t>The change could be caused by:</a:t>
            </a:r>
          </a:p>
          <a:p>
            <a:pPr lvl="1"/>
            <a:r>
              <a:rPr lang="en-AU" dirty="0">
                <a:solidFill>
                  <a:srgbClr val="FF0000"/>
                </a:solidFill>
              </a:rPr>
              <a:t>Price level change (movement along the SRAS)</a:t>
            </a:r>
          </a:p>
          <a:p>
            <a:pPr lvl="1"/>
            <a:r>
              <a:rPr lang="en-AU" dirty="0">
                <a:solidFill>
                  <a:srgbClr val="FF0000"/>
                </a:solidFill>
              </a:rPr>
              <a:t>Long term factors (shift the LRAS)</a:t>
            </a:r>
          </a:p>
          <a:p>
            <a:pPr lvl="1"/>
            <a:r>
              <a:rPr lang="en-AU" dirty="0">
                <a:solidFill>
                  <a:srgbClr val="FF0000"/>
                </a:solidFill>
              </a:rPr>
              <a:t>Short term factors (shift the SRAS)</a:t>
            </a:r>
          </a:p>
          <a:p>
            <a:r>
              <a:rPr lang="en-AU" dirty="0">
                <a:solidFill>
                  <a:srgbClr val="FF0000"/>
                </a:solidFill>
              </a:rPr>
              <a:t>All of these would increase output but we don’t know which. </a:t>
            </a:r>
          </a:p>
        </p:txBody>
      </p:sp>
      <p:pic>
        <p:nvPicPr>
          <p:cNvPr id="4" name="Picture 3"/>
          <p:cNvPicPr>
            <a:picLocks noChangeAspect="1"/>
          </p:cNvPicPr>
          <p:nvPr/>
        </p:nvPicPr>
        <p:blipFill>
          <a:blip r:embed="rId2"/>
          <a:stretch>
            <a:fillRect/>
          </a:stretch>
        </p:blipFill>
        <p:spPr>
          <a:xfrm>
            <a:off x="347893" y="527773"/>
            <a:ext cx="8272346" cy="2510395"/>
          </a:xfrm>
          <a:prstGeom prst="rect">
            <a:avLst/>
          </a:prstGeom>
        </p:spPr>
      </p:pic>
    </p:spTree>
    <p:extLst>
      <p:ext uri="{BB962C8B-B14F-4D97-AF65-F5344CB8AC3E}">
        <p14:creationId xmlns:p14="http://schemas.microsoft.com/office/powerpoint/2010/main" val="243812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875" y="0"/>
            <a:ext cx="10975640" cy="6858000"/>
          </a:xfrm>
        </p:spPr>
      </p:pic>
      <p:sp>
        <p:nvSpPr>
          <p:cNvPr id="3" name="TextBox 2"/>
          <p:cNvSpPr txBox="1"/>
          <p:nvPr/>
        </p:nvSpPr>
        <p:spPr>
          <a:xfrm>
            <a:off x="3136490" y="1268361"/>
            <a:ext cx="2035278" cy="923330"/>
          </a:xfrm>
          <a:prstGeom prst="rect">
            <a:avLst/>
          </a:prstGeom>
          <a:noFill/>
        </p:spPr>
        <p:txBody>
          <a:bodyPr wrap="square" rtlCol="0">
            <a:spAutoFit/>
          </a:bodyPr>
          <a:lstStyle/>
          <a:p>
            <a:r>
              <a:rPr lang="en-AU" dirty="0">
                <a:solidFill>
                  <a:srgbClr val="FF0000"/>
                </a:solidFill>
              </a:rPr>
              <a:t>Answer: A</a:t>
            </a:r>
          </a:p>
          <a:p>
            <a:r>
              <a:rPr lang="en-AU" dirty="0">
                <a:solidFill>
                  <a:srgbClr val="FF0000"/>
                </a:solidFill>
              </a:rPr>
              <a:t>No sticky wages. Wages are flexible.</a:t>
            </a:r>
          </a:p>
        </p:txBody>
      </p:sp>
      <p:sp>
        <p:nvSpPr>
          <p:cNvPr id="7" name="TextBox 6"/>
          <p:cNvSpPr txBox="1"/>
          <p:nvPr/>
        </p:nvSpPr>
        <p:spPr>
          <a:xfrm>
            <a:off x="3210232" y="2787445"/>
            <a:ext cx="2035278" cy="646331"/>
          </a:xfrm>
          <a:prstGeom prst="rect">
            <a:avLst/>
          </a:prstGeom>
          <a:noFill/>
        </p:spPr>
        <p:txBody>
          <a:bodyPr wrap="square" rtlCol="0">
            <a:spAutoFit/>
          </a:bodyPr>
          <a:lstStyle/>
          <a:p>
            <a:r>
              <a:rPr lang="en-AU" dirty="0">
                <a:solidFill>
                  <a:srgbClr val="FF0000"/>
                </a:solidFill>
              </a:rPr>
              <a:t>Answer: C.</a:t>
            </a:r>
          </a:p>
          <a:p>
            <a:r>
              <a:rPr lang="en-AU" dirty="0">
                <a:solidFill>
                  <a:srgbClr val="FF0000"/>
                </a:solidFill>
              </a:rPr>
              <a:t>Potential Output</a:t>
            </a:r>
          </a:p>
        </p:txBody>
      </p:sp>
      <p:sp>
        <p:nvSpPr>
          <p:cNvPr id="8" name="TextBox 7"/>
          <p:cNvSpPr txBox="1"/>
          <p:nvPr/>
        </p:nvSpPr>
        <p:spPr>
          <a:xfrm>
            <a:off x="7964129" y="1409482"/>
            <a:ext cx="2035278" cy="369332"/>
          </a:xfrm>
          <a:prstGeom prst="rect">
            <a:avLst/>
          </a:prstGeom>
          <a:noFill/>
        </p:spPr>
        <p:txBody>
          <a:bodyPr wrap="square" rtlCol="0">
            <a:spAutoFit/>
          </a:bodyPr>
          <a:lstStyle/>
          <a:p>
            <a:r>
              <a:rPr lang="en-AU" dirty="0">
                <a:solidFill>
                  <a:srgbClr val="FF0000"/>
                </a:solidFill>
              </a:rPr>
              <a:t>Answer: D</a:t>
            </a:r>
          </a:p>
        </p:txBody>
      </p:sp>
      <p:sp>
        <p:nvSpPr>
          <p:cNvPr id="9" name="TextBox 8"/>
          <p:cNvSpPr txBox="1"/>
          <p:nvPr/>
        </p:nvSpPr>
        <p:spPr>
          <a:xfrm>
            <a:off x="7964129" y="3333441"/>
            <a:ext cx="2035278" cy="646331"/>
          </a:xfrm>
          <a:prstGeom prst="rect">
            <a:avLst/>
          </a:prstGeom>
          <a:noFill/>
        </p:spPr>
        <p:txBody>
          <a:bodyPr wrap="square" rtlCol="0">
            <a:spAutoFit/>
          </a:bodyPr>
          <a:lstStyle/>
          <a:p>
            <a:r>
              <a:rPr lang="en-AU" dirty="0">
                <a:solidFill>
                  <a:srgbClr val="FF0000"/>
                </a:solidFill>
              </a:rPr>
              <a:t>Answer: E</a:t>
            </a:r>
          </a:p>
          <a:p>
            <a:r>
              <a:rPr lang="en-AU" dirty="0">
                <a:solidFill>
                  <a:srgbClr val="FF0000"/>
                </a:solidFill>
              </a:rPr>
              <a:t>They change slowly.</a:t>
            </a:r>
          </a:p>
        </p:txBody>
      </p:sp>
    </p:spTree>
    <p:extLst>
      <p:ext uri="{BB962C8B-B14F-4D97-AF65-F5344CB8AC3E}">
        <p14:creationId xmlns:p14="http://schemas.microsoft.com/office/powerpoint/2010/main" val="224768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dirty="0"/>
          </a:p>
        </p:txBody>
      </p:sp>
      <p:pic>
        <p:nvPicPr>
          <p:cNvPr id="4" name="Picture 3"/>
          <p:cNvPicPr/>
          <p:nvPr/>
        </p:nvPicPr>
        <p:blipFill>
          <a:blip r:embed="rId2"/>
          <a:stretch>
            <a:fillRect/>
          </a:stretch>
        </p:blipFill>
        <p:spPr>
          <a:xfrm>
            <a:off x="326964" y="263207"/>
            <a:ext cx="10862146" cy="3099425"/>
          </a:xfrm>
          <a:prstGeom prst="rect">
            <a:avLst/>
          </a:prstGeom>
        </p:spPr>
      </p:pic>
      <p:pic>
        <p:nvPicPr>
          <p:cNvPr id="5" name="Picture 4"/>
          <p:cNvPicPr>
            <a:picLocks noChangeAspect="1"/>
          </p:cNvPicPr>
          <p:nvPr/>
        </p:nvPicPr>
        <p:blipFill>
          <a:blip r:embed="rId3"/>
          <a:stretch>
            <a:fillRect/>
          </a:stretch>
        </p:blipFill>
        <p:spPr>
          <a:xfrm>
            <a:off x="924231" y="3497569"/>
            <a:ext cx="3865379" cy="3132991"/>
          </a:xfrm>
          <a:prstGeom prst="rect">
            <a:avLst/>
          </a:prstGeom>
        </p:spPr>
      </p:pic>
      <p:sp>
        <p:nvSpPr>
          <p:cNvPr id="6" name="TextBox 5"/>
          <p:cNvSpPr txBox="1"/>
          <p:nvPr/>
        </p:nvSpPr>
        <p:spPr>
          <a:xfrm>
            <a:off x="4227871" y="4503174"/>
            <a:ext cx="1877961" cy="1200329"/>
          </a:xfrm>
          <a:prstGeom prst="rect">
            <a:avLst/>
          </a:prstGeom>
          <a:noFill/>
        </p:spPr>
        <p:txBody>
          <a:bodyPr wrap="square" rtlCol="0">
            <a:spAutoFit/>
          </a:bodyPr>
          <a:lstStyle/>
          <a:p>
            <a:r>
              <a:rPr lang="en-AU" dirty="0">
                <a:solidFill>
                  <a:srgbClr val="FF0000"/>
                </a:solidFill>
              </a:rPr>
              <a:t>d) Technology, education, productivity, capital employed</a:t>
            </a:r>
          </a:p>
        </p:txBody>
      </p:sp>
      <p:pic>
        <p:nvPicPr>
          <p:cNvPr id="7" name="Picture 6"/>
          <p:cNvPicPr>
            <a:picLocks noChangeAspect="1"/>
          </p:cNvPicPr>
          <p:nvPr/>
        </p:nvPicPr>
        <p:blipFill>
          <a:blip r:embed="rId4"/>
          <a:stretch>
            <a:fillRect/>
          </a:stretch>
        </p:blipFill>
        <p:spPr>
          <a:xfrm>
            <a:off x="6049153" y="3233951"/>
            <a:ext cx="3865379" cy="3475268"/>
          </a:xfrm>
          <a:prstGeom prst="rect">
            <a:avLst/>
          </a:prstGeom>
        </p:spPr>
      </p:pic>
      <p:sp>
        <p:nvSpPr>
          <p:cNvPr id="8" name="TextBox 7"/>
          <p:cNvSpPr txBox="1"/>
          <p:nvPr/>
        </p:nvSpPr>
        <p:spPr>
          <a:xfrm>
            <a:off x="9914532" y="3015471"/>
            <a:ext cx="1877961" cy="1754326"/>
          </a:xfrm>
          <a:prstGeom prst="rect">
            <a:avLst/>
          </a:prstGeom>
          <a:noFill/>
        </p:spPr>
        <p:txBody>
          <a:bodyPr wrap="square" rtlCol="0">
            <a:spAutoFit/>
          </a:bodyPr>
          <a:lstStyle/>
          <a:p>
            <a:r>
              <a:rPr lang="en-AU" dirty="0">
                <a:solidFill>
                  <a:srgbClr val="FF0000"/>
                </a:solidFill>
              </a:rPr>
              <a:t>c) Increase in wages, increase in commodity costs, decrease in capital, decrease in technology</a:t>
            </a:r>
          </a:p>
        </p:txBody>
      </p:sp>
      <p:sp>
        <p:nvSpPr>
          <p:cNvPr id="9" name="TextBox 8"/>
          <p:cNvSpPr txBox="1"/>
          <p:nvPr/>
        </p:nvSpPr>
        <p:spPr>
          <a:xfrm>
            <a:off x="9933618" y="4954893"/>
            <a:ext cx="2139816" cy="1754326"/>
          </a:xfrm>
          <a:prstGeom prst="rect">
            <a:avLst/>
          </a:prstGeom>
          <a:solidFill>
            <a:schemeClr val="accent1">
              <a:lumMod val="20000"/>
              <a:lumOff val="80000"/>
            </a:schemeClr>
          </a:solidFill>
        </p:spPr>
        <p:txBody>
          <a:bodyPr wrap="square" rtlCol="0">
            <a:spAutoFit/>
          </a:bodyPr>
          <a:lstStyle/>
          <a:p>
            <a:r>
              <a:rPr lang="en-AU" dirty="0"/>
              <a:t>Note: Long Term factors shift the SRAS as well. </a:t>
            </a:r>
          </a:p>
          <a:p>
            <a:r>
              <a:rPr lang="en-AU" dirty="0"/>
              <a:t>But only long term factors shift the LRAS.</a:t>
            </a:r>
          </a:p>
        </p:txBody>
      </p:sp>
    </p:spTree>
    <p:extLst>
      <p:ext uri="{BB962C8B-B14F-4D97-AF65-F5344CB8AC3E}">
        <p14:creationId xmlns:p14="http://schemas.microsoft.com/office/powerpoint/2010/main" val="141682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 SRAS, LRAS</a:t>
            </a:r>
          </a:p>
        </p:txBody>
      </p:sp>
      <p:sp>
        <p:nvSpPr>
          <p:cNvPr id="3" name="Content Placeholder 2"/>
          <p:cNvSpPr>
            <a:spLocks noGrp="1"/>
          </p:cNvSpPr>
          <p:nvPr>
            <p:ph idx="1"/>
          </p:nvPr>
        </p:nvSpPr>
        <p:spPr>
          <a:xfrm>
            <a:off x="677334" y="1540933"/>
            <a:ext cx="7603066" cy="4741333"/>
          </a:xfrm>
        </p:spPr>
        <p:txBody>
          <a:bodyPr>
            <a:normAutofit fontScale="92500"/>
          </a:bodyPr>
          <a:lstStyle/>
          <a:p>
            <a:r>
              <a:rPr lang="en-US" dirty="0">
                <a:solidFill>
                  <a:srgbClr val="00B0F0"/>
                </a:solidFill>
              </a:rPr>
              <a:t>AD</a:t>
            </a:r>
            <a:r>
              <a:rPr lang="en-US" dirty="0"/>
              <a:t>, Aggregate Demand – demand for all goods and services in the economy (Equal to C+I+G+(X-M))</a:t>
            </a:r>
          </a:p>
          <a:p>
            <a:r>
              <a:rPr lang="en-US" dirty="0">
                <a:solidFill>
                  <a:srgbClr val="00B0F0"/>
                </a:solidFill>
              </a:rPr>
              <a:t>AS</a:t>
            </a:r>
            <a:r>
              <a:rPr lang="en-US" dirty="0"/>
              <a:t>, Aggregate Supply – production function of all goods and services in the economy</a:t>
            </a:r>
          </a:p>
          <a:p>
            <a:pPr lvl="1"/>
            <a:r>
              <a:rPr lang="en-US" dirty="0">
                <a:solidFill>
                  <a:srgbClr val="00B0F0"/>
                </a:solidFill>
              </a:rPr>
              <a:t>SRAS</a:t>
            </a:r>
            <a:r>
              <a:rPr lang="en-US" dirty="0"/>
              <a:t>, Short Run Aggregate Supply – production function of all goods and services in the economy in the short run</a:t>
            </a:r>
          </a:p>
          <a:p>
            <a:pPr lvl="2"/>
            <a:r>
              <a:rPr lang="en-US" dirty="0"/>
              <a:t>Slopes up as a result of </a:t>
            </a:r>
            <a:r>
              <a:rPr lang="en-US" dirty="0">
                <a:solidFill>
                  <a:srgbClr val="00B0F0"/>
                </a:solidFill>
              </a:rPr>
              <a:t>sticky wages</a:t>
            </a:r>
            <a:r>
              <a:rPr lang="en-US" dirty="0"/>
              <a:t> (price of labor is fixed in the short run)</a:t>
            </a:r>
          </a:p>
          <a:p>
            <a:pPr lvl="1"/>
            <a:r>
              <a:rPr lang="en-US" dirty="0">
                <a:solidFill>
                  <a:srgbClr val="00B0F0"/>
                </a:solidFill>
              </a:rPr>
              <a:t>LRAS</a:t>
            </a:r>
            <a:r>
              <a:rPr lang="en-US" dirty="0"/>
              <a:t>, Long Run Aggregate Supply – production function of all goods and services in the economy in the long run</a:t>
            </a:r>
          </a:p>
          <a:p>
            <a:pPr lvl="2"/>
            <a:r>
              <a:rPr lang="en-US" dirty="0"/>
              <a:t>This represents the long run productive capacity of the economy</a:t>
            </a:r>
          </a:p>
          <a:p>
            <a:pPr lvl="3"/>
            <a:r>
              <a:rPr lang="en-US" dirty="0"/>
              <a:t>Things such as technology level, education level, government stability etc. are important for LRAS</a:t>
            </a:r>
          </a:p>
        </p:txBody>
      </p:sp>
      <p:pic>
        <p:nvPicPr>
          <p:cNvPr id="4" name="Picture 3"/>
          <p:cNvPicPr>
            <a:picLocks noChangeAspect="1"/>
          </p:cNvPicPr>
          <p:nvPr/>
        </p:nvPicPr>
        <p:blipFill>
          <a:blip r:embed="rId2"/>
          <a:stretch>
            <a:fillRect/>
          </a:stretch>
        </p:blipFill>
        <p:spPr>
          <a:xfrm>
            <a:off x="8877300" y="48155"/>
            <a:ext cx="2476500" cy="2362200"/>
          </a:xfrm>
          <a:prstGeom prst="rect">
            <a:avLst/>
          </a:prstGeom>
        </p:spPr>
      </p:pic>
      <p:pic>
        <p:nvPicPr>
          <p:cNvPr id="5" name="Picture 4"/>
          <p:cNvPicPr>
            <a:picLocks noChangeAspect="1"/>
          </p:cNvPicPr>
          <p:nvPr/>
        </p:nvPicPr>
        <p:blipFill>
          <a:blip r:embed="rId3"/>
          <a:stretch>
            <a:fillRect/>
          </a:stretch>
        </p:blipFill>
        <p:spPr>
          <a:xfrm>
            <a:off x="8984858" y="2410355"/>
            <a:ext cx="2261384" cy="2082263"/>
          </a:xfrm>
          <a:prstGeom prst="rect">
            <a:avLst/>
          </a:prstGeom>
        </p:spPr>
      </p:pic>
      <p:pic>
        <p:nvPicPr>
          <p:cNvPr id="6" name="Picture 5"/>
          <p:cNvPicPr>
            <a:picLocks noChangeAspect="1"/>
          </p:cNvPicPr>
          <p:nvPr/>
        </p:nvPicPr>
        <p:blipFill>
          <a:blip r:embed="rId4"/>
          <a:stretch>
            <a:fillRect/>
          </a:stretch>
        </p:blipFill>
        <p:spPr>
          <a:xfrm>
            <a:off x="8740308" y="4492618"/>
            <a:ext cx="2750483" cy="2192952"/>
          </a:xfrm>
          <a:prstGeom prst="rect">
            <a:avLst/>
          </a:prstGeom>
        </p:spPr>
      </p:pic>
    </p:spTree>
    <p:extLst>
      <p:ext uri="{BB962C8B-B14F-4D97-AF65-F5344CB8AC3E}">
        <p14:creationId xmlns:p14="http://schemas.microsoft.com/office/powerpoint/2010/main" val="221522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5400" dirty="0"/>
              <a:t>Aggregate Demand and Supply Shocks Summary</a:t>
            </a:r>
          </a:p>
        </p:txBody>
      </p:sp>
      <p:sp>
        <p:nvSpPr>
          <p:cNvPr id="4" name="Text Placeholder 3"/>
          <p:cNvSpPr>
            <a:spLocks noGrp="1"/>
          </p:cNvSpPr>
          <p:nvPr>
            <p:ph type="body" idx="1"/>
          </p:nvPr>
        </p:nvSpPr>
        <p:spPr/>
        <p:txBody>
          <a:bodyPr/>
          <a:lstStyle/>
          <a:p>
            <a:endParaRPr lang="en-AU"/>
          </a:p>
        </p:txBody>
      </p:sp>
    </p:spTree>
    <p:extLst>
      <p:ext uri="{BB962C8B-B14F-4D97-AF65-F5344CB8AC3E}">
        <p14:creationId xmlns:p14="http://schemas.microsoft.com/office/powerpoint/2010/main" val="320996470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6922" y="41801"/>
            <a:ext cx="11147323" cy="1034837"/>
          </a:xfrm>
        </p:spPr>
        <p:txBody>
          <a:bodyPr/>
          <a:lstStyle/>
          <a:p>
            <a:r>
              <a:rPr lang="en-AU" dirty="0"/>
              <a:t>Demand Shocks – What will be the effect on AD?</a:t>
            </a:r>
          </a:p>
        </p:txBody>
      </p:sp>
      <p:graphicFrame>
        <p:nvGraphicFramePr>
          <p:cNvPr id="6" name="Content Placeholder 5"/>
          <p:cNvGraphicFramePr>
            <a:graphicFrameLocks noGrp="1"/>
          </p:cNvGraphicFramePr>
          <p:nvPr>
            <p:ph idx="1"/>
          </p:nvPr>
        </p:nvGraphicFramePr>
        <p:xfrm>
          <a:off x="642783" y="839246"/>
          <a:ext cx="10515600" cy="594868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551938053"/>
                    </a:ext>
                  </a:extLst>
                </a:gridCol>
                <a:gridCol w="3505200">
                  <a:extLst>
                    <a:ext uri="{9D8B030D-6E8A-4147-A177-3AD203B41FA5}">
                      <a16:colId xmlns:a16="http://schemas.microsoft.com/office/drawing/2014/main" val="3478582443"/>
                    </a:ext>
                  </a:extLst>
                </a:gridCol>
                <a:gridCol w="3505200">
                  <a:extLst>
                    <a:ext uri="{9D8B030D-6E8A-4147-A177-3AD203B41FA5}">
                      <a16:colId xmlns:a16="http://schemas.microsoft.com/office/drawing/2014/main" val="2980200571"/>
                    </a:ext>
                  </a:extLst>
                </a:gridCol>
              </a:tblGrid>
              <a:tr h="370840">
                <a:tc>
                  <a:txBody>
                    <a:bodyPr/>
                    <a:lstStyle/>
                    <a:p>
                      <a:r>
                        <a:rPr lang="en-AU" dirty="0"/>
                        <a:t>Factor</a:t>
                      </a:r>
                    </a:p>
                  </a:txBody>
                  <a:tcPr/>
                </a:tc>
                <a:tc>
                  <a:txBody>
                    <a:bodyPr/>
                    <a:lstStyle/>
                    <a:p>
                      <a:r>
                        <a:rPr lang="en-AU" dirty="0"/>
                        <a:t>Increase</a:t>
                      </a:r>
                    </a:p>
                  </a:txBody>
                  <a:tcPr/>
                </a:tc>
                <a:tc>
                  <a:txBody>
                    <a:bodyPr/>
                    <a:lstStyle/>
                    <a:p>
                      <a:r>
                        <a:rPr lang="en-AU" dirty="0"/>
                        <a:t>Decrease</a:t>
                      </a:r>
                    </a:p>
                  </a:txBody>
                  <a:tcPr/>
                </a:tc>
                <a:extLst>
                  <a:ext uri="{0D108BD9-81ED-4DB2-BD59-A6C34878D82A}">
                    <a16:rowId xmlns:a16="http://schemas.microsoft.com/office/drawing/2014/main" val="3063693971"/>
                  </a:ext>
                </a:extLst>
              </a:tr>
              <a:tr h="370840">
                <a:tc>
                  <a:txBody>
                    <a:bodyPr/>
                    <a:lstStyle/>
                    <a:p>
                      <a:r>
                        <a:rPr lang="en-AU" dirty="0"/>
                        <a:t>Stock</a:t>
                      </a:r>
                      <a:r>
                        <a:rPr lang="en-AU" baseline="0" dirty="0"/>
                        <a:t> market stocks owned by households</a:t>
                      </a:r>
                      <a:endParaRPr lang="en-AU" dirty="0"/>
                    </a:p>
                  </a:txBody>
                  <a:tcPr/>
                </a:tc>
                <a:tc>
                  <a:txBody>
                    <a:bodyPr/>
                    <a:lstStyle/>
                    <a:p>
                      <a:r>
                        <a:rPr lang="en-AU" sz="1800" b="0" i="0" u="none" kern="1200" dirty="0">
                          <a:solidFill>
                            <a:srgbClr val="00B050"/>
                          </a:solidFill>
                          <a:effectLst/>
                          <a:latin typeface="+mn-lt"/>
                          <a:ea typeface="+mn-ea"/>
                          <a:cs typeface="+mn-cs"/>
                        </a:rPr>
                        <a:t>↑AD –</a:t>
                      </a:r>
                      <a:r>
                        <a:rPr lang="en-AU" sz="1800" b="0" i="0" u="none" kern="1200" baseline="0" dirty="0">
                          <a:solidFill>
                            <a:srgbClr val="00B050"/>
                          </a:solidFill>
                          <a:effectLst/>
                          <a:latin typeface="+mn-lt"/>
                          <a:ea typeface="+mn-ea"/>
                          <a:cs typeface="+mn-cs"/>
                        </a:rPr>
                        <a:t> consumers are wealthier now</a:t>
                      </a:r>
                      <a:endParaRPr lang="en-AU" u="none" dirty="0">
                        <a:solidFill>
                          <a:srgbClr val="00B050"/>
                        </a:solidFill>
                      </a:endParaRPr>
                    </a:p>
                  </a:txBody>
                  <a:tcPr/>
                </a:tc>
                <a:tc>
                  <a:txBody>
                    <a:bodyPr/>
                    <a:lstStyle/>
                    <a:p>
                      <a:r>
                        <a:rPr lang="en-AU" sz="1800" b="0" i="0" u="none" kern="1200" dirty="0">
                          <a:solidFill>
                            <a:srgbClr val="FF0000"/>
                          </a:solidFill>
                          <a:effectLst/>
                          <a:latin typeface="+mn-lt"/>
                          <a:ea typeface="+mn-ea"/>
                          <a:cs typeface="+mn-cs"/>
                        </a:rPr>
                        <a:t>↓AD – consumers are poorer now</a:t>
                      </a:r>
                      <a:endParaRPr lang="en-AU" u="none" dirty="0">
                        <a:solidFill>
                          <a:srgbClr val="FF0000"/>
                        </a:solidFill>
                      </a:endParaRPr>
                    </a:p>
                  </a:txBody>
                  <a:tcPr/>
                </a:tc>
                <a:extLst>
                  <a:ext uri="{0D108BD9-81ED-4DB2-BD59-A6C34878D82A}">
                    <a16:rowId xmlns:a16="http://schemas.microsoft.com/office/drawing/2014/main" val="3712942732"/>
                  </a:ext>
                </a:extLst>
              </a:tr>
              <a:tr h="370840">
                <a:tc>
                  <a:txBody>
                    <a:bodyPr/>
                    <a:lstStyle/>
                    <a:p>
                      <a:r>
                        <a:rPr lang="en-AU" dirty="0"/>
                        <a:t>Government</a:t>
                      </a:r>
                      <a:r>
                        <a:rPr lang="en-AU" baseline="0" dirty="0"/>
                        <a:t> purchases</a:t>
                      </a:r>
                      <a:endParaRPr lang="en-A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800" b="0" i="0" u="none" kern="1200" dirty="0">
                          <a:solidFill>
                            <a:srgbClr val="00B050"/>
                          </a:solidFill>
                          <a:effectLst/>
                          <a:latin typeface="+mn-lt"/>
                          <a:ea typeface="+mn-ea"/>
                          <a:cs typeface="+mn-cs"/>
                        </a:rPr>
                        <a:t>↑AD – increase government spending</a:t>
                      </a:r>
                    </a:p>
                    <a:p>
                      <a:endParaRPr lang="en-A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800" b="0" i="0" u="none" kern="1200" dirty="0">
                          <a:solidFill>
                            <a:srgbClr val="FF0000"/>
                          </a:solidFill>
                          <a:effectLst/>
                          <a:latin typeface="+mn-lt"/>
                          <a:ea typeface="+mn-ea"/>
                          <a:cs typeface="+mn-cs"/>
                        </a:rPr>
                        <a:t>↓AD – decrease </a:t>
                      </a:r>
                      <a:r>
                        <a:rPr lang="en-AU" sz="1800" b="0" i="0" u="none" kern="1200" dirty="0" err="1">
                          <a:solidFill>
                            <a:srgbClr val="FF0000"/>
                          </a:solidFill>
                          <a:effectLst/>
                          <a:latin typeface="+mn-lt"/>
                          <a:ea typeface="+mn-ea"/>
                          <a:cs typeface="+mn-cs"/>
                        </a:rPr>
                        <a:t>gov</a:t>
                      </a:r>
                      <a:r>
                        <a:rPr lang="en-AU" sz="1800" b="0" i="0" u="none" kern="1200" dirty="0">
                          <a:solidFill>
                            <a:srgbClr val="FF0000"/>
                          </a:solidFill>
                          <a:effectLst/>
                          <a:latin typeface="+mn-lt"/>
                          <a:ea typeface="+mn-ea"/>
                          <a:cs typeface="+mn-cs"/>
                        </a:rPr>
                        <a:t> spending</a:t>
                      </a:r>
                      <a:endParaRPr lang="en-AU" u="none" dirty="0">
                        <a:solidFill>
                          <a:srgbClr val="FF0000"/>
                        </a:solidFill>
                      </a:endParaRPr>
                    </a:p>
                    <a:p>
                      <a:endParaRPr lang="en-AU" dirty="0"/>
                    </a:p>
                  </a:txBody>
                  <a:tcPr/>
                </a:tc>
                <a:extLst>
                  <a:ext uri="{0D108BD9-81ED-4DB2-BD59-A6C34878D82A}">
                    <a16:rowId xmlns:a16="http://schemas.microsoft.com/office/drawing/2014/main" val="3453458816"/>
                  </a:ext>
                </a:extLst>
              </a:tr>
              <a:tr h="370840">
                <a:tc>
                  <a:txBody>
                    <a:bodyPr/>
                    <a:lstStyle/>
                    <a:p>
                      <a:r>
                        <a:rPr lang="en-AU" dirty="0"/>
                        <a:t>Consumer</a:t>
                      </a:r>
                      <a:r>
                        <a:rPr lang="en-AU" baseline="0" dirty="0"/>
                        <a:t> Confidence</a:t>
                      </a:r>
                      <a:endParaRPr lang="en-A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800" b="0" i="0" u="none" kern="1200" dirty="0">
                          <a:solidFill>
                            <a:srgbClr val="00B050"/>
                          </a:solidFill>
                          <a:effectLst/>
                          <a:latin typeface="+mn-lt"/>
                          <a:ea typeface="+mn-ea"/>
                          <a:cs typeface="+mn-cs"/>
                        </a:rPr>
                        <a:t>↑AD –</a:t>
                      </a:r>
                      <a:r>
                        <a:rPr lang="en-AU" sz="1800" b="0" i="0" u="none" kern="1200" baseline="0" dirty="0">
                          <a:solidFill>
                            <a:srgbClr val="00B050"/>
                          </a:solidFill>
                          <a:effectLst/>
                          <a:latin typeface="+mn-lt"/>
                          <a:ea typeface="+mn-ea"/>
                          <a:cs typeface="+mn-cs"/>
                        </a:rPr>
                        <a:t> consumers will buy more in the future</a:t>
                      </a:r>
                      <a:endParaRPr lang="en-AU" u="none" dirty="0">
                        <a:solidFill>
                          <a:srgbClr val="00B050"/>
                        </a:solidFill>
                      </a:endParaRPr>
                    </a:p>
                    <a:p>
                      <a:endParaRPr lang="en-A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800" b="0" i="0" u="none" kern="1200" dirty="0">
                          <a:solidFill>
                            <a:srgbClr val="FF0000"/>
                          </a:solidFill>
                          <a:effectLst/>
                          <a:latin typeface="+mn-lt"/>
                          <a:ea typeface="+mn-ea"/>
                          <a:cs typeface="+mn-cs"/>
                        </a:rPr>
                        <a:t>↓AD – consumers will buy less</a:t>
                      </a:r>
                      <a:endParaRPr lang="en-AU" u="none" dirty="0">
                        <a:solidFill>
                          <a:srgbClr val="FF0000"/>
                        </a:solidFill>
                      </a:endParaRPr>
                    </a:p>
                    <a:p>
                      <a:endParaRPr lang="en-AU" dirty="0"/>
                    </a:p>
                  </a:txBody>
                  <a:tcPr/>
                </a:tc>
                <a:extLst>
                  <a:ext uri="{0D108BD9-81ED-4DB2-BD59-A6C34878D82A}">
                    <a16:rowId xmlns:a16="http://schemas.microsoft.com/office/drawing/2014/main" val="1923476507"/>
                  </a:ext>
                </a:extLst>
              </a:tr>
              <a:tr h="370840">
                <a:tc>
                  <a:txBody>
                    <a:bodyPr/>
                    <a:lstStyle/>
                    <a:p>
                      <a:r>
                        <a:rPr lang="en-AU" dirty="0"/>
                        <a:t>Unemployment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800" b="0" i="0" u="none" kern="1200" dirty="0">
                          <a:solidFill>
                            <a:srgbClr val="FF0000"/>
                          </a:solidFill>
                          <a:effectLst/>
                          <a:latin typeface="+mn-lt"/>
                          <a:ea typeface="+mn-ea"/>
                          <a:cs typeface="+mn-cs"/>
                        </a:rPr>
                        <a:t>↓AD – people have less income</a:t>
                      </a:r>
                      <a:endParaRPr lang="en-AU" u="none" dirty="0">
                        <a:solidFill>
                          <a:srgbClr val="FF0000"/>
                        </a:solidFill>
                      </a:endParaRPr>
                    </a:p>
                    <a:p>
                      <a:endParaRPr lang="en-A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800" b="0" i="0" u="none" kern="1200" dirty="0">
                          <a:solidFill>
                            <a:srgbClr val="00B050"/>
                          </a:solidFill>
                          <a:effectLst/>
                          <a:latin typeface="+mn-lt"/>
                          <a:ea typeface="+mn-ea"/>
                          <a:cs typeface="+mn-cs"/>
                        </a:rPr>
                        <a:t>↑AD – people have more income</a:t>
                      </a:r>
                    </a:p>
                    <a:p>
                      <a:endParaRPr lang="en-AU" dirty="0"/>
                    </a:p>
                  </a:txBody>
                  <a:tcPr/>
                </a:tc>
                <a:extLst>
                  <a:ext uri="{0D108BD9-81ED-4DB2-BD59-A6C34878D82A}">
                    <a16:rowId xmlns:a16="http://schemas.microsoft.com/office/drawing/2014/main" val="624575765"/>
                  </a:ext>
                </a:extLst>
              </a:tr>
              <a:tr h="370840">
                <a:tc>
                  <a:txBody>
                    <a:bodyPr/>
                    <a:lstStyle/>
                    <a:p>
                      <a:r>
                        <a:rPr lang="en-AU" dirty="0"/>
                        <a:t>Technology</a:t>
                      </a:r>
                      <a:r>
                        <a:rPr lang="en-AU" baseline="0" dirty="0"/>
                        <a:t> of Products</a:t>
                      </a:r>
                      <a:endParaRPr lang="en-A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800" b="0" i="0" u="none" kern="1200" dirty="0">
                          <a:solidFill>
                            <a:srgbClr val="00B050"/>
                          </a:solidFill>
                          <a:effectLst/>
                          <a:latin typeface="+mn-lt"/>
                          <a:ea typeface="+mn-ea"/>
                          <a:cs typeface="+mn-cs"/>
                        </a:rPr>
                        <a:t>↑AD – consumers are attracted by new products</a:t>
                      </a:r>
                    </a:p>
                    <a:p>
                      <a:endParaRPr lang="en-A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800" b="0" i="0" u="none" kern="1200" dirty="0">
                          <a:solidFill>
                            <a:srgbClr val="FF0000"/>
                          </a:solidFill>
                          <a:effectLst/>
                          <a:latin typeface="+mn-lt"/>
                          <a:ea typeface="+mn-ea"/>
                          <a:cs typeface="+mn-cs"/>
                        </a:rPr>
                        <a:t>↓AD – consumers get</a:t>
                      </a:r>
                      <a:r>
                        <a:rPr lang="en-AU" sz="1800" b="0" i="0" u="none" kern="1200" baseline="0" dirty="0">
                          <a:solidFill>
                            <a:srgbClr val="FF0000"/>
                          </a:solidFill>
                          <a:effectLst/>
                          <a:latin typeface="+mn-lt"/>
                          <a:ea typeface="+mn-ea"/>
                          <a:cs typeface="+mn-cs"/>
                        </a:rPr>
                        <a:t> less utility from products</a:t>
                      </a:r>
                      <a:endParaRPr lang="en-AU" u="none" dirty="0">
                        <a:solidFill>
                          <a:srgbClr val="FF0000"/>
                        </a:solidFill>
                      </a:endParaRPr>
                    </a:p>
                    <a:p>
                      <a:endParaRPr lang="en-AU" dirty="0"/>
                    </a:p>
                  </a:txBody>
                  <a:tcPr/>
                </a:tc>
                <a:extLst>
                  <a:ext uri="{0D108BD9-81ED-4DB2-BD59-A6C34878D82A}">
                    <a16:rowId xmlns:a16="http://schemas.microsoft.com/office/drawing/2014/main" val="343959594"/>
                  </a:ext>
                </a:extLst>
              </a:tr>
              <a:tr h="370840">
                <a:tc>
                  <a:txBody>
                    <a:bodyPr/>
                    <a:lstStyle/>
                    <a:p>
                      <a:r>
                        <a:rPr lang="en-AU" dirty="0"/>
                        <a:t>Inventory levels and Capital Goods levels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800" b="0" i="0" u="none" kern="1200" dirty="0">
                          <a:solidFill>
                            <a:srgbClr val="FF0000"/>
                          </a:solidFill>
                          <a:effectLst/>
                          <a:latin typeface="+mn-lt"/>
                          <a:ea typeface="+mn-ea"/>
                          <a:cs typeface="+mn-cs"/>
                        </a:rPr>
                        <a:t>↓AD – businesses don’t need to invest as much in new inventory</a:t>
                      </a:r>
                      <a:endParaRPr lang="en-AU" u="none" dirty="0">
                        <a:solidFill>
                          <a:srgbClr val="FF0000"/>
                        </a:solidFill>
                      </a:endParaRPr>
                    </a:p>
                    <a:p>
                      <a:endParaRPr lang="en-A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800" b="0" i="0" u="none" kern="1200" dirty="0">
                          <a:solidFill>
                            <a:srgbClr val="00B050"/>
                          </a:solidFill>
                          <a:effectLst/>
                          <a:latin typeface="+mn-lt"/>
                          <a:ea typeface="+mn-ea"/>
                          <a:cs typeface="+mn-cs"/>
                        </a:rPr>
                        <a:t>↑AD – businesses need to buy a lot of new inventory</a:t>
                      </a:r>
                    </a:p>
                    <a:p>
                      <a:endParaRPr lang="en-AU" dirty="0"/>
                    </a:p>
                  </a:txBody>
                  <a:tcPr/>
                </a:tc>
                <a:extLst>
                  <a:ext uri="{0D108BD9-81ED-4DB2-BD59-A6C34878D82A}">
                    <a16:rowId xmlns:a16="http://schemas.microsoft.com/office/drawing/2014/main" val="2605375852"/>
                  </a:ext>
                </a:extLst>
              </a:tr>
              <a:tr h="370840">
                <a:tc>
                  <a:txBody>
                    <a:bodyPr/>
                    <a:lstStyle/>
                    <a:p>
                      <a:r>
                        <a:rPr lang="en-AU" dirty="0"/>
                        <a:t>Price</a:t>
                      </a:r>
                      <a:r>
                        <a:rPr lang="en-AU" baseline="0" dirty="0"/>
                        <a:t> level of another country</a:t>
                      </a:r>
                      <a:endParaRPr lang="en-A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800" b="0" i="0" u="none" kern="1200" dirty="0">
                          <a:solidFill>
                            <a:srgbClr val="00B050"/>
                          </a:solidFill>
                          <a:effectLst/>
                          <a:latin typeface="+mn-lt"/>
                          <a:ea typeface="+mn-ea"/>
                          <a:cs typeface="+mn-cs"/>
                        </a:rPr>
                        <a:t>↑AD – foreigners will purchase more of our exports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800" b="0" i="0" u="none" kern="1200" dirty="0">
                          <a:solidFill>
                            <a:srgbClr val="FF0000"/>
                          </a:solidFill>
                          <a:effectLst/>
                          <a:latin typeface="+mn-lt"/>
                          <a:ea typeface="+mn-ea"/>
                          <a:cs typeface="+mn-cs"/>
                        </a:rPr>
                        <a:t>↓AD –</a:t>
                      </a:r>
                      <a:r>
                        <a:rPr lang="en-AU" sz="1800" b="0" i="0" u="none" kern="1200" baseline="0" dirty="0">
                          <a:solidFill>
                            <a:srgbClr val="FF0000"/>
                          </a:solidFill>
                          <a:effectLst/>
                          <a:latin typeface="+mn-lt"/>
                          <a:ea typeface="+mn-ea"/>
                          <a:cs typeface="+mn-cs"/>
                        </a:rPr>
                        <a:t> foreigners will purchase less of our exports</a:t>
                      </a:r>
                      <a:endParaRPr lang="en-AU" u="none" dirty="0">
                        <a:solidFill>
                          <a:srgbClr val="FF0000"/>
                        </a:solidFill>
                      </a:endParaRPr>
                    </a:p>
                  </a:txBody>
                  <a:tcPr/>
                </a:tc>
                <a:extLst>
                  <a:ext uri="{0D108BD9-81ED-4DB2-BD59-A6C34878D82A}">
                    <a16:rowId xmlns:a16="http://schemas.microsoft.com/office/drawing/2014/main" val="3539689157"/>
                  </a:ext>
                </a:extLst>
              </a:tr>
            </a:tbl>
          </a:graphicData>
        </a:graphic>
      </p:graphicFrame>
    </p:spTree>
    <p:extLst>
      <p:ext uri="{BB962C8B-B14F-4D97-AF65-F5344CB8AC3E}">
        <p14:creationId xmlns:p14="http://schemas.microsoft.com/office/powerpoint/2010/main" val="264933360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02029"/>
          </a:xfrm>
        </p:spPr>
        <p:txBody>
          <a:bodyPr>
            <a:normAutofit fontScale="90000"/>
          </a:bodyPr>
          <a:lstStyle/>
          <a:p>
            <a:r>
              <a:rPr lang="en-US" dirty="0"/>
              <a:t>Factors that shift the SRAS Curve</a:t>
            </a:r>
          </a:p>
        </p:txBody>
      </p:sp>
      <p:graphicFrame>
        <p:nvGraphicFramePr>
          <p:cNvPr id="4" name="Content Placeholder 3"/>
          <p:cNvGraphicFramePr>
            <a:graphicFrameLocks noGrp="1"/>
          </p:cNvGraphicFramePr>
          <p:nvPr>
            <p:ph idx="1"/>
          </p:nvPr>
        </p:nvGraphicFramePr>
        <p:xfrm>
          <a:off x="838200" y="967154"/>
          <a:ext cx="10134600" cy="5491480"/>
        </p:xfrm>
        <a:graphic>
          <a:graphicData uri="http://schemas.openxmlformats.org/drawingml/2006/table">
            <a:tbl>
              <a:tblPr firstRow="1" bandRow="1">
                <a:tableStyleId>{5C22544A-7EE6-4342-B048-85BDC9FD1C3A}</a:tableStyleId>
              </a:tblPr>
              <a:tblGrid>
                <a:gridCol w="3378200">
                  <a:extLst>
                    <a:ext uri="{9D8B030D-6E8A-4147-A177-3AD203B41FA5}">
                      <a16:colId xmlns:a16="http://schemas.microsoft.com/office/drawing/2014/main" val="3357652258"/>
                    </a:ext>
                  </a:extLst>
                </a:gridCol>
                <a:gridCol w="3378200">
                  <a:extLst>
                    <a:ext uri="{9D8B030D-6E8A-4147-A177-3AD203B41FA5}">
                      <a16:colId xmlns:a16="http://schemas.microsoft.com/office/drawing/2014/main" val="1109478614"/>
                    </a:ext>
                  </a:extLst>
                </a:gridCol>
                <a:gridCol w="3378200">
                  <a:extLst>
                    <a:ext uri="{9D8B030D-6E8A-4147-A177-3AD203B41FA5}">
                      <a16:colId xmlns:a16="http://schemas.microsoft.com/office/drawing/2014/main" val="548088345"/>
                    </a:ext>
                  </a:extLst>
                </a:gridCol>
              </a:tblGrid>
              <a:tr h="370840">
                <a:tc>
                  <a:txBody>
                    <a:bodyPr/>
                    <a:lstStyle/>
                    <a:p>
                      <a:r>
                        <a:rPr lang="en-US" dirty="0"/>
                        <a:t>Factor</a:t>
                      </a:r>
                    </a:p>
                  </a:txBody>
                  <a:tcPr/>
                </a:tc>
                <a:tc>
                  <a:txBody>
                    <a:bodyPr/>
                    <a:lstStyle/>
                    <a:p>
                      <a:r>
                        <a:rPr lang="en-US" dirty="0"/>
                        <a:t>Increase</a:t>
                      </a:r>
                    </a:p>
                  </a:txBody>
                  <a:tcPr/>
                </a:tc>
                <a:tc>
                  <a:txBody>
                    <a:bodyPr/>
                    <a:lstStyle/>
                    <a:p>
                      <a:r>
                        <a:rPr lang="en-US" dirty="0"/>
                        <a:t>Decrease</a:t>
                      </a:r>
                    </a:p>
                  </a:txBody>
                  <a:tcPr/>
                </a:tc>
                <a:extLst>
                  <a:ext uri="{0D108BD9-81ED-4DB2-BD59-A6C34878D82A}">
                    <a16:rowId xmlns:a16="http://schemas.microsoft.com/office/drawing/2014/main" val="289574764"/>
                  </a:ext>
                </a:extLst>
              </a:tr>
              <a:tr h="370840">
                <a:tc>
                  <a:txBody>
                    <a:bodyPr/>
                    <a:lstStyle/>
                    <a:p>
                      <a:r>
                        <a:rPr lang="en-US" dirty="0"/>
                        <a:t>Commodity Cost</a:t>
                      </a:r>
                    </a:p>
                  </a:txBody>
                  <a:tcPr/>
                </a:tc>
                <a:tc>
                  <a:txBody>
                    <a:bodyPr/>
                    <a:lstStyle/>
                    <a:p>
                      <a:r>
                        <a:rPr lang="en-US" dirty="0">
                          <a:solidFill>
                            <a:srgbClr val="FF0000"/>
                          </a:solidFill>
                        </a:rPr>
                        <a:t>SRAS</a:t>
                      </a:r>
                      <a:r>
                        <a:rPr lang="en-US" baseline="0" dirty="0">
                          <a:solidFill>
                            <a:srgbClr val="FF0000"/>
                          </a:solidFill>
                        </a:rPr>
                        <a:t> shifts to the left</a:t>
                      </a:r>
                      <a:endParaRPr lang="en-US"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00B050"/>
                          </a:solidFill>
                        </a:rPr>
                        <a:t>SRAS</a:t>
                      </a:r>
                      <a:r>
                        <a:rPr lang="en-US" baseline="0" dirty="0">
                          <a:solidFill>
                            <a:srgbClr val="00B050"/>
                          </a:solidFill>
                        </a:rPr>
                        <a:t> shifts to the right</a:t>
                      </a:r>
                      <a:endParaRPr lang="en-US" dirty="0">
                        <a:solidFill>
                          <a:srgbClr val="00B050"/>
                        </a:solidFill>
                      </a:endParaRPr>
                    </a:p>
                    <a:p>
                      <a:endParaRPr lang="en-US" dirty="0"/>
                    </a:p>
                  </a:txBody>
                  <a:tcPr/>
                </a:tc>
                <a:extLst>
                  <a:ext uri="{0D108BD9-81ED-4DB2-BD59-A6C34878D82A}">
                    <a16:rowId xmlns:a16="http://schemas.microsoft.com/office/drawing/2014/main" val="1452731839"/>
                  </a:ext>
                </a:extLst>
              </a:tr>
              <a:tr h="370840">
                <a:tc>
                  <a:txBody>
                    <a:bodyPr/>
                    <a:lstStyle/>
                    <a:p>
                      <a:r>
                        <a:rPr lang="en-US" dirty="0"/>
                        <a:t>Nominal Wages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SRAS</a:t>
                      </a:r>
                      <a:r>
                        <a:rPr lang="en-US" baseline="0" dirty="0">
                          <a:solidFill>
                            <a:srgbClr val="FF0000"/>
                          </a:solidFill>
                        </a:rPr>
                        <a:t> shifts to the left</a:t>
                      </a:r>
                      <a:endParaRPr lang="en-US"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SRAS</a:t>
                      </a:r>
                      <a:r>
                        <a:rPr lang="en-US" baseline="0" dirty="0">
                          <a:solidFill>
                            <a:srgbClr val="FF0000"/>
                          </a:solidFill>
                        </a:rPr>
                        <a:t> shifts to the right</a:t>
                      </a:r>
                      <a:endParaRPr lang="en-US" dirty="0">
                        <a:solidFill>
                          <a:srgbClr val="FF0000"/>
                        </a:solidFill>
                      </a:endParaRPr>
                    </a:p>
                    <a:p>
                      <a:endParaRPr lang="en-US" dirty="0">
                        <a:solidFill>
                          <a:srgbClr val="FF0000"/>
                        </a:solidFill>
                      </a:endParaRPr>
                    </a:p>
                  </a:txBody>
                  <a:tcPr/>
                </a:tc>
                <a:extLst>
                  <a:ext uri="{0D108BD9-81ED-4DB2-BD59-A6C34878D82A}">
                    <a16:rowId xmlns:a16="http://schemas.microsoft.com/office/drawing/2014/main" val="3695680519"/>
                  </a:ext>
                </a:extLst>
              </a:tr>
              <a:tr h="370840">
                <a:tc>
                  <a:txBody>
                    <a:bodyPr/>
                    <a:lstStyle/>
                    <a:p>
                      <a:r>
                        <a:rPr lang="en-US" dirty="0"/>
                        <a:t>Productivity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B050"/>
                          </a:solidFill>
                          <a:latin typeface="+mn-lt"/>
                          <a:ea typeface="+mn-ea"/>
                          <a:cs typeface="+mn-cs"/>
                        </a:rPr>
                        <a:t>SRAS shifts to the right</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SRAS</a:t>
                      </a:r>
                      <a:r>
                        <a:rPr lang="en-US" baseline="0" dirty="0">
                          <a:solidFill>
                            <a:srgbClr val="FF0000"/>
                          </a:solidFill>
                        </a:rPr>
                        <a:t> shifts to the left</a:t>
                      </a:r>
                      <a:endParaRPr lang="en-US" dirty="0">
                        <a:solidFill>
                          <a:srgbClr val="FF0000"/>
                        </a:solidFill>
                      </a:endParaRPr>
                    </a:p>
                  </a:txBody>
                  <a:tcPr/>
                </a:tc>
                <a:extLst>
                  <a:ext uri="{0D108BD9-81ED-4DB2-BD59-A6C34878D82A}">
                    <a16:rowId xmlns:a16="http://schemas.microsoft.com/office/drawing/2014/main" val="1166385583"/>
                  </a:ext>
                </a:extLst>
              </a:tr>
              <a:tr h="370840">
                <a:tc>
                  <a:txBody>
                    <a:bodyPr/>
                    <a:lstStyle/>
                    <a:p>
                      <a:r>
                        <a:rPr lang="en-US" dirty="0"/>
                        <a:t>Price of imported raw materials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SRAS</a:t>
                      </a:r>
                      <a:r>
                        <a:rPr lang="en-US" baseline="0" dirty="0">
                          <a:solidFill>
                            <a:srgbClr val="FF0000"/>
                          </a:solidFill>
                        </a:rPr>
                        <a:t> shifts to the left</a:t>
                      </a:r>
                      <a:endParaRPr lang="en-US"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B050"/>
                          </a:solidFill>
                          <a:latin typeface="+mn-lt"/>
                          <a:ea typeface="+mn-ea"/>
                          <a:cs typeface="+mn-cs"/>
                        </a:rPr>
                        <a:t>SRAS shifts to the right</a:t>
                      </a:r>
                    </a:p>
                    <a:p>
                      <a:endParaRPr lang="en-US" dirty="0"/>
                    </a:p>
                  </a:txBody>
                  <a:tcPr/>
                </a:tc>
                <a:extLst>
                  <a:ext uri="{0D108BD9-81ED-4DB2-BD59-A6C34878D82A}">
                    <a16:rowId xmlns:a16="http://schemas.microsoft.com/office/drawing/2014/main" val="2973388843"/>
                  </a:ext>
                </a:extLst>
              </a:tr>
              <a:tr h="370840">
                <a:tc>
                  <a:txBody>
                    <a:bodyPr/>
                    <a:lstStyle/>
                    <a:p>
                      <a:r>
                        <a:rPr lang="en-US" dirty="0"/>
                        <a:t>Negative</a:t>
                      </a:r>
                      <a:r>
                        <a:rPr lang="en-US" baseline="0" dirty="0"/>
                        <a:t> weather events (drought, earthquakes etc.)</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SRAS</a:t>
                      </a:r>
                      <a:r>
                        <a:rPr lang="en-US" baseline="0" dirty="0">
                          <a:solidFill>
                            <a:srgbClr val="FF0000"/>
                          </a:solidFill>
                        </a:rPr>
                        <a:t> shifts to the left</a:t>
                      </a:r>
                      <a:endParaRPr lang="en-US" dirty="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B050"/>
                          </a:solidFill>
                          <a:latin typeface="+mn-lt"/>
                          <a:ea typeface="+mn-ea"/>
                          <a:cs typeface="+mn-cs"/>
                        </a:rPr>
                        <a:t>SRAS shifts to the right</a:t>
                      </a:r>
                    </a:p>
                    <a:p>
                      <a:endParaRPr lang="en-US" dirty="0"/>
                    </a:p>
                  </a:txBody>
                  <a:tcPr/>
                </a:tc>
                <a:extLst>
                  <a:ext uri="{0D108BD9-81ED-4DB2-BD59-A6C34878D82A}">
                    <a16:rowId xmlns:a16="http://schemas.microsoft.com/office/drawing/2014/main" val="1142441128"/>
                  </a:ext>
                </a:extLst>
              </a:tr>
              <a:tr h="370840">
                <a:tc>
                  <a:txBody>
                    <a:bodyPr/>
                    <a:lstStyle/>
                    <a:p>
                      <a:r>
                        <a:rPr lang="en-US" dirty="0"/>
                        <a:t>Corporate</a:t>
                      </a:r>
                      <a:r>
                        <a:rPr lang="en-US" baseline="0" dirty="0"/>
                        <a:t> Taxes</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SRAS</a:t>
                      </a:r>
                      <a:r>
                        <a:rPr lang="en-US" baseline="0" dirty="0">
                          <a:solidFill>
                            <a:srgbClr val="FF0000"/>
                          </a:solidFill>
                        </a:rPr>
                        <a:t> shifts to the left</a:t>
                      </a:r>
                      <a:endParaRPr lang="en-US" dirty="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B050"/>
                          </a:solidFill>
                          <a:latin typeface="+mn-lt"/>
                          <a:ea typeface="+mn-ea"/>
                          <a:cs typeface="+mn-cs"/>
                        </a:rPr>
                        <a:t>SRAS shifts to the right</a:t>
                      </a:r>
                    </a:p>
                    <a:p>
                      <a:endParaRPr lang="en-US" dirty="0"/>
                    </a:p>
                  </a:txBody>
                  <a:tcPr/>
                </a:tc>
                <a:extLst>
                  <a:ext uri="{0D108BD9-81ED-4DB2-BD59-A6C34878D82A}">
                    <a16:rowId xmlns:a16="http://schemas.microsoft.com/office/drawing/2014/main" val="170859489"/>
                  </a:ext>
                </a:extLst>
              </a:tr>
              <a:tr h="370840">
                <a:tc>
                  <a:txBody>
                    <a:bodyPr/>
                    <a:lstStyle/>
                    <a:p>
                      <a:r>
                        <a:rPr lang="en-US" dirty="0"/>
                        <a:t>Education Levels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B050"/>
                          </a:solidFill>
                          <a:latin typeface="+mn-lt"/>
                          <a:ea typeface="+mn-ea"/>
                          <a:cs typeface="+mn-cs"/>
                        </a:rPr>
                        <a:t>SRAS shifts to the right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SRAS</a:t>
                      </a:r>
                      <a:r>
                        <a:rPr lang="en-US" baseline="0" dirty="0">
                          <a:solidFill>
                            <a:srgbClr val="FF0000"/>
                          </a:solidFill>
                        </a:rPr>
                        <a:t> shifts to the left</a:t>
                      </a:r>
                      <a:endParaRPr lang="en-US" dirty="0">
                        <a:solidFill>
                          <a:srgbClr val="FF0000"/>
                        </a:solidFill>
                      </a:endParaRPr>
                    </a:p>
                    <a:p>
                      <a:endParaRPr lang="en-US" dirty="0"/>
                    </a:p>
                  </a:txBody>
                  <a:tcPr/>
                </a:tc>
                <a:extLst>
                  <a:ext uri="{0D108BD9-81ED-4DB2-BD59-A6C34878D82A}">
                    <a16:rowId xmlns:a16="http://schemas.microsoft.com/office/drawing/2014/main" val="1469508465"/>
                  </a:ext>
                </a:extLst>
              </a:tr>
              <a:tr h="370840">
                <a:tc>
                  <a:txBody>
                    <a:bodyPr/>
                    <a:lstStyle/>
                    <a:p>
                      <a:r>
                        <a:rPr lang="en-US" dirty="0"/>
                        <a:t>Inflationary Expectations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Decrease</a:t>
                      </a:r>
                      <a:r>
                        <a:rPr lang="en-US" baseline="0" dirty="0">
                          <a:solidFill>
                            <a:srgbClr val="FF0000"/>
                          </a:solidFill>
                        </a:rPr>
                        <a:t> SRAS (workers ask for higher wages)</a:t>
                      </a:r>
                      <a:endParaRPr lang="en-US"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B050"/>
                          </a:solidFill>
                          <a:latin typeface="+mn-lt"/>
                          <a:ea typeface="+mn-ea"/>
                          <a:cs typeface="+mn-cs"/>
                        </a:rPr>
                        <a:t>Increase SRAS (business owners will lower people’s wages)</a:t>
                      </a:r>
                    </a:p>
                  </a:txBody>
                  <a:tcPr/>
                </a:tc>
                <a:extLst>
                  <a:ext uri="{0D108BD9-81ED-4DB2-BD59-A6C34878D82A}">
                    <a16:rowId xmlns:a16="http://schemas.microsoft.com/office/drawing/2014/main" val="927036877"/>
                  </a:ext>
                </a:extLst>
              </a:tr>
            </a:tbl>
          </a:graphicData>
        </a:graphic>
      </p:graphicFrame>
    </p:spTree>
    <p:extLst>
      <p:ext uri="{BB962C8B-B14F-4D97-AF65-F5344CB8AC3E}">
        <p14:creationId xmlns:p14="http://schemas.microsoft.com/office/powerpoint/2010/main" val="60454499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Long Run Aggregate Supply Shocks</a:t>
            </a:r>
          </a:p>
        </p:txBody>
      </p:sp>
      <p:sp>
        <p:nvSpPr>
          <p:cNvPr id="3" name="Content Placeholder 2"/>
          <p:cNvSpPr>
            <a:spLocks noGrp="1"/>
          </p:cNvSpPr>
          <p:nvPr>
            <p:ph idx="1"/>
          </p:nvPr>
        </p:nvSpPr>
        <p:spPr/>
        <p:txBody>
          <a:bodyPr/>
          <a:lstStyle/>
          <a:p>
            <a:r>
              <a:rPr lang="en-AU" dirty="0"/>
              <a:t>Supply shocks shift the supply left or right.</a:t>
            </a:r>
          </a:p>
        </p:txBody>
      </p:sp>
      <p:graphicFrame>
        <p:nvGraphicFramePr>
          <p:cNvPr id="4" name="Table 3"/>
          <p:cNvGraphicFramePr>
            <a:graphicFrameLocks noGrp="1"/>
          </p:cNvGraphicFramePr>
          <p:nvPr/>
        </p:nvGraphicFramePr>
        <p:xfrm>
          <a:off x="940619" y="2499303"/>
          <a:ext cx="10413180" cy="4079152"/>
        </p:xfrm>
        <a:graphic>
          <a:graphicData uri="http://schemas.openxmlformats.org/drawingml/2006/table">
            <a:tbl>
              <a:tblPr firstRow="1" bandRow="1">
                <a:tableStyleId>{5C22544A-7EE6-4342-B048-85BDC9FD1C3A}</a:tableStyleId>
              </a:tblPr>
              <a:tblGrid>
                <a:gridCol w="3471060">
                  <a:extLst>
                    <a:ext uri="{9D8B030D-6E8A-4147-A177-3AD203B41FA5}">
                      <a16:colId xmlns:a16="http://schemas.microsoft.com/office/drawing/2014/main" val="2470942163"/>
                    </a:ext>
                  </a:extLst>
                </a:gridCol>
                <a:gridCol w="3471060">
                  <a:extLst>
                    <a:ext uri="{9D8B030D-6E8A-4147-A177-3AD203B41FA5}">
                      <a16:colId xmlns:a16="http://schemas.microsoft.com/office/drawing/2014/main" val="1186645569"/>
                    </a:ext>
                  </a:extLst>
                </a:gridCol>
                <a:gridCol w="3471060">
                  <a:extLst>
                    <a:ext uri="{9D8B030D-6E8A-4147-A177-3AD203B41FA5}">
                      <a16:colId xmlns:a16="http://schemas.microsoft.com/office/drawing/2014/main" val="551176128"/>
                    </a:ext>
                  </a:extLst>
                </a:gridCol>
              </a:tblGrid>
              <a:tr h="410536">
                <a:tc>
                  <a:txBody>
                    <a:bodyPr/>
                    <a:lstStyle/>
                    <a:p>
                      <a:r>
                        <a:rPr lang="en-AU" dirty="0"/>
                        <a:t>Factor</a:t>
                      </a:r>
                    </a:p>
                  </a:txBody>
                  <a:tcPr/>
                </a:tc>
                <a:tc>
                  <a:txBody>
                    <a:bodyPr/>
                    <a:lstStyle/>
                    <a:p>
                      <a:r>
                        <a:rPr lang="en-AU" dirty="0"/>
                        <a:t>Increase</a:t>
                      </a:r>
                    </a:p>
                  </a:txBody>
                  <a:tcPr/>
                </a:tc>
                <a:tc>
                  <a:txBody>
                    <a:bodyPr/>
                    <a:lstStyle/>
                    <a:p>
                      <a:r>
                        <a:rPr lang="en-AU" dirty="0"/>
                        <a:t>Decrease</a:t>
                      </a:r>
                    </a:p>
                  </a:txBody>
                  <a:tcPr/>
                </a:tc>
                <a:extLst>
                  <a:ext uri="{0D108BD9-81ED-4DB2-BD59-A6C34878D82A}">
                    <a16:rowId xmlns:a16="http://schemas.microsoft.com/office/drawing/2014/main" val="1180264829"/>
                  </a:ext>
                </a:extLst>
              </a:tr>
              <a:tr h="410536">
                <a:tc>
                  <a:txBody>
                    <a:bodyPr/>
                    <a:lstStyle/>
                    <a:p>
                      <a:r>
                        <a:rPr lang="en-AU" dirty="0"/>
                        <a:t>Technology</a:t>
                      </a:r>
                    </a:p>
                  </a:txBody>
                  <a:tcPr/>
                </a:tc>
                <a:tc>
                  <a:txBody>
                    <a:bodyPr/>
                    <a:lstStyle/>
                    <a:p>
                      <a:r>
                        <a:rPr lang="en-AU" dirty="0">
                          <a:solidFill>
                            <a:srgbClr val="00B050"/>
                          </a:solidFill>
                        </a:rPr>
                        <a:t>↑LRAS, Y</a:t>
                      </a:r>
                      <a:r>
                        <a:rPr lang="en-AU" baseline="-25000" dirty="0">
                          <a:solidFill>
                            <a:srgbClr val="00B050"/>
                          </a:solidFill>
                        </a:rPr>
                        <a:t>P</a:t>
                      </a:r>
                      <a:endParaRPr lang="en-AU" dirty="0">
                        <a:solidFill>
                          <a:srgbClr val="00B05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solidFill>
                            <a:srgbClr val="FF0000"/>
                          </a:solidFill>
                        </a:rPr>
                        <a:t>↓</a:t>
                      </a:r>
                      <a:r>
                        <a:rPr lang="en-AU" baseline="0" dirty="0">
                          <a:solidFill>
                            <a:srgbClr val="FF0000"/>
                          </a:solidFill>
                        </a:rPr>
                        <a:t>LRAS, Y</a:t>
                      </a:r>
                      <a:r>
                        <a:rPr lang="en-AU" baseline="-25000" dirty="0">
                          <a:solidFill>
                            <a:srgbClr val="FF0000"/>
                          </a:solidFill>
                        </a:rPr>
                        <a:t>P</a:t>
                      </a:r>
                      <a:endParaRPr lang="en-AU" dirty="0">
                        <a:solidFill>
                          <a:srgbClr val="FF0000"/>
                        </a:solidFill>
                      </a:endParaRPr>
                    </a:p>
                  </a:txBody>
                  <a:tcPr/>
                </a:tc>
                <a:extLst>
                  <a:ext uri="{0D108BD9-81ED-4DB2-BD59-A6C34878D82A}">
                    <a16:rowId xmlns:a16="http://schemas.microsoft.com/office/drawing/2014/main" val="2368374221"/>
                  </a:ext>
                </a:extLst>
              </a:tr>
              <a:tr h="410536">
                <a:tc>
                  <a:txBody>
                    <a:bodyPr/>
                    <a:lstStyle/>
                    <a:p>
                      <a:r>
                        <a:rPr lang="en-AU" dirty="0"/>
                        <a:t>Education of Workers</a:t>
                      </a:r>
                    </a:p>
                  </a:txBody>
                  <a:tcPr/>
                </a:tc>
                <a:tc>
                  <a:txBody>
                    <a:bodyPr/>
                    <a:lstStyle/>
                    <a:p>
                      <a:r>
                        <a:rPr lang="en-AU" dirty="0">
                          <a:solidFill>
                            <a:srgbClr val="00B050"/>
                          </a:solidFill>
                        </a:rPr>
                        <a:t>↑LRAS, Y</a:t>
                      </a:r>
                      <a:r>
                        <a:rPr lang="en-AU" baseline="-25000" dirty="0">
                          <a:solidFill>
                            <a:srgbClr val="00B050"/>
                          </a:solidFill>
                        </a:rPr>
                        <a:t>P</a:t>
                      </a:r>
                      <a:endParaRPr lang="en-AU" dirty="0">
                        <a:solidFill>
                          <a:srgbClr val="00B05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solidFill>
                            <a:srgbClr val="FF0000"/>
                          </a:solidFill>
                        </a:rPr>
                        <a:t>↓</a:t>
                      </a:r>
                      <a:r>
                        <a:rPr lang="en-AU" baseline="0" dirty="0">
                          <a:solidFill>
                            <a:srgbClr val="FF0000"/>
                          </a:solidFill>
                        </a:rPr>
                        <a:t>LRAS, Y</a:t>
                      </a:r>
                      <a:r>
                        <a:rPr lang="en-AU" baseline="-25000" dirty="0">
                          <a:solidFill>
                            <a:srgbClr val="FF0000"/>
                          </a:solidFill>
                        </a:rPr>
                        <a:t>P</a:t>
                      </a:r>
                      <a:endParaRPr lang="en-AU" dirty="0">
                        <a:solidFill>
                          <a:srgbClr val="FF0000"/>
                        </a:solidFill>
                      </a:endParaRPr>
                    </a:p>
                  </a:txBody>
                  <a:tcPr/>
                </a:tc>
                <a:extLst>
                  <a:ext uri="{0D108BD9-81ED-4DB2-BD59-A6C34878D82A}">
                    <a16:rowId xmlns:a16="http://schemas.microsoft.com/office/drawing/2014/main" val="3183887032"/>
                  </a:ext>
                </a:extLst>
              </a:tr>
              <a:tr h="410536">
                <a:tc>
                  <a:txBody>
                    <a:bodyPr/>
                    <a:lstStyle/>
                    <a:p>
                      <a:r>
                        <a:rPr lang="en-AU" dirty="0"/>
                        <a:t>Number of machines</a:t>
                      </a:r>
                    </a:p>
                  </a:txBody>
                  <a:tcPr/>
                </a:tc>
                <a:tc>
                  <a:txBody>
                    <a:bodyPr/>
                    <a:lstStyle/>
                    <a:p>
                      <a:r>
                        <a:rPr lang="en-AU" dirty="0">
                          <a:solidFill>
                            <a:srgbClr val="00B050"/>
                          </a:solidFill>
                        </a:rPr>
                        <a:t>↑LRAS, Y</a:t>
                      </a:r>
                      <a:r>
                        <a:rPr lang="en-AU" baseline="-25000" dirty="0">
                          <a:solidFill>
                            <a:srgbClr val="00B050"/>
                          </a:solidFill>
                        </a:rPr>
                        <a:t>P</a:t>
                      </a:r>
                      <a:endParaRPr lang="en-AU" dirty="0">
                        <a:solidFill>
                          <a:srgbClr val="00B05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solidFill>
                            <a:srgbClr val="FF0000"/>
                          </a:solidFill>
                        </a:rPr>
                        <a:t>↓</a:t>
                      </a:r>
                      <a:r>
                        <a:rPr lang="en-AU" baseline="0" dirty="0">
                          <a:solidFill>
                            <a:srgbClr val="FF0000"/>
                          </a:solidFill>
                        </a:rPr>
                        <a:t>LRAS, Y</a:t>
                      </a:r>
                      <a:r>
                        <a:rPr lang="en-AU" baseline="-25000" dirty="0">
                          <a:solidFill>
                            <a:srgbClr val="FF0000"/>
                          </a:solidFill>
                        </a:rPr>
                        <a:t>P</a:t>
                      </a:r>
                      <a:endParaRPr lang="en-AU" dirty="0">
                        <a:solidFill>
                          <a:srgbClr val="FF0000"/>
                        </a:solidFill>
                      </a:endParaRPr>
                    </a:p>
                  </a:txBody>
                  <a:tcPr/>
                </a:tc>
                <a:extLst>
                  <a:ext uri="{0D108BD9-81ED-4DB2-BD59-A6C34878D82A}">
                    <a16:rowId xmlns:a16="http://schemas.microsoft.com/office/drawing/2014/main" val="3390714583"/>
                  </a:ext>
                </a:extLst>
              </a:tr>
              <a:tr h="410536">
                <a:tc>
                  <a:txBody>
                    <a:bodyPr/>
                    <a:lstStyle/>
                    <a:p>
                      <a:r>
                        <a:rPr lang="en-AU" dirty="0"/>
                        <a:t>Population increase</a:t>
                      </a:r>
                    </a:p>
                  </a:txBody>
                  <a:tcPr/>
                </a:tc>
                <a:tc>
                  <a:txBody>
                    <a:bodyPr/>
                    <a:lstStyle/>
                    <a:p>
                      <a:r>
                        <a:rPr lang="en-AU" dirty="0">
                          <a:solidFill>
                            <a:srgbClr val="00B050"/>
                          </a:solidFill>
                        </a:rPr>
                        <a:t>↑LRAS, Y</a:t>
                      </a:r>
                      <a:r>
                        <a:rPr lang="en-AU" baseline="-25000" dirty="0">
                          <a:solidFill>
                            <a:srgbClr val="00B050"/>
                          </a:solidFill>
                        </a:rPr>
                        <a:t>P</a:t>
                      </a:r>
                      <a:endParaRPr lang="en-AU" dirty="0">
                        <a:solidFill>
                          <a:srgbClr val="00B05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solidFill>
                            <a:srgbClr val="FF0000"/>
                          </a:solidFill>
                        </a:rPr>
                        <a:t>↓</a:t>
                      </a:r>
                      <a:r>
                        <a:rPr lang="en-AU" baseline="0" dirty="0">
                          <a:solidFill>
                            <a:srgbClr val="FF0000"/>
                          </a:solidFill>
                        </a:rPr>
                        <a:t>LRAS, Y</a:t>
                      </a:r>
                      <a:r>
                        <a:rPr lang="en-AU" baseline="-25000" dirty="0">
                          <a:solidFill>
                            <a:srgbClr val="FF0000"/>
                          </a:solidFill>
                        </a:rPr>
                        <a:t>P</a:t>
                      </a:r>
                      <a:endParaRPr lang="en-AU" dirty="0">
                        <a:solidFill>
                          <a:srgbClr val="FF0000"/>
                        </a:solidFill>
                      </a:endParaRPr>
                    </a:p>
                  </a:txBody>
                  <a:tcPr/>
                </a:tc>
                <a:extLst>
                  <a:ext uri="{0D108BD9-81ED-4DB2-BD59-A6C34878D82A}">
                    <a16:rowId xmlns:a16="http://schemas.microsoft.com/office/drawing/2014/main" val="2935413224"/>
                  </a:ext>
                </a:extLst>
              </a:tr>
              <a:tr h="432297">
                <a:tc>
                  <a:txBody>
                    <a:bodyPr/>
                    <a:lstStyle/>
                    <a:p>
                      <a:r>
                        <a:rPr lang="en-AU" dirty="0"/>
                        <a:t>Discovery of new</a:t>
                      </a:r>
                      <a:r>
                        <a:rPr lang="en-AU" baseline="0" dirty="0"/>
                        <a:t> resources</a:t>
                      </a:r>
                      <a:endParaRPr lang="en-AU" dirty="0"/>
                    </a:p>
                  </a:txBody>
                  <a:tcPr/>
                </a:tc>
                <a:tc>
                  <a:txBody>
                    <a:bodyPr/>
                    <a:lstStyle/>
                    <a:p>
                      <a:r>
                        <a:rPr lang="en-AU" dirty="0">
                          <a:solidFill>
                            <a:srgbClr val="00B050"/>
                          </a:solidFill>
                        </a:rPr>
                        <a:t>↑LRAS, Y</a:t>
                      </a:r>
                      <a:r>
                        <a:rPr lang="en-AU" baseline="-25000" dirty="0">
                          <a:solidFill>
                            <a:srgbClr val="00B050"/>
                          </a:solidFill>
                        </a:rPr>
                        <a:t>P</a:t>
                      </a:r>
                      <a:endParaRPr lang="en-AU" dirty="0">
                        <a:solidFill>
                          <a:srgbClr val="00B05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solidFill>
                            <a:srgbClr val="FF0000"/>
                          </a:solidFill>
                        </a:rPr>
                        <a:t>↓</a:t>
                      </a:r>
                      <a:r>
                        <a:rPr lang="en-AU" baseline="0" dirty="0">
                          <a:solidFill>
                            <a:srgbClr val="FF0000"/>
                          </a:solidFill>
                        </a:rPr>
                        <a:t>LRAS, Y</a:t>
                      </a:r>
                      <a:r>
                        <a:rPr lang="en-AU" baseline="-25000" dirty="0">
                          <a:solidFill>
                            <a:srgbClr val="FF0000"/>
                          </a:solidFill>
                        </a:rPr>
                        <a:t>P</a:t>
                      </a:r>
                      <a:endParaRPr lang="en-AU" dirty="0">
                        <a:solidFill>
                          <a:srgbClr val="FF0000"/>
                        </a:solidFill>
                      </a:endParaRPr>
                    </a:p>
                  </a:txBody>
                  <a:tcPr/>
                </a:tc>
                <a:extLst>
                  <a:ext uri="{0D108BD9-81ED-4DB2-BD59-A6C34878D82A}">
                    <a16:rowId xmlns:a16="http://schemas.microsoft.com/office/drawing/2014/main" val="507450189"/>
                  </a:ext>
                </a:extLst>
              </a:tr>
              <a:tr h="443126">
                <a:tc>
                  <a:txBody>
                    <a:bodyPr/>
                    <a:lstStyle/>
                    <a:p>
                      <a:r>
                        <a:rPr lang="en-AU" dirty="0"/>
                        <a:t>Climate Change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solidFill>
                            <a:srgbClr val="FF0000"/>
                          </a:solidFill>
                        </a:rPr>
                        <a:t>↓</a:t>
                      </a:r>
                      <a:r>
                        <a:rPr lang="en-AU" baseline="0" dirty="0">
                          <a:solidFill>
                            <a:srgbClr val="FF0000"/>
                          </a:solidFill>
                        </a:rPr>
                        <a:t>LRAS, Y</a:t>
                      </a:r>
                      <a:r>
                        <a:rPr lang="en-AU" baseline="-25000" dirty="0">
                          <a:solidFill>
                            <a:srgbClr val="FF0000"/>
                          </a:solidFill>
                        </a:rPr>
                        <a:t>P</a:t>
                      </a:r>
                      <a:endParaRPr lang="en-AU" dirty="0">
                        <a:solidFill>
                          <a:srgbClr val="FF0000"/>
                        </a:solidFill>
                      </a:endParaRPr>
                    </a:p>
                  </a:txBody>
                  <a:tcPr/>
                </a:tc>
                <a:tc>
                  <a:txBody>
                    <a:bodyPr/>
                    <a:lstStyle/>
                    <a:p>
                      <a:r>
                        <a:rPr lang="en-AU" dirty="0">
                          <a:solidFill>
                            <a:srgbClr val="00B050"/>
                          </a:solidFill>
                        </a:rPr>
                        <a:t>↑LRAS, Y</a:t>
                      </a:r>
                      <a:r>
                        <a:rPr lang="en-AU" baseline="-25000" dirty="0">
                          <a:solidFill>
                            <a:srgbClr val="00B050"/>
                          </a:solidFill>
                        </a:rPr>
                        <a:t>P</a:t>
                      </a:r>
                      <a:endParaRPr lang="en-AU" dirty="0">
                        <a:solidFill>
                          <a:srgbClr val="00B050"/>
                        </a:solidFill>
                      </a:endParaRPr>
                    </a:p>
                  </a:txBody>
                  <a:tcPr/>
                </a:tc>
                <a:extLst>
                  <a:ext uri="{0D108BD9-81ED-4DB2-BD59-A6C34878D82A}">
                    <a16:rowId xmlns:a16="http://schemas.microsoft.com/office/drawing/2014/main" val="2595501616"/>
                  </a:ext>
                </a:extLst>
              </a:tr>
              <a:tr h="442452">
                <a:tc>
                  <a:txBody>
                    <a:bodyPr/>
                    <a:lstStyle/>
                    <a:p>
                      <a:r>
                        <a:rPr lang="en-AU" dirty="0"/>
                        <a:t>Long term change to corporate</a:t>
                      </a:r>
                      <a:r>
                        <a:rPr lang="en-AU" baseline="0" dirty="0"/>
                        <a:t> tax</a:t>
                      </a:r>
                      <a:endParaRPr lang="en-A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solidFill>
                            <a:srgbClr val="FF0000"/>
                          </a:solidFill>
                        </a:rPr>
                        <a:t>↓</a:t>
                      </a:r>
                      <a:r>
                        <a:rPr lang="en-AU" baseline="0" dirty="0">
                          <a:solidFill>
                            <a:srgbClr val="FF0000"/>
                          </a:solidFill>
                        </a:rPr>
                        <a:t>LRAS, Y</a:t>
                      </a:r>
                      <a:r>
                        <a:rPr lang="en-AU" baseline="-25000" dirty="0">
                          <a:solidFill>
                            <a:srgbClr val="FF0000"/>
                          </a:solidFill>
                        </a:rPr>
                        <a:t>P</a:t>
                      </a:r>
                      <a:endParaRPr lang="en-AU" dirty="0">
                        <a:solidFill>
                          <a:srgbClr val="FF0000"/>
                        </a:solidFill>
                      </a:endParaRPr>
                    </a:p>
                  </a:txBody>
                  <a:tcPr/>
                </a:tc>
                <a:tc>
                  <a:txBody>
                    <a:bodyPr/>
                    <a:lstStyle/>
                    <a:p>
                      <a:r>
                        <a:rPr lang="en-AU" dirty="0">
                          <a:solidFill>
                            <a:srgbClr val="00B050"/>
                          </a:solidFill>
                        </a:rPr>
                        <a:t>↑LRAS, Y</a:t>
                      </a:r>
                      <a:r>
                        <a:rPr lang="en-AU" baseline="-25000" dirty="0">
                          <a:solidFill>
                            <a:srgbClr val="00B050"/>
                          </a:solidFill>
                        </a:rPr>
                        <a:t>P</a:t>
                      </a:r>
                      <a:endParaRPr lang="en-AU" dirty="0">
                        <a:solidFill>
                          <a:srgbClr val="00B050"/>
                        </a:solidFill>
                      </a:endParaRPr>
                    </a:p>
                  </a:txBody>
                  <a:tcPr/>
                </a:tc>
                <a:extLst>
                  <a:ext uri="{0D108BD9-81ED-4DB2-BD59-A6C34878D82A}">
                    <a16:rowId xmlns:a16="http://schemas.microsoft.com/office/drawing/2014/main" val="878269268"/>
                  </a:ext>
                </a:extLst>
              </a:tr>
              <a:tr h="708597">
                <a:tc>
                  <a:txBody>
                    <a:bodyPr/>
                    <a:lstStyle/>
                    <a:p>
                      <a:r>
                        <a:rPr lang="en-AU" dirty="0"/>
                        <a:t>Aging Population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solidFill>
                            <a:srgbClr val="FF0000"/>
                          </a:solidFill>
                        </a:rPr>
                        <a:t>↓</a:t>
                      </a:r>
                      <a:r>
                        <a:rPr lang="en-AU" baseline="0" dirty="0">
                          <a:solidFill>
                            <a:srgbClr val="FF0000"/>
                          </a:solidFill>
                        </a:rPr>
                        <a:t>LRAS, Y</a:t>
                      </a:r>
                      <a:r>
                        <a:rPr lang="en-AU" baseline="-25000" dirty="0">
                          <a:solidFill>
                            <a:srgbClr val="FF0000"/>
                          </a:solidFill>
                        </a:rPr>
                        <a:t>P</a:t>
                      </a:r>
                      <a:endParaRPr lang="en-AU" dirty="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AU"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solidFill>
                            <a:srgbClr val="00B050"/>
                          </a:solidFill>
                        </a:rPr>
                        <a:t>↑LRAS, Y</a:t>
                      </a:r>
                      <a:r>
                        <a:rPr lang="en-AU" baseline="-25000" dirty="0">
                          <a:solidFill>
                            <a:srgbClr val="00B050"/>
                          </a:solidFill>
                        </a:rPr>
                        <a:t>P</a:t>
                      </a:r>
                      <a:endParaRPr lang="en-AU" dirty="0">
                        <a:solidFill>
                          <a:srgbClr val="00B050"/>
                        </a:solidFill>
                      </a:endParaRPr>
                    </a:p>
                    <a:p>
                      <a:endParaRPr lang="en-AU" dirty="0">
                        <a:solidFill>
                          <a:srgbClr val="00B050"/>
                        </a:solidFill>
                      </a:endParaRPr>
                    </a:p>
                  </a:txBody>
                  <a:tcPr/>
                </a:tc>
                <a:extLst>
                  <a:ext uri="{0D108BD9-81ED-4DB2-BD59-A6C34878D82A}">
                    <a16:rowId xmlns:a16="http://schemas.microsoft.com/office/drawing/2014/main" val="1228990242"/>
                  </a:ext>
                </a:extLst>
              </a:tr>
            </a:tbl>
          </a:graphicData>
        </a:graphic>
      </p:graphicFrame>
    </p:spTree>
    <p:extLst>
      <p:ext uri="{BB962C8B-B14F-4D97-AF65-F5344CB8AC3E}">
        <p14:creationId xmlns:p14="http://schemas.microsoft.com/office/powerpoint/2010/main" val="2962211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1825625"/>
            <a:ext cx="3774141" cy="4351338"/>
          </a:xfrm>
        </p:spPr>
        <p:txBody>
          <a:bodyPr/>
          <a:lstStyle/>
          <a:p>
            <a:r>
              <a:rPr lang="en-US" dirty="0"/>
              <a:t>Draw a regular demand curve (</a:t>
            </a:r>
            <a:r>
              <a:rPr lang="en-US" dirty="0" err="1"/>
              <a:t>eg</a:t>
            </a:r>
            <a:r>
              <a:rPr lang="en-US" dirty="0"/>
              <a:t>. market for concrete) with correctly labeled axes.</a:t>
            </a:r>
          </a:p>
          <a:p>
            <a:endParaRPr lang="en-US" dirty="0"/>
          </a:p>
          <a:p>
            <a:r>
              <a:rPr lang="en-US" dirty="0"/>
              <a:t>Graph the AD function with the correctly labeled axes. </a:t>
            </a:r>
          </a:p>
          <a:p>
            <a:endParaRPr lang="en-US" dirty="0"/>
          </a:p>
        </p:txBody>
      </p:sp>
      <p:pic>
        <p:nvPicPr>
          <p:cNvPr id="6" name="Picture 5"/>
          <p:cNvPicPr>
            <a:picLocks noChangeAspect="1"/>
          </p:cNvPicPr>
          <p:nvPr/>
        </p:nvPicPr>
        <p:blipFill>
          <a:blip r:embed="rId2"/>
          <a:stretch>
            <a:fillRect/>
          </a:stretch>
        </p:blipFill>
        <p:spPr>
          <a:xfrm>
            <a:off x="6096000" y="3578766"/>
            <a:ext cx="4201107" cy="3279234"/>
          </a:xfrm>
          <a:prstGeom prst="rect">
            <a:avLst/>
          </a:prstGeom>
        </p:spPr>
      </p:pic>
      <p:pic>
        <p:nvPicPr>
          <p:cNvPr id="7" name="Picture 6"/>
          <p:cNvPicPr>
            <a:picLocks noChangeAspect="1"/>
          </p:cNvPicPr>
          <p:nvPr/>
        </p:nvPicPr>
        <p:blipFill>
          <a:blip r:embed="rId3"/>
          <a:stretch>
            <a:fillRect/>
          </a:stretch>
        </p:blipFill>
        <p:spPr>
          <a:xfrm>
            <a:off x="5808385" y="170459"/>
            <a:ext cx="4776336" cy="3310331"/>
          </a:xfrm>
          <a:prstGeom prst="rect">
            <a:avLst/>
          </a:prstGeom>
        </p:spPr>
      </p:pic>
    </p:spTree>
    <p:extLst>
      <p:ext uri="{BB962C8B-B14F-4D97-AF65-F5344CB8AC3E}">
        <p14:creationId xmlns:p14="http://schemas.microsoft.com/office/powerpoint/2010/main" val="168991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AD/AS Equilibrium</a:t>
            </a:r>
          </a:p>
        </p:txBody>
      </p:sp>
      <p:sp>
        <p:nvSpPr>
          <p:cNvPr id="4" name="Text Placeholder 3"/>
          <p:cNvSpPr>
            <a:spLocks noGrp="1"/>
          </p:cNvSpPr>
          <p:nvPr>
            <p:ph type="body" idx="1"/>
          </p:nvPr>
        </p:nvSpPr>
        <p:spPr/>
        <p:txBody>
          <a:bodyPr/>
          <a:lstStyle/>
          <a:p>
            <a:endParaRPr lang="en-AU"/>
          </a:p>
        </p:txBody>
      </p:sp>
    </p:spTree>
    <p:extLst>
      <p:ext uri="{BB962C8B-B14F-4D97-AF65-F5344CB8AC3E}">
        <p14:creationId xmlns:p14="http://schemas.microsoft.com/office/powerpoint/2010/main" val="67642966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388" y="175397"/>
            <a:ext cx="2759348" cy="1142415"/>
          </a:xfrm>
        </p:spPr>
        <p:txBody>
          <a:bodyPr>
            <a:normAutofit fontScale="90000"/>
          </a:bodyPr>
          <a:lstStyle/>
          <a:p>
            <a:r>
              <a:rPr lang="en-US" dirty="0"/>
              <a:t>Long Run Equilibrium</a:t>
            </a:r>
          </a:p>
        </p:txBody>
      </p:sp>
      <p:pic>
        <p:nvPicPr>
          <p:cNvPr id="4" name="Picture 3"/>
          <p:cNvPicPr>
            <a:picLocks noChangeAspect="1"/>
          </p:cNvPicPr>
          <p:nvPr/>
        </p:nvPicPr>
        <p:blipFill>
          <a:blip r:embed="rId2"/>
          <a:stretch>
            <a:fillRect/>
          </a:stretch>
        </p:blipFill>
        <p:spPr>
          <a:xfrm>
            <a:off x="3041736" y="96184"/>
            <a:ext cx="8751334" cy="6405444"/>
          </a:xfrm>
          <a:prstGeom prst="rect">
            <a:avLst/>
          </a:prstGeom>
        </p:spPr>
      </p:pic>
      <p:sp>
        <p:nvSpPr>
          <p:cNvPr id="3" name="Content Placeholder 2"/>
          <p:cNvSpPr>
            <a:spLocks noGrp="1"/>
          </p:cNvSpPr>
          <p:nvPr>
            <p:ph idx="1"/>
          </p:nvPr>
        </p:nvSpPr>
        <p:spPr>
          <a:xfrm>
            <a:off x="282388" y="1825625"/>
            <a:ext cx="3913094" cy="4351338"/>
          </a:xfrm>
          <a:solidFill>
            <a:schemeClr val="bg2"/>
          </a:solidFill>
        </p:spPr>
        <p:txBody>
          <a:bodyPr>
            <a:normAutofit fontScale="77500" lnSpcReduction="20000"/>
          </a:bodyPr>
          <a:lstStyle/>
          <a:p>
            <a:r>
              <a:rPr lang="en-US" dirty="0"/>
              <a:t>This is the </a:t>
            </a:r>
            <a:r>
              <a:rPr lang="en-US" dirty="0">
                <a:solidFill>
                  <a:srgbClr val="00B050"/>
                </a:solidFill>
              </a:rPr>
              <a:t>default, sustainable equilibrium</a:t>
            </a:r>
            <a:r>
              <a:rPr lang="en-US" dirty="0"/>
              <a:t> of the economy. </a:t>
            </a:r>
          </a:p>
          <a:p>
            <a:r>
              <a:rPr lang="en-US" dirty="0"/>
              <a:t>At this point we can see that AD, SRAS and LRAS all intersect at the same point. </a:t>
            </a:r>
          </a:p>
          <a:p>
            <a:r>
              <a:rPr lang="en-US" dirty="0"/>
              <a:t>At this level of output, the real GDP is called </a:t>
            </a:r>
            <a:r>
              <a:rPr lang="en-US" dirty="0">
                <a:solidFill>
                  <a:srgbClr val="00B0F0"/>
                </a:solidFill>
              </a:rPr>
              <a:t>Potential Output </a:t>
            </a:r>
            <a:r>
              <a:rPr lang="en-US" dirty="0"/>
              <a:t>or </a:t>
            </a:r>
            <a:r>
              <a:rPr lang="en-US" dirty="0" err="1">
                <a:solidFill>
                  <a:srgbClr val="00B0F0"/>
                </a:solidFill>
              </a:rPr>
              <a:t>Yp</a:t>
            </a:r>
            <a:r>
              <a:rPr lang="en-US" dirty="0"/>
              <a:t>. </a:t>
            </a:r>
          </a:p>
          <a:p>
            <a:pPr lvl="1"/>
            <a:r>
              <a:rPr lang="en-US" dirty="0"/>
              <a:t>This means that the </a:t>
            </a:r>
            <a:r>
              <a:rPr lang="en-US" dirty="0">
                <a:solidFill>
                  <a:srgbClr val="00B0F0"/>
                </a:solidFill>
              </a:rPr>
              <a:t>economy</a:t>
            </a:r>
            <a:r>
              <a:rPr lang="en-US" dirty="0"/>
              <a:t> is operating at a </a:t>
            </a:r>
            <a:r>
              <a:rPr lang="en-US" dirty="0">
                <a:solidFill>
                  <a:srgbClr val="00B0F0"/>
                </a:solidFill>
              </a:rPr>
              <a:t>good, sustainable level</a:t>
            </a:r>
            <a:r>
              <a:rPr lang="en-US" dirty="0"/>
              <a:t>. </a:t>
            </a:r>
          </a:p>
          <a:p>
            <a:pPr lvl="1"/>
            <a:r>
              <a:rPr lang="en-US" dirty="0"/>
              <a:t>It therefore corresponds to the </a:t>
            </a:r>
            <a:r>
              <a:rPr lang="en-US" dirty="0">
                <a:solidFill>
                  <a:srgbClr val="00B0F0"/>
                </a:solidFill>
              </a:rPr>
              <a:t>natural rate of unemployment</a:t>
            </a:r>
            <a:r>
              <a:rPr lang="en-US" dirty="0"/>
              <a:t>, </a:t>
            </a:r>
            <a:r>
              <a:rPr lang="en-US" dirty="0">
                <a:solidFill>
                  <a:srgbClr val="00B0F0"/>
                </a:solidFill>
              </a:rPr>
              <a:t>NRU</a:t>
            </a:r>
            <a:r>
              <a:rPr lang="en-US" dirty="0"/>
              <a:t> (=structural + frictional unemployment)</a:t>
            </a:r>
          </a:p>
        </p:txBody>
      </p:sp>
      <p:sp>
        <p:nvSpPr>
          <p:cNvPr id="5" name="TextBox 4"/>
          <p:cNvSpPr txBox="1"/>
          <p:nvPr/>
        </p:nvSpPr>
        <p:spPr>
          <a:xfrm>
            <a:off x="4267200" y="5810865"/>
            <a:ext cx="2517058" cy="923330"/>
          </a:xfrm>
          <a:prstGeom prst="rect">
            <a:avLst/>
          </a:prstGeom>
          <a:solidFill>
            <a:schemeClr val="accent2">
              <a:lumMod val="20000"/>
              <a:lumOff val="80000"/>
            </a:schemeClr>
          </a:solidFill>
        </p:spPr>
        <p:txBody>
          <a:bodyPr wrap="square" rtlCol="0">
            <a:spAutoFit/>
          </a:bodyPr>
          <a:lstStyle/>
          <a:p>
            <a:r>
              <a:rPr lang="en-AU" dirty="0"/>
              <a:t>At </a:t>
            </a:r>
            <a:r>
              <a:rPr lang="en-AU" dirty="0" err="1"/>
              <a:t>Yp</a:t>
            </a:r>
            <a:r>
              <a:rPr lang="en-AU" dirty="0"/>
              <a:t>/</a:t>
            </a:r>
            <a:r>
              <a:rPr lang="en-AU" dirty="0" err="1"/>
              <a:t>Yf</a:t>
            </a:r>
            <a:r>
              <a:rPr lang="en-AU" dirty="0"/>
              <a:t> we have the NRU – Natural Rate of Unemployment.</a:t>
            </a:r>
          </a:p>
        </p:txBody>
      </p:sp>
      <p:sp>
        <p:nvSpPr>
          <p:cNvPr id="6" name="Curved Down Arrow 5"/>
          <p:cNvSpPr/>
          <p:nvPr/>
        </p:nvSpPr>
        <p:spPr>
          <a:xfrm rot="19910069">
            <a:off x="5617680" y="4723641"/>
            <a:ext cx="1699637" cy="85044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7" name="Oval 6"/>
          <p:cNvSpPr/>
          <p:nvPr/>
        </p:nvSpPr>
        <p:spPr>
          <a:xfrm>
            <a:off x="6941574" y="2064774"/>
            <a:ext cx="1327355" cy="1032387"/>
          </a:xfrm>
          <a:prstGeom prst="ellipse">
            <a:avLst/>
          </a:prstGeom>
          <a:solidFill>
            <a:srgbClr val="FFFF00">
              <a:alpha val="5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Oval 7"/>
          <p:cNvSpPr/>
          <p:nvPr/>
        </p:nvSpPr>
        <p:spPr>
          <a:xfrm>
            <a:off x="6954830" y="4372861"/>
            <a:ext cx="1327355" cy="1032387"/>
          </a:xfrm>
          <a:prstGeom prst="ellipse">
            <a:avLst/>
          </a:prstGeom>
          <a:solidFill>
            <a:srgbClr val="FFFF00">
              <a:alpha val="5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22851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Draw the AD/AS Graph long run equilibrium. Label all the axes, all the curves correctly.</a:t>
            </a:r>
          </a:p>
        </p:txBody>
      </p:sp>
      <p:pic>
        <p:nvPicPr>
          <p:cNvPr id="4" name="Picture 3"/>
          <p:cNvPicPr>
            <a:picLocks noChangeAspect="1"/>
          </p:cNvPicPr>
          <p:nvPr/>
        </p:nvPicPr>
        <p:blipFill>
          <a:blip r:embed="rId2"/>
          <a:stretch>
            <a:fillRect/>
          </a:stretch>
        </p:blipFill>
        <p:spPr>
          <a:xfrm>
            <a:off x="3869272" y="2554940"/>
            <a:ext cx="5502328" cy="4027369"/>
          </a:xfrm>
          <a:prstGeom prst="rect">
            <a:avLst/>
          </a:prstGeom>
        </p:spPr>
      </p:pic>
    </p:spTree>
    <p:extLst>
      <p:ext uri="{BB962C8B-B14F-4D97-AF65-F5344CB8AC3E}">
        <p14:creationId xmlns:p14="http://schemas.microsoft.com/office/powerpoint/2010/main" val="97592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267" y="86915"/>
            <a:ext cx="12218894" cy="821305"/>
          </a:xfrm>
        </p:spPr>
        <p:txBody>
          <a:bodyPr/>
          <a:lstStyle/>
          <a:p>
            <a:r>
              <a:rPr lang="en-US" dirty="0"/>
              <a:t>What information is contained in the AD/AS Graph?</a:t>
            </a:r>
          </a:p>
        </p:txBody>
      </p:sp>
      <p:sp>
        <p:nvSpPr>
          <p:cNvPr id="3" name="Content Placeholder 2"/>
          <p:cNvSpPr>
            <a:spLocks noGrp="1"/>
          </p:cNvSpPr>
          <p:nvPr>
            <p:ph idx="1"/>
          </p:nvPr>
        </p:nvSpPr>
        <p:spPr>
          <a:xfrm>
            <a:off x="65374" y="908220"/>
            <a:ext cx="3518647" cy="4351338"/>
          </a:xfrm>
        </p:spPr>
        <p:txBody>
          <a:bodyPr/>
          <a:lstStyle/>
          <a:p>
            <a:r>
              <a:rPr lang="en-US" sz="2400" dirty="0"/>
              <a:t>What were the three main economic indicators from Unit 2?</a:t>
            </a:r>
          </a:p>
          <a:p>
            <a:pPr lvl="1"/>
            <a:r>
              <a:rPr lang="en-US" dirty="0">
                <a:solidFill>
                  <a:srgbClr val="00B050"/>
                </a:solidFill>
              </a:rPr>
              <a:t>GDP</a:t>
            </a:r>
            <a:r>
              <a:rPr lang="en-US" dirty="0"/>
              <a:t> - Economic Growth (x axis)</a:t>
            </a:r>
          </a:p>
          <a:p>
            <a:pPr lvl="1"/>
            <a:r>
              <a:rPr lang="en-US" dirty="0">
                <a:solidFill>
                  <a:srgbClr val="00B050"/>
                </a:solidFill>
              </a:rPr>
              <a:t>Unemployment</a:t>
            </a:r>
            <a:r>
              <a:rPr lang="en-US" dirty="0"/>
              <a:t> (implicitly shown on the x axis)</a:t>
            </a:r>
          </a:p>
          <a:p>
            <a:pPr lvl="1"/>
            <a:r>
              <a:rPr lang="en-US" dirty="0">
                <a:solidFill>
                  <a:srgbClr val="00B050"/>
                </a:solidFill>
              </a:rPr>
              <a:t>Price</a:t>
            </a:r>
            <a:r>
              <a:rPr lang="en-US" dirty="0"/>
              <a:t> </a:t>
            </a:r>
            <a:r>
              <a:rPr lang="en-US" dirty="0">
                <a:solidFill>
                  <a:srgbClr val="00B050"/>
                </a:solidFill>
              </a:rPr>
              <a:t>Level/inflation</a:t>
            </a:r>
            <a:r>
              <a:rPr lang="en-US" dirty="0"/>
              <a:t> (y axis)</a:t>
            </a:r>
          </a:p>
        </p:txBody>
      </p:sp>
      <p:pic>
        <p:nvPicPr>
          <p:cNvPr id="4" name="Picture 3"/>
          <p:cNvPicPr>
            <a:picLocks noChangeAspect="1"/>
          </p:cNvPicPr>
          <p:nvPr/>
        </p:nvPicPr>
        <p:blipFill>
          <a:blip r:embed="rId2"/>
          <a:stretch>
            <a:fillRect/>
          </a:stretch>
        </p:blipFill>
        <p:spPr>
          <a:xfrm>
            <a:off x="4987311" y="908220"/>
            <a:ext cx="6675828" cy="4886300"/>
          </a:xfrm>
          <a:prstGeom prst="rect">
            <a:avLst/>
          </a:prstGeom>
        </p:spPr>
      </p:pic>
      <p:sp>
        <p:nvSpPr>
          <p:cNvPr id="5" name="TextBox 4"/>
          <p:cNvSpPr txBox="1"/>
          <p:nvPr/>
        </p:nvSpPr>
        <p:spPr>
          <a:xfrm>
            <a:off x="10577972" y="4274467"/>
            <a:ext cx="1610457"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Note: We can also label the x axis: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RGDP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GDP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Output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Income (not common)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6" name="TextBox 5"/>
          <p:cNvSpPr txBox="1"/>
          <p:nvPr/>
        </p:nvSpPr>
        <p:spPr>
          <a:xfrm>
            <a:off x="3844311" y="1695165"/>
            <a:ext cx="2286000"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We can label the y axis: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Price Level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PL (price level)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Inflation (much less common because inflation is change in price level so slightly different)</a:t>
            </a:r>
          </a:p>
        </p:txBody>
      </p:sp>
      <p:sp>
        <p:nvSpPr>
          <p:cNvPr id="7" name="TextBox 6"/>
          <p:cNvSpPr txBox="1"/>
          <p:nvPr/>
        </p:nvSpPr>
        <p:spPr>
          <a:xfrm>
            <a:off x="1092259" y="5395074"/>
            <a:ext cx="3316885"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Unemployment isn’t explicitly shown on the graph, however with higher output, ceteris paribus, we will have more employment.</a:t>
            </a:r>
          </a:p>
        </p:txBody>
      </p:sp>
      <p:pic>
        <p:nvPicPr>
          <p:cNvPr id="8" name="Picture 7"/>
          <p:cNvPicPr>
            <a:picLocks noChangeAspect="1"/>
          </p:cNvPicPr>
          <p:nvPr/>
        </p:nvPicPr>
        <p:blipFill>
          <a:blip r:embed="rId3"/>
          <a:stretch>
            <a:fillRect/>
          </a:stretch>
        </p:blipFill>
        <p:spPr>
          <a:xfrm>
            <a:off x="4291258" y="5549905"/>
            <a:ext cx="1444614" cy="1167666"/>
          </a:xfrm>
          <a:prstGeom prst="rect">
            <a:avLst/>
          </a:prstGeom>
        </p:spPr>
      </p:pic>
      <p:pic>
        <p:nvPicPr>
          <p:cNvPr id="9" name="Picture 8"/>
          <p:cNvPicPr>
            <a:picLocks noChangeAspect="1"/>
          </p:cNvPicPr>
          <p:nvPr/>
        </p:nvPicPr>
        <p:blipFill>
          <a:blip r:embed="rId4"/>
          <a:stretch>
            <a:fillRect/>
          </a:stretch>
        </p:blipFill>
        <p:spPr>
          <a:xfrm>
            <a:off x="4291258" y="3351370"/>
            <a:ext cx="1399412" cy="978085"/>
          </a:xfrm>
          <a:prstGeom prst="rect">
            <a:avLst/>
          </a:prstGeom>
        </p:spPr>
      </p:pic>
      <p:pic>
        <p:nvPicPr>
          <p:cNvPr id="10" name="Picture 9"/>
          <p:cNvPicPr>
            <a:picLocks noChangeAspect="1"/>
          </p:cNvPicPr>
          <p:nvPr/>
        </p:nvPicPr>
        <p:blipFill>
          <a:blip r:embed="rId5"/>
          <a:stretch>
            <a:fillRect/>
          </a:stretch>
        </p:blipFill>
        <p:spPr>
          <a:xfrm>
            <a:off x="9336835" y="5549905"/>
            <a:ext cx="1014989" cy="866124"/>
          </a:xfrm>
          <a:prstGeom prst="rect">
            <a:avLst/>
          </a:prstGeom>
        </p:spPr>
      </p:pic>
      <p:sp>
        <p:nvSpPr>
          <p:cNvPr id="11" name="Right Arrow 10"/>
          <p:cNvSpPr/>
          <p:nvPr/>
        </p:nvSpPr>
        <p:spPr>
          <a:xfrm rot="4859408">
            <a:off x="9426458" y="4852889"/>
            <a:ext cx="835742" cy="491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ight Arrow 11"/>
          <p:cNvSpPr/>
          <p:nvPr/>
        </p:nvSpPr>
        <p:spPr>
          <a:xfrm rot="19886094">
            <a:off x="5715358" y="4992810"/>
            <a:ext cx="2499750" cy="491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Freeform 12"/>
          <p:cNvSpPr/>
          <p:nvPr/>
        </p:nvSpPr>
        <p:spPr>
          <a:xfrm>
            <a:off x="464893" y="1947487"/>
            <a:ext cx="2547182" cy="875071"/>
          </a:xfrm>
          <a:custGeom>
            <a:avLst/>
            <a:gdLst>
              <a:gd name="connsiteX0" fmla="*/ 2526890 w 2547182"/>
              <a:gd name="connsiteY0" fmla="*/ 167149 h 875071"/>
              <a:gd name="connsiteX1" fmla="*/ 2467897 w 2547182"/>
              <a:gd name="connsiteY1" fmla="*/ 157317 h 875071"/>
              <a:gd name="connsiteX2" fmla="*/ 2379406 w 2547182"/>
              <a:gd name="connsiteY2" fmla="*/ 137652 h 875071"/>
              <a:gd name="connsiteX3" fmla="*/ 2320413 w 2547182"/>
              <a:gd name="connsiteY3" fmla="*/ 127820 h 875071"/>
              <a:gd name="connsiteX4" fmla="*/ 2251587 w 2547182"/>
              <a:gd name="connsiteY4" fmla="*/ 108155 h 875071"/>
              <a:gd name="connsiteX5" fmla="*/ 2123768 w 2547182"/>
              <a:gd name="connsiteY5" fmla="*/ 88491 h 875071"/>
              <a:gd name="connsiteX6" fmla="*/ 2045110 w 2547182"/>
              <a:gd name="connsiteY6" fmla="*/ 68826 h 875071"/>
              <a:gd name="connsiteX7" fmla="*/ 1976284 w 2547182"/>
              <a:gd name="connsiteY7" fmla="*/ 58994 h 875071"/>
              <a:gd name="connsiteX8" fmla="*/ 1868129 w 2547182"/>
              <a:gd name="connsiteY8" fmla="*/ 39330 h 875071"/>
              <a:gd name="connsiteX9" fmla="*/ 1838632 w 2547182"/>
              <a:gd name="connsiteY9" fmla="*/ 19665 h 875071"/>
              <a:gd name="connsiteX10" fmla="*/ 1524000 w 2547182"/>
              <a:gd name="connsiteY10" fmla="*/ 0 h 875071"/>
              <a:gd name="connsiteX11" fmla="*/ 629264 w 2547182"/>
              <a:gd name="connsiteY11" fmla="*/ 9833 h 875071"/>
              <a:gd name="connsiteX12" fmla="*/ 580103 w 2547182"/>
              <a:gd name="connsiteY12" fmla="*/ 19665 h 875071"/>
              <a:gd name="connsiteX13" fmla="*/ 422787 w 2547182"/>
              <a:gd name="connsiteY13" fmla="*/ 29497 h 875071"/>
              <a:gd name="connsiteX14" fmla="*/ 393290 w 2547182"/>
              <a:gd name="connsiteY14" fmla="*/ 39330 h 875071"/>
              <a:gd name="connsiteX15" fmla="*/ 304800 w 2547182"/>
              <a:gd name="connsiteY15" fmla="*/ 78659 h 875071"/>
              <a:gd name="connsiteX16" fmla="*/ 265471 w 2547182"/>
              <a:gd name="connsiteY16" fmla="*/ 88491 h 875071"/>
              <a:gd name="connsiteX17" fmla="*/ 235974 w 2547182"/>
              <a:gd name="connsiteY17" fmla="*/ 108155 h 875071"/>
              <a:gd name="connsiteX18" fmla="*/ 206477 w 2547182"/>
              <a:gd name="connsiteY18" fmla="*/ 117988 h 875071"/>
              <a:gd name="connsiteX19" fmla="*/ 147484 w 2547182"/>
              <a:gd name="connsiteY19" fmla="*/ 176981 h 875071"/>
              <a:gd name="connsiteX20" fmla="*/ 78658 w 2547182"/>
              <a:gd name="connsiteY20" fmla="*/ 235975 h 875071"/>
              <a:gd name="connsiteX21" fmla="*/ 49161 w 2547182"/>
              <a:gd name="connsiteY21" fmla="*/ 275304 h 875071"/>
              <a:gd name="connsiteX22" fmla="*/ 39329 w 2547182"/>
              <a:gd name="connsiteY22" fmla="*/ 314633 h 875071"/>
              <a:gd name="connsiteX23" fmla="*/ 29497 w 2547182"/>
              <a:gd name="connsiteY23" fmla="*/ 344130 h 875071"/>
              <a:gd name="connsiteX24" fmla="*/ 0 w 2547182"/>
              <a:gd name="connsiteY24" fmla="*/ 432620 h 875071"/>
              <a:gd name="connsiteX25" fmla="*/ 9832 w 2547182"/>
              <a:gd name="connsiteY25" fmla="*/ 609600 h 875071"/>
              <a:gd name="connsiteX26" fmla="*/ 108155 w 2547182"/>
              <a:gd name="connsiteY26" fmla="*/ 727588 h 875071"/>
              <a:gd name="connsiteX27" fmla="*/ 137652 w 2547182"/>
              <a:gd name="connsiteY27" fmla="*/ 747252 h 875071"/>
              <a:gd name="connsiteX28" fmla="*/ 235974 w 2547182"/>
              <a:gd name="connsiteY28" fmla="*/ 757084 h 875071"/>
              <a:gd name="connsiteX29" fmla="*/ 353961 w 2547182"/>
              <a:gd name="connsiteY29" fmla="*/ 786581 h 875071"/>
              <a:gd name="connsiteX30" fmla="*/ 462116 w 2547182"/>
              <a:gd name="connsiteY30" fmla="*/ 806246 h 875071"/>
              <a:gd name="connsiteX31" fmla="*/ 609600 w 2547182"/>
              <a:gd name="connsiteY31" fmla="*/ 816078 h 875071"/>
              <a:gd name="connsiteX32" fmla="*/ 639097 w 2547182"/>
              <a:gd name="connsiteY32" fmla="*/ 825910 h 875071"/>
              <a:gd name="connsiteX33" fmla="*/ 973393 w 2547182"/>
              <a:gd name="connsiteY33" fmla="*/ 855407 h 875071"/>
              <a:gd name="connsiteX34" fmla="*/ 1022555 w 2547182"/>
              <a:gd name="connsiteY34" fmla="*/ 865239 h 875071"/>
              <a:gd name="connsiteX35" fmla="*/ 1052052 w 2547182"/>
              <a:gd name="connsiteY35" fmla="*/ 875071 h 875071"/>
              <a:gd name="connsiteX36" fmla="*/ 2438400 w 2547182"/>
              <a:gd name="connsiteY36" fmla="*/ 865239 h 875071"/>
              <a:gd name="connsiteX37" fmla="*/ 2467897 w 2547182"/>
              <a:gd name="connsiteY37" fmla="*/ 806246 h 875071"/>
              <a:gd name="connsiteX38" fmla="*/ 2517058 w 2547182"/>
              <a:gd name="connsiteY38" fmla="*/ 727588 h 875071"/>
              <a:gd name="connsiteX39" fmla="*/ 2526890 w 2547182"/>
              <a:gd name="connsiteY39" fmla="*/ 698091 h 875071"/>
              <a:gd name="connsiteX40" fmla="*/ 2546555 w 2547182"/>
              <a:gd name="connsiteY40" fmla="*/ 658762 h 875071"/>
              <a:gd name="connsiteX41" fmla="*/ 2536722 w 2547182"/>
              <a:gd name="connsiteY41" fmla="*/ 452284 h 875071"/>
              <a:gd name="connsiteX42" fmla="*/ 2526890 w 2547182"/>
              <a:gd name="connsiteY42" fmla="*/ 422788 h 875071"/>
              <a:gd name="connsiteX43" fmla="*/ 2487561 w 2547182"/>
              <a:gd name="connsiteY43" fmla="*/ 265471 h 875071"/>
              <a:gd name="connsiteX44" fmla="*/ 2458064 w 2547182"/>
              <a:gd name="connsiteY44" fmla="*/ 226142 h 875071"/>
              <a:gd name="connsiteX45" fmla="*/ 2428568 w 2547182"/>
              <a:gd name="connsiteY45" fmla="*/ 206478 h 875071"/>
              <a:gd name="connsiteX46" fmla="*/ 2408903 w 2547182"/>
              <a:gd name="connsiteY46" fmla="*/ 176981 h 875071"/>
              <a:gd name="connsiteX47" fmla="*/ 2369574 w 2547182"/>
              <a:gd name="connsiteY47" fmla="*/ 157317 h 875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47182" h="875071">
                <a:moveTo>
                  <a:pt x="2526890" y="167149"/>
                </a:moveTo>
                <a:cubicBezTo>
                  <a:pt x="2507226" y="163872"/>
                  <a:pt x="2487445" y="161227"/>
                  <a:pt x="2467897" y="157317"/>
                </a:cubicBezTo>
                <a:cubicBezTo>
                  <a:pt x="2310097" y="125756"/>
                  <a:pt x="2568282" y="171992"/>
                  <a:pt x="2379406" y="137652"/>
                </a:cubicBezTo>
                <a:cubicBezTo>
                  <a:pt x="2359792" y="134086"/>
                  <a:pt x="2339838" y="132303"/>
                  <a:pt x="2320413" y="127820"/>
                </a:cubicBezTo>
                <a:cubicBezTo>
                  <a:pt x="2297164" y="122455"/>
                  <a:pt x="2274836" y="113520"/>
                  <a:pt x="2251587" y="108155"/>
                </a:cubicBezTo>
                <a:cubicBezTo>
                  <a:pt x="2198783" y="95970"/>
                  <a:pt x="2178560" y="99449"/>
                  <a:pt x="2123768" y="88491"/>
                </a:cubicBezTo>
                <a:cubicBezTo>
                  <a:pt x="2097267" y="83191"/>
                  <a:pt x="2071611" y="74126"/>
                  <a:pt x="2045110" y="68826"/>
                </a:cubicBezTo>
                <a:cubicBezTo>
                  <a:pt x="2022385" y="64281"/>
                  <a:pt x="1999189" y="62518"/>
                  <a:pt x="1976284" y="58994"/>
                </a:cubicBezTo>
                <a:cubicBezTo>
                  <a:pt x="1921770" y="50608"/>
                  <a:pt x="1919265" y="49557"/>
                  <a:pt x="1868129" y="39330"/>
                </a:cubicBezTo>
                <a:cubicBezTo>
                  <a:pt x="1858297" y="32775"/>
                  <a:pt x="1850397" y="20768"/>
                  <a:pt x="1838632" y="19665"/>
                </a:cubicBezTo>
                <a:cubicBezTo>
                  <a:pt x="1470046" y="-14890"/>
                  <a:pt x="1651683" y="42564"/>
                  <a:pt x="1524000" y="0"/>
                </a:cubicBezTo>
                <a:lnTo>
                  <a:pt x="629264" y="9833"/>
                </a:lnTo>
                <a:cubicBezTo>
                  <a:pt x="612556" y="10181"/>
                  <a:pt x="596739" y="18081"/>
                  <a:pt x="580103" y="19665"/>
                </a:cubicBezTo>
                <a:cubicBezTo>
                  <a:pt x="527799" y="24646"/>
                  <a:pt x="475226" y="26220"/>
                  <a:pt x="422787" y="29497"/>
                </a:cubicBezTo>
                <a:cubicBezTo>
                  <a:pt x="412955" y="32775"/>
                  <a:pt x="402816" y="35247"/>
                  <a:pt x="393290" y="39330"/>
                </a:cubicBezTo>
                <a:cubicBezTo>
                  <a:pt x="333340" y="65023"/>
                  <a:pt x="373391" y="55795"/>
                  <a:pt x="304800" y="78659"/>
                </a:cubicBezTo>
                <a:cubicBezTo>
                  <a:pt x="291980" y="82932"/>
                  <a:pt x="278581" y="85214"/>
                  <a:pt x="265471" y="88491"/>
                </a:cubicBezTo>
                <a:cubicBezTo>
                  <a:pt x="255639" y="95046"/>
                  <a:pt x="246543" y="102870"/>
                  <a:pt x="235974" y="108155"/>
                </a:cubicBezTo>
                <a:cubicBezTo>
                  <a:pt x="226704" y="112790"/>
                  <a:pt x="214658" y="111625"/>
                  <a:pt x="206477" y="117988"/>
                </a:cubicBezTo>
                <a:cubicBezTo>
                  <a:pt x="184526" y="135061"/>
                  <a:pt x="169732" y="160295"/>
                  <a:pt x="147484" y="176981"/>
                </a:cubicBezTo>
                <a:cubicBezTo>
                  <a:pt x="116398" y="200296"/>
                  <a:pt x="103309" y="207216"/>
                  <a:pt x="78658" y="235975"/>
                </a:cubicBezTo>
                <a:cubicBezTo>
                  <a:pt x="67993" y="248417"/>
                  <a:pt x="58993" y="262194"/>
                  <a:pt x="49161" y="275304"/>
                </a:cubicBezTo>
                <a:cubicBezTo>
                  <a:pt x="45884" y="288414"/>
                  <a:pt x="43041" y="301640"/>
                  <a:pt x="39329" y="314633"/>
                </a:cubicBezTo>
                <a:cubicBezTo>
                  <a:pt x="36482" y="324598"/>
                  <a:pt x="31745" y="334013"/>
                  <a:pt x="29497" y="344130"/>
                </a:cubicBezTo>
                <a:cubicBezTo>
                  <a:pt x="11834" y="423610"/>
                  <a:pt x="34211" y="381301"/>
                  <a:pt x="0" y="432620"/>
                </a:cubicBezTo>
                <a:cubicBezTo>
                  <a:pt x="3277" y="491613"/>
                  <a:pt x="-2218" y="551758"/>
                  <a:pt x="9832" y="609600"/>
                </a:cubicBezTo>
                <a:cubicBezTo>
                  <a:pt x="15683" y="637684"/>
                  <a:pt x="89995" y="715482"/>
                  <a:pt x="108155" y="727588"/>
                </a:cubicBezTo>
                <a:cubicBezTo>
                  <a:pt x="117987" y="734143"/>
                  <a:pt x="126138" y="744595"/>
                  <a:pt x="137652" y="747252"/>
                </a:cubicBezTo>
                <a:cubicBezTo>
                  <a:pt x="169746" y="754658"/>
                  <a:pt x="203200" y="753807"/>
                  <a:pt x="235974" y="757084"/>
                </a:cubicBezTo>
                <a:cubicBezTo>
                  <a:pt x="318387" y="790050"/>
                  <a:pt x="252254" y="768089"/>
                  <a:pt x="353961" y="786581"/>
                </a:cubicBezTo>
                <a:cubicBezTo>
                  <a:pt x="434739" y="801267"/>
                  <a:pt x="347387" y="795816"/>
                  <a:pt x="462116" y="806246"/>
                </a:cubicBezTo>
                <a:cubicBezTo>
                  <a:pt x="511184" y="810707"/>
                  <a:pt x="560439" y="812801"/>
                  <a:pt x="609600" y="816078"/>
                </a:cubicBezTo>
                <a:cubicBezTo>
                  <a:pt x="619432" y="819355"/>
                  <a:pt x="629132" y="823063"/>
                  <a:pt x="639097" y="825910"/>
                </a:cubicBezTo>
                <a:cubicBezTo>
                  <a:pt x="752026" y="858174"/>
                  <a:pt x="825363" y="845538"/>
                  <a:pt x="973393" y="855407"/>
                </a:cubicBezTo>
                <a:cubicBezTo>
                  <a:pt x="989780" y="858684"/>
                  <a:pt x="1006342" y="861186"/>
                  <a:pt x="1022555" y="865239"/>
                </a:cubicBezTo>
                <a:cubicBezTo>
                  <a:pt x="1032610" y="867753"/>
                  <a:pt x="1041688" y="875071"/>
                  <a:pt x="1052052" y="875071"/>
                </a:cubicBezTo>
                <a:lnTo>
                  <a:pt x="2438400" y="865239"/>
                </a:lnTo>
                <a:cubicBezTo>
                  <a:pt x="2494752" y="780709"/>
                  <a:pt x="2427192" y="887656"/>
                  <a:pt x="2467897" y="806246"/>
                </a:cubicBezTo>
                <a:cubicBezTo>
                  <a:pt x="2479764" y="782512"/>
                  <a:pt x="2501452" y="750996"/>
                  <a:pt x="2517058" y="727588"/>
                </a:cubicBezTo>
                <a:cubicBezTo>
                  <a:pt x="2520335" y="717756"/>
                  <a:pt x="2522807" y="707617"/>
                  <a:pt x="2526890" y="698091"/>
                </a:cubicBezTo>
                <a:cubicBezTo>
                  <a:pt x="2532664" y="684619"/>
                  <a:pt x="2545969" y="673407"/>
                  <a:pt x="2546555" y="658762"/>
                </a:cubicBezTo>
                <a:cubicBezTo>
                  <a:pt x="2549309" y="589913"/>
                  <a:pt x="2542444" y="520950"/>
                  <a:pt x="2536722" y="452284"/>
                </a:cubicBezTo>
                <a:cubicBezTo>
                  <a:pt x="2535861" y="441956"/>
                  <a:pt x="2529220" y="432886"/>
                  <a:pt x="2526890" y="422788"/>
                </a:cubicBezTo>
                <a:cubicBezTo>
                  <a:pt x="2524970" y="414468"/>
                  <a:pt x="2504270" y="287749"/>
                  <a:pt x="2487561" y="265471"/>
                </a:cubicBezTo>
                <a:cubicBezTo>
                  <a:pt x="2477729" y="252361"/>
                  <a:pt x="2469651" y="237729"/>
                  <a:pt x="2458064" y="226142"/>
                </a:cubicBezTo>
                <a:cubicBezTo>
                  <a:pt x="2449708" y="217786"/>
                  <a:pt x="2438400" y="213033"/>
                  <a:pt x="2428568" y="206478"/>
                </a:cubicBezTo>
                <a:cubicBezTo>
                  <a:pt x="2422013" y="196646"/>
                  <a:pt x="2417981" y="184546"/>
                  <a:pt x="2408903" y="176981"/>
                </a:cubicBezTo>
                <a:cubicBezTo>
                  <a:pt x="2397643" y="167598"/>
                  <a:pt x="2369574" y="157317"/>
                  <a:pt x="2369574" y="157317"/>
                </a:cubicBez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Freeform 13"/>
          <p:cNvSpPr/>
          <p:nvPr/>
        </p:nvSpPr>
        <p:spPr>
          <a:xfrm>
            <a:off x="2920182" y="2863026"/>
            <a:ext cx="6265826" cy="2495556"/>
          </a:xfrm>
          <a:custGeom>
            <a:avLst/>
            <a:gdLst>
              <a:gd name="connsiteX0" fmla="*/ 0 w 6128175"/>
              <a:gd name="connsiteY0" fmla="*/ 0 h 2310581"/>
              <a:gd name="connsiteX1" fmla="*/ 49162 w 6128175"/>
              <a:gd name="connsiteY1" fmla="*/ 29497 h 2310581"/>
              <a:gd name="connsiteX2" fmla="*/ 78658 w 6128175"/>
              <a:gd name="connsiteY2" fmla="*/ 39329 h 2310581"/>
              <a:gd name="connsiteX3" fmla="*/ 137652 w 6128175"/>
              <a:gd name="connsiteY3" fmla="*/ 88490 h 2310581"/>
              <a:gd name="connsiteX4" fmla="*/ 167149 w 6128175"/>
              <a:gd name="connsiteY4" fmla="*/ 108155 h 2310581"/>
              <a:gd name="connsiteX5" fmla="*/ 206478 w 6128175"/>
              <a:gd name="connsiteY5" fmla="*/ 186813 h 2310581"/>
              <a:gd name="connsiteX6" fmla="*/ 235974 w 6128175"/>
              <a:gd name="connsiteY6" fmla="*/ 226142 h 2310581"/>
              <a:gd name="connsiteX7" fmla="*/ 255639 w 6128175"/>
              <a:gd name="connsiteY7" fmla="*/ 255639 h 2310581"/>
              <a:gd name="connsiteX8" fmla="*/ 265471 w 6128175"/>
              <a:gd name="connsiteY8" fmla="*/ 285135 h 2310581"/>
              <a:gd name="connsiteX9" fmla="*/ 285136 w 6128175"/>
              <a:gd name="connsiteY9" fmla="*/ 314632 h 2310581"/>
              <a:gd name="connsiteX10" fmla="*/ 294968 w 6128175"/>
              <a:gd name="connsiteY10" fmla="*/ 353961 h 2310581"/>
              <a:gd name="connsiteX11" fmla="*/ 314633 w 6128175"/>
              <a:gd name="connsiteY11" fmla="*/ 393290 h 2310581"/>
              <a:gd name="connsiteX12" fmla="*/ 334297 w 6128175"/>
              <a:gd name="connsiteY12" fmla="*/ 491613 h 2310581"/>
              <a:gd name="connsiteX13" fmla="*/ 353962 w 6128175"/>
              <a:gd name="connsiteY13" fmla="*/ 521110 h 2310581"/>
              <a:gd name="connsiteX14" fmla="*/ 383458 w 6128175"/>
              <a:gd name="connsiteY14" fmla="*/ 580103 h 2310581"/>
              <a:gd name="connsiteX15" fmla="*/ 403123 w 6128175"/>
              <a:gd name="connsiteY15" fmla="*/ 619432 h 2310581"/>
              <a:gd name="connsiteX16" fmla="*/ 471949 w 6128175"/>
              <a:gd name="connsiteY16" fmla="*/ 707923 h 2310581"/>
              <a:gd name="connsiteX17" fmla="*/ 540774 w 6128175"/>
              <a:gd name="connsiteY17" fmla="*/ 796413 h 2310581"/>
              <a:gd name="connsiteX18" fmla="*/ 589936 w 6128175"/>
              <a:gd name="connsiteY18" fmla="*/ 865239 h 2310581"/>
              <a:gd name="connsiteX19" fmla="*/ 609600 w 6128175"/>
              <a:gd name="connsiteY19" fmla="*/ 894735 h 2310581"/>
              <a:gd name="connsiteX20" fmla="*/ 639097 w 6128175"/>
              <a:gd name="connsiteY20" fmla="*/ 924232 h 2310581"/>
              <a:gd name="connsiteX21" fmla="*/ 648929 w 6128175"/>
              <a:gd name="connsiteY21" fmla="*/ 953729 h 2310581"/>
              <a:gd name="connsiteX22" fmla="*/ 717755 w 6128175"/>
              <a:gd name="connsiteY22" fmla="*/ 1042219 h 2310581"/>
              <a:gd name="connsiteX23" fmla="*/ 737420 w 6128175"/>
              <a:gd name="connsiteY23" fmla="*/ 1081548 h 2310581"/>
              <a:gd name="connsiteX24" fmla="*/ 747252 w 6128175"/>
              <a:gd name="connsiteY24" fmla="*/ 1111045 h 2310581"/>
              <a:gd name="connsiteX25" fmla="*/ 766916 w 6128175"/>
              <a:gd name="connsiteY25" fmla="*/ 1140542 h 2310581"/>
              <a:gd name="connsiteX26" fmla="*/ 786581 w 6128175"/>
              <a:gd name="connsiteY26" fmla="*/ 1179871 h 2310581"/>
              <a:gd name="connsiteX27" fmla="*/ 825910 w 6128175"/>
              <a:gd name="connsiteY27" fmla="*/ 1238865 h 2310581"/>
              <a:gd name="connsiteX28" fmla="*/ 845574 w 6128175"/>
              <a:gd name="connsiteY28" fmla="*/ 1268361 h 2310581"/>
              <a:gd name="connsiteX29" fmla="*/ 865239 w 6128175"/>
              <a:gd name="connsiteY29" fmla="*/ 1317523 h 2310581"/>
              <a:gd name="connsiteX30" fmla="*/ 904568 w 6128175"/>
              <a:gd name="connsiteY30" fmla="*/ 1376516 h 2310581"/>
              <a:gd name="connsiteX31" fmla="*/ 924233 w 6128175"/>
              <a:gd name="connsiteY31" fmla="*/ 1406013 h 2310581"/>
              <a:gd name="connsiteX32" fmla="*/ 983226 w 6128175"/>
              <a:gd name="connsiteY32" fmla="*/ 1504335 h 2310581"/>
              <a:gd name="connsiteX33" fmla="*/ 1012723 w 6128175"/>
              <a:gd name="connsiteY33" fmla="*/ 1524000 h 2310581"/>
              <a:gd name="connsiteX34" fmla="*/ 1022555 w 6128175"/>
              <a:gd name="connsiteY34" fmla="*/ 1553497 h 2310581"/>
              <a:gd name="connsiteX35" fmla="*/ 1052052 w 6128175"/>
              <a:gd name="connsiteY35" fmla="*/ 1573161 h 2310581"/>
              <a:gd name="connsiteX36" fmla="*/ 1081549 w 6128175"/>
              <a:gd name="connsiteY36" fmla="*/ 1602658 h 2310581"/>
              <a:gd name="connsiteX37" fmla="*/ 1130710 w 6128175"/>
              <a:gd name="connsiteY37" fmla="*/ 1641987 h 2310581"/>
              <a:gd name="connsiteX38" fmla="*/ 1160207 w 6128175"/>
              <a:gd name="connsiteY38" fmla="*/ 1661652 h 2310581"/>
              <a:gd name="connsiteX39" fmla="*/ 1189703 w 6128175"/>
              <a:gd name="connsiteY39" fmla="*/ 1691148 h 2310581"/>
              <a:gd name="connsiteX40" fmla="*/ 1229033 w 6128175"/>
              <a:gd name="connsiteY40" fmla="*/ 1700981 h 2310581"/>
              <a:gd name="connsiteX41" fmla="*/ 1258529 w 6128175"/>
              <a:gd name="connsiteY41" fmla="*/ 1730477 h 2310581"/>
              <a:gd name="connsiteX42" fmla="*/ 1288026 w 6128175"/>
              <a:gd name="connsiteY42" fmla="*/ 1740310 h 2310581"/>
              <a:gd name="connsiteX43" fmla="*/ 1317523 w 6128175"/>
              <a:gd name="connsiteY43" fmla="*/ 1759974 h 2310581"/>
              <a:gd name="connsiteX44" fmla="*/ 1356852 w 6128175"/>
              <a:gd name="connsiteY44" fmla="*/ 1779639 h 2310581"/>
              <a:gd name="connsiteX45" fmla="*/ 1386349 w 6128175"/>
              <a:gd name="connsiteY45" fmla="*/ 1799303 h 2310581"/>
              <a:gd name="connsiteX46" fmla="*/ 1465007 w 6128175"/>
              <a:gd name="connsiteY46" fmla="*/ 1838632 h 2310581"/>
              <a:gd name="connsiteX47" fmla="*/ 1504336 w 6128175"/>
              <a:gd name="connsiteY47" fmla="*/ 1858297 h 2310581"/>
              <a:gd name="connsiteX48" fmla="*/ 1553497 w 6128175"/>
              <a:gd name="connsiteY48" fmla="*/ 1868129 h 2310581"/>
              <a:gd name="connsiteX49" fmla="*/ 1632155 w 6128175"/>
              <a:gd name="connsiteY49" fmla="*/ 1917290 h 2310581"/>
              <a:gd name="connsiteX50" fmla="*/ 1661652 w 6128175"/>
              <a:gd name="connsiteY50" fmla="*/ 1936955 h 2310581"/>
              <a:gd name="connsiteX51" fmla="*/ 1700981 w 6128175"/>
              <a:gd name="connsiteY51" fmla="*/ 1966452 h 2310581"/>
              <a:gd name="connsiteX52" fmla="*/ 1730478 w 6128175"/>
              <a:gd name="connsiteY52" fmla="*/ 1976284 h 2310581"/>
              <a:gd name="connsiteX53" fmla="*/ 1759974 w 6128175"/>
              <a:gd name="connsiteY53" fmla="*/ 1995948 h 2310581"/>
              <a:gd name="connsiteX54" fmla="*/ 1789471 w 6128175"/>
              <a:gd name="connsiteY54" fmla="*/ 2005781 h 2310581"/>
              <a:gd name="connsiteX55" fmla="*/ 1828800 w 6128175"/>
              <a:gd name="connsiteY55" fmla="*/ 2025445 h 2310581"/>
              <a:gd name="connsiteX56" fmla="*/ 1858297 w 6128175"/>
              <a:gd name="connsiteY56" fmla="*/ 2035277 h 2310581"/>
              <a:gd name="connsiteX57" fmla="*/ 1897626 w 6128175"/>
              <a:gd name="connsiteY57" fmla="*/ 2054942 h 2310581"/>
              <a:gd name="connsiteX58" fmla="*/ 1927123 w 6128175"/>
              <a:gd name="connsiteY58" fmla="*/ 2074606 h 2310581"/>
              <a:gd name="connsiteX59" fmla="*/ 2025445 w 6128175"/>
              <a:gd name="connsiteY59" fmla="*/ 2084439 h 2310581"/>
              <a:gd name="connsiteX60" fmla="*/ 2064774 w 6128175"/>
              <a:gd name="connsiteY60" fmla="*/ 2094271 h 2310581"/>
              <a:gd name="connsiteX61" fmla="*/ 2104103 w 6128175"/>
              <a:gd name="connsiteY61" fmla="*/ 2113935 h 2310581"/>
              <a:gd name="connsiteX62" fmla="*/ 2202426 w 6128175"/>
              <a:gd name="connsiteY62" fmla="*/ 2123768 h 2310581"/>
              <a:gd name="connsiteX63" fmla="*/ 2231923 w 6128175"/>
              <a:gd name="connsiteY63" fmla="*/ 2133600 h 2310581"/>
              <a:gd name="connsiteX64" fmla="*/ 2330245 w 6128175"/>
              <a:gd name="connsiteY64" fmla="*/ 2153265 h 2310581"/>
              <a:gd name="connsiteX65" fmla="*/ 2359742 w 6128175"/>
              <a:gd name="connsiteY65" fmla="*/ 2163097 h 2310581"/>
              <a:gd name="connsiteX66" fmla="*/ 2497394 w 6128175"/>
              <a:gd name="connsiteY66" fmla="*/ 2182761 h 2310581"/>
              <a:gd name="connsiteX67" fmla="*/ 2556387 w 6128175"/>
              <a:gd name="connsiteY67" fmla="*/ 2202426 h 2310581"/>
              <a:gd name="connsiteX68" fmla="*/ 2713703 w 6128175"/>
              <a:gd name="connsiteY68" fmla="*/ 2231923 h 2310581"/>
              <a:gd name="connsiteX69" fmla="*/ 2762865 w 6128175"/>
              <a:gd name="connsiteY69" fmla="*/ 2241755 h 2310581"/>
              <a:gd name="connsiteX70" fmla="*/ 2871020 w 6128175"/>
              <a:gd name="connsiteY70" fmla="*/ 2251587 h 2310581"/>
              <a:gd name="connsiteX71" fmla="*/ 3264310 w 6128175"/>
              <a:gd name="connsiteY71" fmla="*/ 2281084 h 2310581"/>
              <a:gd name="connsiteX72" fmla="*/ 3372465 w 6128175"/>
              <a:gd name="connsiteY72" fmla="*/ 2300748 h 2310581"/>
              <a:gd name="connsiteX73" fmla="*/ 4395020 w 6128175"/>
              <a:gd name="connsiteY73" fmla="*/ 2310581 h 2310581"/>
              <a:gd name="connsiteX74" fmla="*/ 4994787 w 6128175"/>
              <a:gd name="connsiteY74" fmla="*/ 2290916 h 2310581"/>
              <a:gd name="connsiteX75" fmla="*/ 5093110 w 6128175"/>
              <a:gd name="connsiteY75" fmla="*/ 2271252 h 2310581"/>
              <a:gd name="connsiteX76" fmla="*/ 5240594 w 6128175"/>
              <a:gd name="connsiteY76" fmla="*/ 2202426 h 2310581"/>
              <a:gd name="connsiteX77" fmla="*/ 5279923 w 6128175"/>
              <a:gd name="connsiteY77" fmla="*/ 2192594 h 2310581"/>
              <a:gd name="connsiteX78" fmla="*/ 5329084 w 6128175"/>
              <a:gd name="connsiteY78" fmla="*/ 2153265 h 2310581"/>
              <a:gd name="connsiteX79" fmla="*/ 5447071 w 6128175"/>
              <a:gd name="connsiteY79" fmla="*/ 2084439 h 2310581"/>
              <a:gd name="connsiteX80" fmla="*/ 5565058 w 6128175"/>
              <a:gd name="connsiteY80" fmla="*/ 1986116 h 2310581"/>
              <a:gd name="connsiteX81" fmla="*/ 5594555 w 6128175"/>
              <a:gd name="connsiteY81" fmla="*/ 1966452 h 2310581"/>
              <a:gd name="connsiteX82" fmla="*/ 5712542 w 6128175"/>
              <a:gd name="connsiteY82" fmla="*/ 1877961 h 2310581"/>
              <a:gd name="connsiteX83" fmla="*/ 5751871 w 6128175"/>
              <a:gd name="connsiteY83" fmla="*/ 1858297 h 2310581"/>
              <a:gd name="connsiteX84" fmla="*/ 5820697 w 6128175"/>
              <a:gd name="connsiteY84" fmla="*/ 1799303 h 2310581"/>
              <a:gd name="connsiteX85" fmla="*/ 5889523 w 6128175"/>
              <a:gd name="connsiteY85" fmla="*/ 1740310 h 2310581"/>
              <a:gd name="connsiteX86" fmla="*/ 5997678 w 6128175"/>
              <a:gd name="connsiteY86" fmla="*/ 1671484 h 2310581"/>
              <a:gd name="connsiteX87" fmla="*/ 6027174 w 6128175"/>
              <a:gd name="connsiteY87" fmla="*/ 1661652 h 2310581"/>
              <a:gd name="connsiteX88" fmla="*/ 6046839 w 6128175"/>
              <a:gd name="connsiteY88" fmla="*/ 1622323 h 2310581"/>
              <a:gd name="connsiteX89" fmla="*/ 6105833 w 6128175"/>
              <a:gd name="connsiteY89" fmla="*/ 1582994 h 2310581"/>
              <a:gd name="connsiteX90" fmla="*/ 6125497 w 6128175"/>
              <a:gd name="connsiteY90" fmla="*/ 1553497 h 2310581"/>
              <a:gd name="connsiteX91" fmla="*/ 6066503 w 6128175"/>
              <a:gd name="connsiteY91" fmla="*/ 1563329 h 2310581"/>
              <a:gd name="connsiteX92" fmla="*/ 6017342 w 6128175"/>
              <a:gd name="connsiteY92" fmla="*/ 1582994 h 2310581"/>
              <a:gd name="connsiteX93" fmla="*/ 5987845 w 6128175"/>
              <a:gd name="connsiteY93" fmla="*/ 1592826 h 2310581"/>
              <a:gd name="connsiteX94" fmla="*/ 5928852 w 6128175"/>
              <a:gd name="connsiteY94" fmla="*/ 1622323 h 2310581"/>
              <a:gd name="connsiteX95" fmla="*/ 5850194 w 6128175"/>
              <a:gd name="connsiteY95" fmla="*/ 1632155 h 2310581"/>
              <a:gd name="connsiteX96" fmla="*/ 5879691 w 6128175"/>
              <a:gd name="connsiteY96" fmla="*/ 1622323 h 2310581"/>
              <a:gd name="connsiteX97" fmla="*/ 5968181 w 6128175"/>
              <a:gd name="connsiteY97" fmla="*/ 1602658 h 2310581"/>
              <a:gd name="connsiteX98" fmla="*/ 6027174 w 6128175"/>
              <a:gd name="connsiteY98" fmla="*/ 1592826 h 2310581"/>
              <a:gd name="connsiteX99" fmla="*/ 6086168 w 6128175"/>
              <a:gd name="connsiteY99" fmla="*/ 1563329 h 2310581"/>
              <a:gd name="connsiteX100" fmla="*/ 6105833 w 6128175"/>
              <a:gd name="connsiteY100" fmla="*/ 1592826 h 2310581"/>
              <a:gd name="connsiteX101" fmla="*/ 6096000 w 6128175"/>
              <a:gd name="connsiteY101" fmla="*/ 1779639 h 2310581"/>
              <a:gd name="connsiteX102" fmla="*/ 6086168 w 6128175"/>
              <a:gd name="connsiteY102" fmla="*/ 1838632 h 2310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128175" h="2310581">
                <a:moveTo>
                  <a:pt x="0" y="0"/>
                </a:moveTo>
                <a:cubicBezTo>
                  <a:pt x="16387" y="9832"/>
                  <a:pt x="32069" y="20950"/>
                  <a:pt x="49162" y="29497"/>
                </a:cubicBezTo>
                <a:cubicBezTo>
                  <a:pt x="58432" y="34132"/>
                  <a:pt x="69388" y="34694"/>
                  <a:pt x="78658" y="39329"/>
                </a:cubicBezTo>
                <a:cubicBezTo>
                  <a:pt x="115273" y="57637"/>
                  <a:pt x="105037" y="61311"/>
                  <a:pt x="137652" y="88490"/>
                </a:cubicBezTo>
                <a:cubicBezTo>
                  <a:pt x="146730" y="96055"/>
                  <a:pt x="157317" y="101600"/>
                  <a:pt x="167149" y="108155"/>
                </a:cubicBezTo>
                <a:cubicBezTo>
                  <a:pt x="234182" y="208708"/>
                  <a:pt x="126296" y="42486"/>
                  <a:pt x="206478" y="186813"/>
                </a:cubicBezTo>
                <a:cubicBezTo>
                  <a:pt x="214436" y="201138"/>
                  <a:pt x="226449" y="212807"/>
                  <a:pt x="235974" y="226142"/>
                </a:cubicBezTo>
                <a:cubicBezTo>
                  <a:pt x="242842" y="235758"/>
                  <a:pt x="249084" y="245807"/>
                  <a:pt x="255639" y="255639"/>
                </a:cubicBezTo>
                <a:cubicBezTo>
                  <a:pt x="258916" y="265471"/>
                  <a:pt x="260836" y="275865"/>
                  <a:pt x="265471" y="285135"/>
                </a:cubicBezTo>
                <a:cubicBezTo>
                  <a:pt x="270756" y="295704"/>
                  <a:pt x="280481" y="303770"/>
                  <a:pt x="285136" y="314632"/>
                </a:cubicBezTo>
                <a:cubicBezTo>
                  <a:pt x="290459" y="327053"/>
                  <a:pt x="290223" y="341308"/>
                  <a:pt x="294968" y="353961"/>
                </a:cubicBezTo>
                <a:cubicBezTo>
                  <a:pt x="300114" y="367685"/>
                  <a:pt x="308078" y="380180"/>
                  <a:pt x="314633" y="393290"/>
                </a:cubicBezTo>
                <a:cubicBezTo>
                  <a:pt x="316851" y="406597"/>
                  <a:pt x="326297" y="472946"/>
                  <a:pt x="334297" y="491613"/>
                </a:cubicBezTo>
                <a:cubicBezTo>
                  <a:pt x="338952" y="502475"/>
                  <a:pt x="347407" y="511278"/>
                  <a:pt x="353962" y="521110"/>
                </a:cubicBezTo>
                <a:cubicBezTo>
                  <a:pt x="371988" y="575187"/>
                  <a:pt x="352964" y="526738"/>
                  <a:pt x="383458" y="580103"/>
                </a:cubicBezTo>
                <a:cubicBezTo>
                  <a:pt x="390730" y="592829"/>
                  <a:pt x="395582" y="606864"/>
                  <a:pt x="403123" y="619432"/>
                </a:cubicBezTo>
                <a:cubicBezTo>
                  <a:pt x="438406" y="678236"/>
                  <a:pt x="432659" y="668633"/>
                  <a:pt x="471949" y="707923"/>
                </a:cubicBezTo>
                <a:cubicBezTo>
                  <a:pt x="498813" y="788515"/>
                  <a:pt x="452348" y="663776"/>
                  <a:pt x="540774" y="796413"/>
                </a:cubicBezTo>
                <a:cubicBezTo>
                  <a:pt x="587122" y="865934"/>
                  <a:pt x="528952" y="779862"/>
                  <a:pt x="589936" y="865239"/>
                </a:cubicBezTo>
                <a:cubicBezTo>
                  <a:pt x="596804" y="874855"/>
                  <a:pt x="602035" y="885657"/>
                  <a:pt x="609600" y="894735"/>
                </a:cubicBezTo>
                <a:cubicBezTo>
                  <a:pt x="618502" y="905417"/>
                  <a:pt x="629265" y="914400"/>
                  <a:pt x="639097" y="924232"/>
                </a:cubicBezTo>
                <a:cubicBezTo>
                  <a:pt x="642374" y="934064"/>
                  <a:pt x="643180" y="945105"/>
                  <a:pt x="648929" y="953729"/>
                </a:cubicBezTo>
                <a:cubicBezTo>
                  <a:pt x="713674" y="1050847"/>
                  <a:pt x="639207" y="885127"/>
                  <a:pt x="717755" y="1042219"/>
                </a:cubicBezTo>
                <a:cubicBezTo>
                  <a:pt x="724310" y="1055329"/>
                  <a:pt x="731646" y="1068076"/>
                  <a:pt x="737420" y="1081548"/>
                </a:cubicBezTo>
                <a:cubicBezTo>
                  <a:pt x="741503" y="1091074"/>
                  <a:pt x="742617" y="1101775"/>
                  <a:pt x="747252" y="1111045"/>
                </a:cubicBezTo>
                <a:cubicBezTo>
                  <a:pt x="752537" y="1121614"/>
                  <a:pt x="761053" y="1130282"/>
                  <a:pt x="766916" y="1140542"/>
                </a:cubicBezTo>
                <a:cubicBezTo>
                  <a:pt x="774188" y="1153268"/>
                  <a:pt x="779040" y="1167303"/>
                  <a:pt x="786581" y="1179871"/>
                </a:cubicBezTo>
                <a:cubicBezTo>
                  <a:pt x="798741" y="1200137"/>
                  <a:pt x="812800" y="1219200"/>
                  <a:pt x="825910" y="1238865"/>
                </a:cubicBezTo>
                <a:cubicBezTo>
                  <a:pt x="832465" y="1248697"/>
                  <a:pt x="841185" y="1257390"/>
                  <a:pt x="845574" y="1268361"/>
                </a:cubicBezTo>
                <a:cubicBezTo>
                  <a:pt x="852129" y="1284748"/>
                  <a:pt x="856787" y="1302028"/>
                  <a:pt x="865239" y="1317523"/>
                </a:cubicBezTo>
                <a:cubicBezTo>
                  <a:pt x="876556" y="1338271"/>
                  <a:pt x="891458" y="1356852"/>
                  <a:pt x="904568" y="1376516"/>
                </a:cubicBezTo>
                <a:cubicBezTo>
                  <a:pt x="911123" y="1386348"/>
                  <a:pt x="918948" y="1395443"/>
                  <a:pt x="924233" y="1406013"/>
                </a:cubicBezTo>
                <a:cubicBezTo>
                  <a:pt x="936072" y="1429691"/>
                  <a:pt x="965427" y="1492469"/>
                  <a:pt x="983226" y="1504335"/>
                </a:cubicBezTo>
                <a:lnTo>
                  <a:pt x="1012723" y="1524000"/>
                </a:lnTo>
                <a:cubicBezTo>
                  <a:pt x="1016000" y="1533832"/>
                  <a:pt x="1016081" y="1545404"/>
                  <a:pt x="1022555" y="1553497"/>
                </a:cubicBezTo>
                <a:cubicBezTo>
                  <a:pt x="1029937" y="1562724"/>
                  <a:pt x="1042974" y="1565596"/>
                  <a:pt x="1052052" y="1573161"/>
                </a:cubicBezTo>
                <a:cubicBezTo>
                  <a:pt x="1062734" y="1582063"/>
                  <a:pt x="1072647" y="1591976"/>
                  <a:pt x="1081549" y="1602658"/>
                </a:cubicBezTo>
                <a:cubicBezTo>
                  <a:pt x="1115759" y="1643711"/>
                  <a:pt x="1082287" y="1625846"/>
                  <a:pt x="1130710" y="1641987"/>
                </a:cubicBezTo>
                <a:cubicBezTo>
                  <a:pt x="1140542" y="1648542"/>
                  <a:pt x="1151129" y="1654087"/>
                  <a:pt x="1160207" y="1661652"/>
                </a:cubicBezTo>
                <a:cubicBezTo>
                  <a:pt x="1170889" y="1670553"/>
                  <a:pt x="1177630" y="1684249"/>
                  <a:pt x="1189703" y="1691148"/>
                </a:cubicBezTo>
                <a:cubicBezTo>
                  <a:pt x="1201436" y="1697853"/>
                  <a:pt x="1215923" y="1697703"/>
                  <a:pt x="1229033" y="1700981"/>
                </a:cubicBezTo>
                <a:cubicBezTo>
                  <a:pt x="1238865" y="1710813"/>
                  <a:pt x="1246960" y="1722764"/>
                  <a:pt x="1258529" y="1730477"/>
                </a:cubicBezTo>
                <a:cubicBezTo>
                  <a:pt x="1267153" y="1736226"/>
                  <a:pt x="1278756" y="1735675"/>
                  <a:pt x="1288026" y="1740310"/>
                </a:cubicBezTo>
                <a:cubicBezTo>
                  <a:pt x="1298595" y="1745595"/>
                  <a:pt x="1307263" y="1754111"/>
                  <a:pt x="1317523" y="1759974"/>
                </a:cubicBezTo>
                <a:cubicBezTo>
                  <a:pt x="1330249" y="1767246"/>
                  <a:pt x="1344126" y="1772367"/>
                  <a:pt x="1356852" y="1779639"/>
                </a:cubicBezTo>
                <a:cubicBezTo>
                  <a:pt x="1367112" y="1785502"/>
                  <a:pt x="1375975" y="1793645"/>
                  <a:pt x="1386349" y="1799303"/>
                </a:cubicBezTo>
                <a:cubicBezTo>
                  <a:pt x="1412084" y="1813340"/>
                  <a:pt x="1438788" y="1825522"/>
                  <a:pt x="1465007" y="1838632"/>
                </a:cubicBezTo>
                <a:cubicBezTo>
                  <a:pt x="1478117" y="1845187"/>
                  <a:pt x="1489963" y="1855423"/>
                  <a:pt x="1504336" y="1858297"/>
                </a:cubicBezTo>
                <a:lnTo>
                  <a:pt x="1553497" y="1868129"/>
                </a:lnTo>
                <a:cubicBezTo>
                  <a:pt x="1628698" y="1924530"/>
                  <a:pt x="1556572" y="1874100"/>
                  <a:pt x="1632155" y="1917290"/>
                </a:cubicBezTo>
                <a:cubicBezTo>
                  <a:pt x="1642415" y="1923153"/>
                  <a:pt x="1652036" y="1930086"/>
                  <a:pt x="1661652" y="1936955"/>
                </a:cubicBezTo>
                <a:cubicBezTo>
                  <a:pt x="1674987" y="1946480"/>
                  <a:pt x="1686753" y="1958322"/>
                  <a:pt x="1700981" y="1966452"/>
                </a:cubicBezTo>
                <a:cubicBezTo>
                  <a:pt x="1709980" y="1971594"/>
                  <a:pt x="1720646" y="1973007"/>
                  <a:pt x="1730478" y="1976284"/>
                </a:cubicBezTo>
                <a:cubicBezTo>
                  <a:pt x="1740310" y="1982839"/>
                  <a:pt x="1749405" y="1990663"/>
                  <a:pt x="1759974" y="1995948"/>
                </a:cubicBezTo>
                <a:cubicBezTo>
                  <a:pt x="1769244" y="2000583"/>
                  <a:pt x="1779945" y="2001698"/>
                  <a:pt x="1789471" y="2005781"/>
                </a:cubicBezTo>
                <a:cubicBezTo>
                  <a:pt x="1802943" y="2011555"/>
                  <a:pt x="1815328" y="2019671"/>
                  <a:pt x="1828800" y="2025445"/>
                </a:cubicBezTo>
                <a:cubicBezTo>
                  <a:pt x="1838326" y="2029528"/>
                  <a:pt x="1848771" y="2031194"/>
                  <a:pt x="1858297" y="2035277"/>
                </a:cubicBezTo>
                <a:cubicBezTo>
                  <a:pt x="1871769" y="2041051"/>
                  <a:pt x="1884900" y="2047670"/>
                  <a:pt x="1897626" y="2054942"/>
                </a:cubicBezTo>
                <a:cubicBezTo>
                  <a:pt x="1907886" y="2060805"/>
                  <a:pt x="1915609" y="2071949"/>
                  <a:pt x="1927123" y="2074606"/>
                </a:cubicBezTo>
                <a:cubicBezTo>
                  <a:pt x="1959217" y="2082012"/>
                  <a:pt x="1992671" y="2081161"/>
                  <a:pt x="2025445" y="2084439"/>
                </a:cubicBezTo>
                <a:cubicBezTo>
                  <a:pt x="2038555" y="2087716"/>
                  <a:pt x="2052121" y="2089526"/>
                  <a:pt x="2064774" y="2094271"/>
                </a:cubicBezTo>
                <a:cubicBezTo>
                  <a:pt x="2078498" y="2099417"/>
                  <a:pt x="2089771" y="2110864"/>
                  <a:pt x="2104103" y="2113935"/>
                </a:cubicBezTo>
                <a:cubicBezTo>
                  <a:pt x="2136310" y="2120836"/>
                  <a:pt x="2169652" y="2120490"/>
                  <a:pt x="2202426" y="2123768"/>
                </a:cubicBezTo>
                <a:cubicBezTo>
                  <a:pt x="2212258" y="2127045"/>
                  <a:pt x="2221824" y="2131269"/>
                  <a:pt x="2231923" y="2133600"/>
                </a:cubicBezTo>
                <a:cubicBezTo>
                  <a:pt x="2264490" y="2141116"/>
                  <a:pt x="2298537" y="2142696"/>
                  <a:pt x="2330245" y="2153265"/>
                </a:cubicBezTo>
                <a:cubicBezTo>
                  <a:pt x="2340077" y="2156542"/>
                  <a:pt x="2349625" y="2160849"/>
                  <a:pt x="2359742" y="2163097"/>
                </a:cubicBezTo>
                <a:cubicBezTo>
                  <a:pt x="2396195" y="2171197"/>
                  <a:pt x="2463376" y="2178509"/>
                  <a:pt x="2497394" y="2182761"/>
                </a:cubicBezTo>
                <a:cubicBezTo>
                  <a:pt x="2517058" y="2189316"/>
                  <a:pt x="2536061" y="2198361"/>
                  <a:pt x="2556387" y="2202426"/>
                </a:cubicBezTo>
                <a:cubicBezTo>
                  <a:pt x="2802730" y="2251693"/>
                  <a:pt x="2545114" y="2201270"/>
                  <a:pt x="2713703" y="2231923"/>
                </a:cubicBezTo>
                <a:cubicBezTo>
                  <a:pt x="2730145" y="2234913"/>
                  <a:pt x="2746282" y="2239682"/>
                  <a:pt x="2762865" y="2241755"/>
                </a:cubicBezTo>
                <a:cubicBezTo>
                  <a:pt x="2798786" y="2246245"/>
                  <a:pt x="2834968" y="2248310"/>
                  <a:pt x="2871020" y="2251587"/>
                </a:cubicBezTo>
                <a:cubicBezTo>
                  <a:pt x="3032520" y="2291961"/>
                  <a:pt x="2831006" y="2244207"/>
                  <a:pt x="3264310" y="2281084"/>
                </a:cubicBezTo>
                <a:cubicBezTo>
                  <a:pt x="3300821" y="2284191"/>
                  <a:pt x="3335835" y="2299792"/>
                  <a:pt x="3372465" y="2300748"/>
                </a:cubicBezTo>
                <a:cubicBezTo>
                  <a:pt x="3713216" y="2309637"/>
                  <a:pt x="4054168" y="2307303"/>
                  <a:pt x="4395020" y="2310581"/>
                </a:cubicBezTo>
                <a:cubicBezTo>
                  <a:pt x="4594942" y="2304026"/>
                  <a:pt x="4795074" y="2302167"/>
                  <a:pt x="4994787" y="2290916"/>
                </a:cubicBezTo>
                <a:cubicBezTo>
                  <a:pt x="5028157" y="2289036"/>
                  <a:pt x="5093110" y="2271252"/>
                  <a:pt x="5093110" y="2271252"/>
                </a:cubicBezTo>
                <a:cubicBezTo>
                  <a:pt x="5138144" y="2248735"/>
                  <a:pt x="5190681" y="2219063"/>
                  <a:pt x="5240594" y="2202426"/>
                </a:cubicBezTo>
                <a:cubicBezTo>
                  <a:pt x="5253414" y="2198153"/>
                  <a:pt x="5266813" y="2195871"/>
                  <a:pt x="5279923" y="2192594"/>
                </a:cubicBezTo>
                <a:cubicBezTo>
                  <a:pt x="5296310" y="2179484"/>
                  <a:pt x="5311465" y="2164666"/>
                  <a:pt x="5329084" y="2153265"/>
                </a:cubicBezTo>
                <a:cubicBezTo>
                  <a:pt x="5367311" y="2128530"/>
                  <a:pt x="5412093" y="2113588"/>
                  <a:pt x="5447071" y="2084439"/>
                </a:cubicBezTo>
                <a:cubicBezTo>
                  <a:pt x="5486400" y="2051665"/>
                  <a:pt x="5522461" y="2014513"/>
                  <a:pt x="5565058" y="1986116"/>
                </a:cubicBezTo>
                <a:cubicBezTo>
                  <a:pt x="5574890" y="1979561"/>
                  <a:pt x="5585101" y="1973542"/>
                  <a:pt x="5594555" y="1966452"/>
                </a:cubicBezTo>
                <a:cubicBezTo>
                  <a:pt x="5605393" y="1958323"/>
                  <a:pt x="5679459" y="1896866"/>
                  <a:pt x="5712542" y="1877961"/>
                </a:cubicBezTo>
                <a:cubicBezTo>
                  <a:pt x="5725268" y="1870689"/>
                  <a:pt x="5738761" y="1864852"/>
                  <a:pt x="5751871" y="1858297"/>
                </a:cubicBezTo>
                <a:cubicBezTo>
                  <a:pt x="5846536" y="1763632"/>
                  <a:pt x="5745829" y="1859197"/>
                  <a:pt x="5820697" y="1799303"/>
                </a:cubicBezTo>
                <a:cubicBezTo>
                  <a:pt x="5844292" y="1780427"/>
                  <a:pt x="5866137" y="1759444"/>
                  <a:pt x="5889523" y="1740310"/>
                </a:cubicBezTo>
                <a:cubicBezTo>
                  <a:pt x="5925472" y="1710897"/>
                  <a:pt x="5954159" y="1693244"/>
                  <a:pt x="5997678" y="1671484"/>
                </a:cubicBezTo>
                <a:cubicBezTo>
                  <a:pt x="6006948" y="1666849"/>
                  <a:pt x="6017342" y="1664929"/>
                  <a:pt x="6027174" y="1661652"/>
                </a:cubicBezTo>
                <a:cubicBezTo>
                  <a:pt x="6033729" y="1648542"/>
                  <a:pt x="6036475" y="1632687"/>
                  <a:pt x="6046839" y="1622323"/>
                </a:cubicBezTo>
                <a:cubicBezTo>
                  <a:pt x="6063551" y="1605611"/>
                  <a:pt x="6105833" y="1582994"/>
                  <a:pt x="6105833" y="1582994"/>
                </a:cubicBezTo>
                <a:cubicBezTo>
                  <a:pt x="6112388" y="1573162"/>
                  <a:pt x="6136066" y="1558782"/>
                  <a:pt x="6125497" y="1553497"/>
                </a:cubicBezTo>
                <a:cubicBezTo>
                  <a:pt x="6107666" y="1544581"/>
                  <a:pt x="6085736" y="1558083"/>
                  <a:pt x="6066503" y="1563329"/>
                </a:cubicBezTo>
                <a:cubicBezTo>
                  <a:pt x="6049475" y="1567973"/>
                  <a:pt x="6033868" y="1576797"/>
                  <a:pt x="6017342" y="1582994"/>
                </a:cubicBezTo>
                <a:cubicBezTo>
                  <a:pt x="6007638" y="1586633"/>
                  <a:pt x="5997677" y="1589549"/>
                  <a:pt x="5987845" y="1592826"/>
                </a:cubicBezTo>
                <a:cubicBezTo>
                  <a:pt x="5964231" y="1608569"/>
                  <a:pt x="5956836" y="1617235"/>
                  <a:pt x="5928852" y="1622323"/>
                </a:cubicBezTo>
                <a:cubicBezTo>
                  <a:pt x="5902855" y="1627050"/>
                  <a:pt x="5825127" y="1640511"/>
                  <a:pt x="5850194" y="1632155"/>
                </a:cubicBezTo>
                <a:cubicBezTo>
                  <a:pt x="5860026" y="1628878"/>
                  <a:pt x="5869636" y="1624837"/>
                  <a:pt x="5879691" y="1622323"/>
                </a:cubicBezTo>
                <a:cubicBezTo>
                  <a:pt x="5909005" y="1614994"/>
                  <a:pt x="5938552" y="1608584"/>
                  <a:pt x="5968181" y="1602658"/>
                </a:cubicBezTo>
                <a:cubicBezTo>
                  <a:pt x="5987729" y="1598748"/>
                  <a:pt x="6007510" y="1596103"/>
                  <a:pt x="6027174" y="1592826"/>
                </a:cubicBezTo>
                <a:cubicBezTo>
                  <a:pt x="6033385" y="1588685"/>
                  <a:pt x="6073446" y="1558240"/>
                  <a:pt x="6086168" y="1563329"/>
                </a:cubicBezTo>
                <a:cubicBezTo>
                  <a:pt x="6097140" y="1567718"/>
                  <a:pt x="6099278" y="1582994"/>
                  <a:pt x="6105833" y="1592826"/>
                </a:cubicBezTo>
                <a:cubicBezTo>
                  <a:pt x="6102555" y="1655097"/>
                  <a:pt x="6101646" y="1717538"/>
                  <a:pt x="6096000" y="1779639"/>
                </a:cubicBezTo>
                <a:cubicBezTo>
                  <a:pt x="6083059" y="1921989"/>
                  <a:pt x="6086168" y="1700554"/>
                  <a:pt x="6086168" y="1838632"/>
                </a:cubicBez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p:cNvSpPr txBox="1"/>
          <p:nvPr/>
        </p:nvSpPr>
        <p:spPr>
          <a:xfrm>
            <a:off x="9085006" y="757084"/>
            <a:ext cx="2841523" cy="738664"/>
          </a:xfrm>
          <a:prstGeom prst="rect">
            <a:avLst/>
          </a:prstGeom>
          <a:solidFill>
            <a:srgbClr val="FFFF00"/>
          </a:solidFill>
        </p:spPr>
        <p:txBody>
          <a:bodyPr wrap="square" rtlCol="0">
            <a:spAutoFit/>
          </a:bodyPr>
          <a:lstStyle/>
          <a:p>
            <a:r>
              <a:rPr lang="en-AU" sz="1400" dirty="0">
                <a:solidFill>
                  <a:srgbClr val="FF0000"/>
                </a:solidFill>
              </a:rPr>
              <a:t>Summary</a:t>
            </a:r>
          </a:p>
          <a:p>
            <a:r>
              <a:rPr lang="en-AU" sz="1400" dirty="0">
                <a:solidFill>
                  <a:srgbClr val="FF0000"/>
                </a:solidFill>
              </a:rPr>
              <a:t>We can observe the key economic indicators in this AD/AS graph.</a:t>
            </a:r>
          </a:p>
        </p:txBody>
      </p:sp>
      <p:sp>
        <p:nvSpPr>
          <p:cNvPr id="16" name="Freeform 15"/>
          <p:cNvSpPr/>
          <p:nvPr/>
        </p:nvSpPr>
        <p:spPr>
          <a:xfrm>
            <a:off x="255020" y="2633410"/>
            <a:ext cx="8286825" cy="2029471"/>
          </a:xfrm>
          <a:custGeom>
            <a:avLst/>
            <a:gdLst>
              <a:gd name="connsiteX0" fmla="*/ 841321 w 8286825"/>
              <a:gd name="connsiteY0" fmla="*/ 117987 h 1730478"/>
              <a:gd name="connsiteX1" fmla="*/ 713502 w 8286825"/>
              <a:gd name="connsiteY1" fmla="*/ 88491 h 1730478"/>
              <a:gd name="connsiteX2" fmla="*/ 674172 w 8286825"/>
              <a:gd name="connsiteY2" fmla="*/ 78658 h 1730478"/>
              <a:gd name="connsiteX3" fmla="*/ 507024 w 8286825"/>
              <a:gd name="connsiteY3" fmla="*/ 68826 h 1730478"/>
              <a:gd name="connsiteX4" fmla="*/ 192392 w 8286825"/>
              <a:gd name="connsiteY4" fmla="*/ 78658 h 1730478"/>
              <a:gd name="connsiteX5" fmla="*/ 162895 w 8286825"/>
              <a:gd name="connsiteY5" fmla="*/ 98323 h 1730478"/>
              <a:gd name="connsiteX6" fmla="*/ 103902 w 8286825"/>
              <a:gd name="connsiteY6" fmla="*/ 117987 h 1730478"/>
              <a:gd name="connsiteX7" fmla="*/ 54740 w 8286825"/>
              <a:gd name="connsiteY7" fmla="*/ 167149 h 1730478"/>
              <a:gd name="connsiteX8" fmla="*/ 25243 w 8286825"/>
              <a:gd name="connsiteY8" fmla="*/ 186813 h 1730478"/>
              <a:gd name="connsiteX9" fmla="*/ 15411 w 8286825"/>
              <a:gd name="connsiteY9" fmla="*/ 216310 h 1730478"/>
              <a:gd name="connsiteX10" fmla="*/ 15411 w 8286825"/>
              <a:gd name="connsiteY10" fmla="*/ 481781 h 1730478"/>
              <a:gd name="connsiteX11" fmla="*/ 25243 w 8286825"/>
              <a:gd name="connsiteY11" fmla="*/ 521110 h 1730478"/>
              <a:gd name="connsiteX12" fmla="*/ 64572 w 8286825"/>
              <a:gd name="connsiteY12" fmla="*/ 580104 h 1730478"/>
              <a:gd name="connsiteX13" fmla="*/ 74405 w 8286825"/>
              <a:gd name="connsiteY13" fmla="*/ 609600 h 1730478"/>
              <a:gd name="connsiteX14" fmla="*/ 113734 w 8286825"/>
              <a:gd name="connsiteY14" fmla="*/ 668594 h 1730478"/>
              <a:gd name="connsiteX15" fmla="*/ 133398 w 8286825"/>
              <a:gd name="connsiteY15" fmla="*/ 698091 h 1730478"/>
              <a:gd name="connsiteX16" fmla="*/ 162895 w 8286825"/>
              <a:gd name="connsiteY16" fmla="*/ 727587 h 1730478"/>
              <a:gd name="connsiteX17" fmla="*/ 182560 w 8286825"/>
              <a:gd name="connsiteY17" fmla="*/ 766916 h 1730478"/>
              <a:gd name="connsiteX18" fmla="*/ 202224 w 8286825"/>
              <a:gd name="connsiteY18" fmla="*/ 796413 h 1730478"/>
              <a:gd name="connsiteX19" fmla="*/ 212056 w 8286825"/>
              <a:gd name="connsiteY19" fmla="*/ 825910 h 1730478"/>
              <a:gd name="connsiteX20" fmla="*/ 241553 w 8286825"/>
              <a:gd name="connsiteY20" fmla="*/ 835742 h 1730478"/>
              <a:gd name="connsiteX21" fmla="*/ 330043 w 8286825"/>
              <a:gd name="connsiteY21" fmla="*/ 875071 h 1730478"/>
              <a:gd name="connsiteX22" fmla="*/ 359540 w 8286825"/>
              <a:gd name="connsiteY22" fmla="*/ 884904 h 1730478"/>
              <a:gd name="connsiteX23" fmla="*/ 389037 w 8286825"/>
              <a:gd name="connsiteY23" fmla="*/ 904568 h 1730478"/>
              <a:gd name="connsiteX24" fmla="*/ 457863 w 8286825"/>
              <a:gd name="connsiteY24" fmla="*/ 924233 h 1730478"/>
              <a:gd name="connsiteX25" fmla="*/ 487360 w 8286825"/>
              <a:gd name="connsiteY25" fmla="*/ 943897 h 1730478"/>
              <a:gd name="connsiteX26" fmla="*/ 575850 w 8286825"/>
              <a:gd name="connsiteY26" fmla="*/ 973394 h 1730478"/>
              <a:gd name="connsiteX27" fmla="*/ 733166 w 8286825"/>
              <a:gd name="connsiteY27" fmla="*/ 993058 h 1730478"/>
              <a:gd name="connsiteX28" fmla="*/ 811824 w 8286825"/>
              <a:gd name="connsiteY28" fmla="*/ 1022555 h 1730478"/>
              <a:gd name="connsiteX29" fmla="*/ 841321 w 8286825"/>
              <a:gd name="connsiteY29" fmla="*/ 1042220 h 1730478"/>
              <a:gd name="connsiteX30" fmla="*/ 880650 w 8286825"/>
              <a:gd name="connsiteY30" fmla="*/ 1052052 h 1730478"/>
              <a:gd name="connsiteX31" fmla="*/ 919979 w 8286825"/>
              <a:gd name="connsiteY31" fmla="*/ 1071716 h 1730478"/>
              <a:gd name="connsiteX32" fmla="*/ 998637 w 8286825"/>
              <a:gd name="connsiteY32" fmla="*/ 1091381 h 1730478"/>
              <a:gd name="connsiteX33" fmla="*/ 1037966 w 8286825"/>
              <a:gd name="connsiteY33" fmla="*/ 1120878 h 1730478"/>
              <a:gd name="connsiteX34" fmla="*/ 1126456 w 8286825"/>
              <a:gd name="connsiteY34" fmla="*/ 1150375 h 1730478"/>
              <a:gd name="connsiteX35" fmla="*/ 1254276 w 8286825"/>
              <a:gd name="connsiteY35" fmla="*/ 1179871 h 1730478"/>
              <a:gd name="connsiteX36" fmla="*/ 1293605 w 8286825"/>
              <a:gd name="connsiteY36" fmla="*/ 1189704 h 1730478"/>
              <a:gd name="connsiteX37" fmla="*/ 1323102 w 8286825"/>
              <a:gd name="connsiteY37" fmla="*/ 1199536 h 1730478"/>
              <a:gd name="connsiteX38" fmla="*/ 1411592 w 8286825"/>
              <a:gd name="connsiteY38" fmla="*/ 1209368 h 1730478"/>
              <a:gd name="connsiteX39" fmla="*/ 1441089 w 8286825"/>
              <a:gd name="connsiteY39" fmla="*/ 1219200 h 1730478"/>
              <a:gd name="connsiteX40" fmla="*/ 1814714 w 8286825"/>
              <a:gd name="connsiteY40" fmla="*/ 1219200 h 1730478"/>
              <a:gd name="connsiteX41" fmla="*/ 1893372 w 8286825"/>
              <a:gd name="connsiteY41" fmla="*/ 1199536 h 1730478"/>
              <a:gd name="connsiteX42" fmla="*/ 1962198 w 8286825"/>
              <a:gd name="connsiteY42" fmla="*/ 1179871 h 1730478"/>
              <a:gd name="connsiteX43" fmla="*/ 1991695 w 8286825"/>
              <a:gd name="connsiteY43" fmla="*/ 1170039 h 1730478"/>
              <a:gd name="connsiteX44" fmla="*/ 2129347 w 8286825"/>
              <a:gd name="connsiteY44" fmla="*/ 1160207 h 1730478"/>
              <a:gd name="connsiteX45" fmla="*/ 2168676 w 8286825"/>
              <a:gd name="connsiteY45" fmla="*/ 1150375 h 1730478"/>
              <a:gd name="connsiteX46" fmla="*/ 2306327 w 8286825"/>
              <a:gd name="connsiteY46" fmla="*/ 1130710 h 1730478"/>
              <a:gd name="connsiteX47" fmla="*/ 2375153 w 8286825"/>
              <a:gd name="connsiteY47" fmla="*/ 1111046 h 1730478"/>
              <a:gd name="connsiteX48" fmla="*/ 2434147 w 8286825"/>
              <a:gd name="connsiteY48" fmla="*/ 1101213 h 1730478"/>
              <a:gd name="connsiteX49" fmla="*/ 2502972 w 8286825"/>
              <a:gd name="connsiteY49" fmla="*/ 1081549 h 1730478"/>
              <a:gd name="connsiteX50" fmla="*/ 2581631 w 8286825"/>
              <a:gd name="connsiteY50" fmla="*/ 1071716 h 1730478"/>
              <a:gd name="connsiteX51" fmla="*/ 2640624 w 8286825"/>
              <a:gd name="connsiteY51" fmla="*/ 1022555 h 1730478"/>
              <a:gd name="connsiteX52" fmla="*/ 2679953 w 8286825"/>
              <a:gd name="connsiteY52" fmla="*/ 1012723 h 1730478"/>
              <a:gd name="connsiteX53" fmla="*/ 2719282 w 8286825"/>
              <a:gd name="connsiteY53" fmla="*/ 993058 h 1730478"/>
              <a:gd name="connsiteX54" fmla="*/ 2807772 w 8286825"/>
              <a:gd name="connsiteY54" fmla="*/ 963562 h 1730478"/>
              <a:gd name="connsiteX55" fmla="*/ 2837269 w 8286825"/>
              <a:gd name="connsiteY55" fmla="*/ 943897 h 1730478"/>
              <a:gd name="connsiteX56" fmla="*/ 2896263 w 8286825"/>
              <a:gd name="connsiteY56" fmla="*/ 924233 h 1730478"/>
              <a:gd name="connsiteX57" fmla="*/ 2945424 w 8286825"/>
              <a:gd name="connsiteY57" fmla="*/ 875071 h 1730478"/>
              <a:gd name="connsiteX58" fmla="*/ 2974921 w 8286825"/>
              <a:gd name="connsiteY58" fmla="*/ 855407 h 1730478"/>
              <a:gd name="connsiteX59" fmla="*/ 2984753 w 8286825"/>
              <a:gd name="connsiteY59" fmla="*/ 825910 h 1730478"/>
              <a:gd name="connsiteX60" fmla="*/ 2994585 w 8286825"/>
              <a:gd name="connsiteY60" fmla="*/ 786581 h 1730478"/>
              <a:gd name="connsiteX61" fmla="*/ 3014250 w 8286825"/>
              <a:gd name="connsiteY61" fmla="*/ 757084 h 1730478"/>
              <a:gd name="connsiteX62" fmla="*/ 3024082 w 8286825"/>
              <a:gd name="connsiteY62" fmla="*/ 717755 h 1730478"/>
              <a:gd name="connsiteX63" fmla="*/ 3033914 w 8286825"/>
              <a:gd name="connsiteY63" fmla="*/ 688258 h 1730478"/>
              <a:gd name="connsiteX64" fmla="*/ 3024082 w 8286825"/>
              <a:gd name="connsiteY64" fmla="*/ 324465 h 1730478"/>
              <a:gd name="connsiteX65" fmla="*/ 2984753 w 8286825"/>
              <a:gd name="connsiteY65" fmla="*/ 265471 h 1730478"/>
              <a:gd name="connsiteX66" fmla="*/ 2945424 w 8286825"/>
              <a:gd name="connsiteY66" fmla="*/ 235975 h 1730478"/>
              <a:gd name="connsiteX67" fmla="*/ 2886431 w 8286825"/>
              <a:gd name="connsiteY67" fmla="*/ 216310 h 1730478"/>
              <a:gd name="connsiteX68" fmla="*/ 2856934 w 8286825"/>
              <a:gd name="connsiteY68" fmla="*/ 196646 h 1730478"/>
              <a:gd name="connsiteX69" fmla="*/ 2768443 w 8286825"/>
              <a:gd name="connsiteY69" fmla="*/ 176981 h 1730478"/>
              <a:gd name="connsiteX70" fmla="*/ 2571798 w 8286825"/>
              <a:gd name="connsiteY70" fmla="*/ 147484 h 1730478"/>
              <a:gd name="connsiteX71" fmla="*/ 2502972 w 8286825"/>
              <a:gd name="connsiteY71" fmla="*/ 127820 h 1730478"/>
              <a:gd name="connsiteX72" fmla="*/ 2404650 w 8286825"/>
              <a:gd name="connsiteY72" fmla="*/ 108155 h 1730478"/>
              <a:gd name="connsiteX73" fmla="*/ 2365321 w 8286825"/>
              <a:gd name="connsiteY73" fmla="*/ 88491 h 1730478"/>
              <a:gd name="connsiteX74" fmla="*/ 2335824 w 8286825"/>
              <a:gd name="connsiteY74" fmla="*/ 78658 h 1730478"/>
              <a:gd name="connsiteX75" fmla="*/ 2296495 w 8286825"/>
              <a:gd name="connsiteY75" fmla="*/ 58994 h 1730478"/>
              <a:gd name="connsiteX76" fmla="*/ 2217837 w 8286825"/>
              <a:gd name="connsiteY76" fmla="*/ 49162 h 1730478"/>
              <a:gd name="connsiteX77" fmla="*/ 2149011 w 8286825"/>
              <a:gd name="connsiteY77" fmla="*/ 29497 h 1730478"/>
              <a:gd name="connsiteX78" fmla="*/ 2090018 w 8286825"/>
              <a:gd name="connsiteY78" fmla="*/ 9833 h 1730478"/>
              <a:gd name="connsiteX79" fmla="*/ 1922869 w 8286825"/>
              <a:gd name="connsiteY79" fmla="*/ 0 h 1730478"/>
              <a:gd name="connsiteX80" fmla="*/ 1244443 w 8286825"/>
              <a:gd name="connsiteY80" fmla="*/ 9833 h 1730478"/>
              <a:gd name="connsiteX81" fmla="*/ 1146121 w 8286825"/>
              <a:gd name="connsiteY81" fmla="*/ 29497 h 1730478"/>
              <a:gd name="connsiteX82" fmla="*/ 1116624 w 8286825"/>
              <a:gd name="connsiteY82" fmla="*/ 39329 h 1730478"/>
              <a:gd name="connsiteX83" fmla="*/ 1008469 w 8286825"/>
              <a:gd name="connsiteY83" fmla="*/ 49162 h 1730478"/>
              <a:gd name="connsiteX84" fmla="*/ 949476 w 8286825"/>
              <a:gd name="connsiteY84" fmla="*/ 68826 h 1730478"/>
              <a:gd name="connsiteX85" fmla="*/ 900314 w 8286825"/>
              <a:gd name="connsiteY85" fmla="*/ 78658 h 1730478"/>
              <a:gd name="connsiteX86" fmla="*/ 772495 w 8286825"/>
              <a:gd name="connsiteY86" fmla="*/ 108155 h 1730478"/>
              <a:gd name="connsiteX87" fmla="*/ 1922869 w 8286825"/>
              <a:gd name="connsiteY87" fmla="*/ 127820 h 1730478"/>
              <a:gd name="connsiteX88" fmla="*/ 2158843 w 8286825"/>
              <a:gd name="connsiteY88" fmla="*/ 137652 h 1730478"/>
              <a:gd name="connsiteX89" fmla="*/ 2375153 w 8286825"/>
              <a:gd name="connsiteY89" fmla="*/ 167149 h 1730478"/>
              <a:gd name="connsiteX90" fmla="*/ 2443979 w 8286825"/>
              <a:gd name="connsiteY90" fmla="*/ 186813 h 1730478"/>
              <a:gd name="connsiteX91" fmla="*/ 2512805 w 8286825"/>
              <a:gd name="connsiteY91" fmla="*/ 196646 h 1730478"/>
              <a:gd name="connsiteX92" fmla="*/ 2581631 w 8286825"/>
              <a:gd name="connsiteY92" fmla="*/ 216310 h 1730478"/>
              <a:gd name="connsiteX93" fmla="*/ 2640624 w 8286825"/>
              <a:gd name="connsiteY93" fmla="*/ 226142 h 1730478"/>
              <a:gd name="connsiteX94" fmla="*/ 2748779 w 8286825"/>
              <a:gd name="connsiteY94" fmla="*/ 255639 h 1730478"/>
              <a:gd name="connsiteX95" fmla="*/ 2817605 w 8286825"/>
              <a:gd name="connsiteY95" fmla="*/ 275304 h 1730478"/>
              <a:gd name="connsiteX96" fmla="*/ 2866766 w 8286825"/>
              <a:gd name="connsiteY96" fmla="*/ 285136 h 1730478"/>
              <a:gd name="connsiteX97" fmla="*/ 2896263 w 8286825"/>
              <a:gd name="connsiteY97" fmla="*/ 304800 h 1730478"/>
              <a:gd name="connsiteX98" fmla="*/ 2925760 w 8286825"/>
              <a:gd name="connsiteY98" fmla="*/ 383458 h 1730478"/>
              <a:gd name="connsiteX99" fmla="*/ 2945424 w 8286825"/>
              <a:gd name="connsiteY99" fmla="*/ 412955 h 1730478"/>
              <a:gd name="connsiteX100" fmla="*/ 2974921 w 8286825"/>
              <a:gd name="connsiteY100" fmla="*/ 521110 h 1730478"/>
              <a:gd name="connsiteX101" fmla="*/ 2984753 w 8286825"/>
              <a:gd name="connsiteY101" fmla="*/ 550607 h 1730478"/>
              <a:gd name="connsiteX102" fmla="*/ 2965089 w 8286825"/>
              <a:gd name="connsiteY102" fmla="*/ 766916 h 1730478"/>
              <a:gd name="connsiteX103" fmla="*/ 2945424 w 8286825"/>
              <a:gd name="connsiteY103" fmla="*/ 825910 h 1730478"/>
              <a:gd name="connsiteX104" fmla="*/ 2915927 w 8286825"/>
              <a:gd name="connsiteY104" fmla="*/ 865239 h 1730478"/>
              <a:gd name="connsiteX105" fmla="*/ 2925760 w 8286825"/>
              <a:gd name="connsiteY105" fmla="*/ 894736 h 1730478"/>
              <a:gd name="connsiteX106" fmla="*/ 2984753 w 8286825"/>
              <a:gd name="connsiteY106" fmla="*/ 934065 h 1730478"/>
              <a:gd name="connsiteX107" fmla="*/ 3014250 w 8286825"/>
              <a:gd name="connsiteY107" fmla="*/ 953729 h 1730478"/>
              <a:gd name="connsiteX108" fmla="*/ 3073243 w 8286825"/>
              <a:gd name="connsiteY108" fmla="*/ 1002891 h 1730478"/>
              <a:gd name="connsiteX109" fmla="*/ 3092908 w 8286825"/>
              <a:gd name="connsiteY109" fmla="*/ 1032387 h 1730478"/>
              <a:gd name="connsiteX110" fmla="*/ 3122405 w 8286825"/>
              <a:gd name="connsiteY110" fmla="*/ 1042220 h 1730478"/>
              <a:gd name="connsiteX111" fmla="*/ 3181398 w 8286825"/>
              <a:gd name="connsiteY111" fmla="*/ 1081549 h 1730478"/>
              <a:gd name="connsiteX112" fmla="*/ 3220727 w 8286825"/>
              <a:gd name="connsiteY112" fmla="*/ 1111046 h 1730478"/>
              <a:gd name="connsiteX113" fmla="*/ 3309218 w 8286825"/>
              <a:gd name="connsiteY113" fmla="*/ 1160207 h 1730478"/>
              <a:gd name="connsiteX114" fmla="*/ 3338714 w 8286825"/>
              <a:gd name="connsiteY114" fmla="*/ 1189704 h 1730478"/>
              <a:gd name="connsiteX115" fmla="*/ 3368211 w 8286825"/>
              <a:gd name="connsiteY115" fmla="*/ 1199536 h 1730478"/>
              <a:gd name="connsiteX116" fmla="*/ 3397708 w 8286825"/>
              <a:gd name="connsiteY116" fmla="*/ 1219200 h 1730478"/>
              <a:gd name="connsiteX117" fmla="*/ 3427205 w 8286825"/>
              <a:gd name="connsiteY117" fmla="*/ 1229033 h 1730478"/>
              <a:gd name="connsiteX118" fmla="*/ 3486198 w 8286825"/>
              <a:gd name="connsiteY118" fmla="*/ 1268362 h 1730478"/>
              <a:gd name="connsiteX119" fmla="*/ 3515695 w 8286825"/>
              <a:gd name="connsiteY119" fmla="*/ 1288026 h 1730478"/>
              <a:gd name="connsiteX120" fmla="*/ 3545192 w 8286825"/>
              <a:gd name="connsiteY120" fmla="*/ 1317523 h 1730478"/>
              <a:gd name="connsiteX121" fmla="*/ 3584521 w 8286825"/>
              <a:gd name="connsiteY121" fmla="*/ 1347020 h 1730478"/>
              <a:gd name="connsiteX122" fmla="*/ 3614018 w 8286825"/>
              <a:gd name="connsiteY122" fmla="*/ 1366684 h 1730478"/>
              <a:gd name="connsiteX123" fmla="*/ 3712340 w 8286825"/>
              <a:gd name="connsiteY123" fmla="*/ 1445342 h 1730478"/>
              <a:gd name="connsiteX124" fmla="*/ 3781166 w 8286825"/>
              <a:gd name="connsiteY124" fmla="*/ 1504336 h 1730478"/>
              <a:gd name="connsiteX125" fmla="*/ 3810663 w 8286825"/>
              <a:gd name="connsiteY125" fmla="*/ 1514168 h 1730478"/>
              <a:gd name="connsiteX126" fmla="*/ 3840160 w 8286825"/>
              <a:gd name="connsiteY126" fmla="*/ 1533833 h 1730478"/>
              <a:gd name="connsiteX127" fmla="*/ 3948314 w 8286825"/>
              <a:gd name="connsiteY127" fmla="*/ 1553497 h 1730478"/>
              <a:gd name="connsiteX128" fmla="*/ 4017140 w 8286825"/>
              <a:gd name="connsiteY128" fmla="*/ 1573162 h 1730478"/>
              <a:gd name="connsiteX129" fmla="*/ 4125295 w 8286825"/>
              <a:gd name="connsiteY129" fmla="*/ 1582994 h 1730478"/>
              <a:gd name="connsiteX130" fmla="*/ 4715231 w 8286825"/>
              <a:gd name="connsiteY130" fmla="*/ 1602658 h 1730478"/>
              <a:gd name="connsiteX131" fmla="*/ 4754560 w 8286825"/>
              <a:gd name="connsiteY131" fmla="*/ 1612491 h 1730478"/>
              <a:gd name="connsiteX132" fmla="*/ 4823385 w 8286825"/>
              <a:gd name="connsiteY132" fmla="*/ 1622323 h 1730478"/>
              <a:gd name="connsiteX133" fmla="*/ 5049527 w 8286825"/>
              <a:gd name="connsiteY133" fmla="*/ 1651820 h 1730478"/>
              <a:gd name="connsiteX134" fmla="*/ 5088856 w 8286825"/>
              <a:gd name="connsiteY134" fmla="*/ 1671484 h 1730478"/>
              <a:gd name="connsiteX135" fmla="*/ 7045476 w 8286825"/>
              <a:gd name="connsiteY135" fmla="*/ 1691149 h 1730478"/>
              <a:gd name="connsiteX136" fmla="*/ 7242121 w 8286825"/>
              <a:gd name="connsiteY136" fmla="*/ 1700981 h 1730478"/>
              <a:gd name="connsiteX137" fmla="*/ 7369940 w 8286825"/>
              <a:gd name="connsiteY137" fmla="*/ 1720646 h 1730478"/>
              <a:gd name="connsiteX138" fmla="*/ 7684572 w 8286825"/>
              <a:gd name="connsiteY138" fmla="*/ 1710813 h 1730478"/>
              <a:gd name="connsiteX139" fmla="*/ 7812392 w 8286825"/>
              <a:gd name="connsiteY139" fmla="*/ 1681316 h 1730478"/>
              <a:gd name="connsiteX140" fmla="*/ 7881218 w 8286825"/>
              <a:gd name="connsiteY140" fmla="*/ 1671484 h 1730478"/>
              <a:gd name="connsiteX141" fmla="*/ 7930379 w 8286825"/>
              <a:gd name="connsiteY141" fmla="*/ 1651820 h 1730478"/>
              <a:gd name="connsiteX142" fmla="*/ 8038534 w 8286825"/>
              <a:gd name="connsiteY142" fmla="*/ 1632155 h 1730478"/>
              <a:gd name="connsiteX143" fmla="*/ 8068031 w 8286825"/>
              <a:gd name="connsiteY143" fmla="*/ 1622323 h 1730478"/>
              <a:gd name="connsiteX144" fmla="*/ 8097527 w 8286825"/>
              <a:gd name="connsiteY144" fmla="*/ 1592826 h 1730478"/>
              <a:gd name="connsiteX145" fmla="*/ 8127024 w 8286825"/>
              <a:gd name="connsiteY145" fmla="*/ 1582994 h 1730478"/>
              <a:gd name="connsiteX146" fmla="*/ 8176185 w 8286825"/>
              <a:gd name="connsiteY146" fmla="*/ 1563329 h 1730478"/>
              <a:gd name="connsiteX147" fmla="*/ 8264676 w 8286825"/>
              <a:gd name="connsiteY147" fmla="*/ 1533833 h 1730478"/>
              <a:gd name="connsiteX148" fmla="*/ 8284340 w 8286825"/>
              <a:gd name="connsiteY148" fmla="*/ 1504336 h 1730478"/>
              <a:gd name="connsiteX149" fmla="*/ 8254843 w 8286825"/>
              <a:gd name="connsiteY149" fmla="*/ 1494504 h 1730478"/>
              <a:gd name="connsiteX150" fmla="*/ 8058198 w 8286825"/>
              <a:gd name="connsiteY150" fmla="*/ 1514168 h 1730478"/>
              <a:gd name="connsiteX151" fmla="*/ 8028702 w 8286825"/>
              <a:gd name="connsiteY151" fmla="*/ 1524000 h 1730478"/>
              <a:gd name="connsiteX152" fmla="*/ 7969708 w 8286825"/>
              <a:gd name="connsiteY152" fmla="*/ 1533833 h 1730478"/>
              <a:gd name="connsiteX153" fmla="*/ 8215514 w 8286825"/>
              <a:gd name="connsiteY153" fmla="*/ 1514168 h 1730478"/>
              <a:gd name="connsiteX154" fmla="*/ 8264676 w 8286825"/>
              <a:gd name="connsiteY154" fmla="*/ 1524000 h 1730478"/>
              <a:gd name="connsiteX155" fmla="*/ 8284340 w 8286825"/>
              <a:gd name="connsiteY155" fmla="*/ 1553497 h 1730478"/>
              <a:gd name="connsiteX156" fmla="*/ 8284340 w 8286825"/>
              <a:gd name="connsiteY156" fmla="*/ 1730478 h 1730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8286825" h="1730478">
                <a:moveTo>
                  <a:pt x="841321" y="117987"/>
                </a:moveTo>
                <a:cubicBezTo>
                  <a:pt x="714901" y="81868"/>
                  <a:pt x="828136" y="111418"/>
                  <a:pt x="713502" y="88491"/>
                </a:cubicBezTo>
                <a:cubicBezTo>
                  <a:pt x="700251" y="85841"/>
                  <a:pt x="687625" y="79939"/>
                  <a:pt x="674172" y="78658"/>
                </a:cubicBezTo>
                <a:cubicBezTo>
                  <a:pt x="618611" y="73366"/>
                  <a:pt x="562740" y="72103"/>
                  <a:pt x="507024" y="68826"/>
                </a:cubicBezTo>
                <a:cubicBezTo>
                  <a:pt x="402147" y="72103"/>
                  <a:pt x="296937" y="69697"/>
                  <a:pt x="192392" y="78658"/>
                </a:cubicBezTo>
                <a:cubicBezTo>
                  <a:pt x="180618" y="79667"/>
                  <a:pt x="173694" y="93524"/>
                  <a:pt x="162895" y="98323"/>
                </a:cubicBezTo>
                <a:cubicBezTo>
                  <a:pt x="143954" y="106741"/>
                  <a:pt x="103902" y="117987"/>
                  <a:pt x="103902" y="117987"/>
                </a:cubicBezTo>
                <a:cubicBezTo>
                  <a:pt x="25239" y="170430"/>
                  <a:pt x="120293" y="101597"/>
                  <a:pt x="54740" y="167149"/>
                </a:cubicBezTo>
                <a:cubicBezTo>
                  <a:pt x="46384" y="175505"/>
                  <a:pt x="35075" y="180258"/>
                  <a:pt x="25243" y="186813"/>
                </a:cubicBezTo>
                <a:cubicBezTo>
                  <a:pt x="21966" y="196645"/>
                  <a:pt x="18258" y="206345"/>
                  <a:pt x="15411" y="216310"/>
                </a:cubicBezTo>
                <a:cubicBezTo>
                  <a:pt x="-12505" y="314019"/>
                  <a:pt x="3789" y="324885"/>
                  <a:pt x="15411" y="481781"/>
                </a:cubicBezTo>
                <a:cubicBezTo>
                  <a:pt x="16409" y="495257"/>
                  <a:pt x="19200" y="509023"/>
                  <a:pt x="25243" y="521110"/>
                </a:cubicBezTo>
                <a:cubicBezTo>
                  <a:pt x="35812" y="542249"/>
                  <a:pt x="57098" y="557683"/>
                  <a:pt x="64572" y="580104"/>
                </a:cubicBezTo>
                <a:cubicBezTo>
                  <a:pt x="67850" y="589936"/>
                  <a:pt x="69372" y="600540"/>
                  <a:pt x="74405" y="609600"/>
                </a:cubicBezTo>
                <a:cubicBezTo>
                  <a:pt x="85883" y="630260"/>
                  <a:pt x="100624" y="648929"/>
                  <a:pt x="113734" y="668594"/>
                </a:cubicBezTo>
                <a:cubicBezTo>
                  <a:pt x="120289" y="678426"/>
                  <a:pt x="125042" y="689735"/>
                  <a:pt x="133398" y="698091"/>
                </a:cubicBezTo>
                <a:lnTo>
                  <a:pt x="162895" y="727587"/>
                </a:lnTo>
                <a:cubicBezTo>
                  <a:pt x="169450" y="740697"/>
                  <a:pt x="175288" y="754190"/>
                  <a:pt x="182560" y="766916"/>
                </a:cubicBezTo>
                <a:cubicBezTo>
                  <a:pt x="188423" y="777176"/>
                  <a:pt x="196939" y="785844"/>
                  <a:pt x="202224" y="796413"/>
                </a:cubicBezTo>
                <a:cubicBezTo>
                  <a:pt x="206859" y="805683"/>
                  <a:pt x="204727" y="818581"/>
                  <a:pt x="212056" y="825910"/>
                </a:cubicBezTo>
                <a:cubicBezTo>
                  <a:pt x="219385" y="833239"/>
                  <a:pt x="231721" y="832465"/>
                  <a:pt x="241553" y="835742"/>
                </a:cubicBezTo>
                <a:cubicBezTo>
                  <a:pt x="288298" y="866906"/>
                  <a:pt x="259837" y="851669"/>
                  <a:pt x="330043" y="875071"/>
                </a:cubicBezTo>
                <a:cubicBezTo>
                  <a:pt x="339875" y="878349"/>
                  <a:pt x="350916" y="879155"/>
                  <a:pt x="359540" y="884904"/>
                </a:cubicBezTo>
                <a:cubicBezTo>
                  <a:pt x="369372" y="891459"/>
                  <a:pt x="378468" y="899283"/>
                  <a:pt x="389037" y="904568"/>
                </a:cubicBezTo>
                <a:cubicBezTo>
                  <a:pt x="403139" y="911619"/>
                  <a:pt x="445266" y="921084"/>
                  <a:pt x="457863" y="924233"/>
                </a:cubicBezTo>
                <a:cubicBezTo>
                  <a:pt x="467695" y="930788"/>
                  <a:pt x="476791" y="938612"/>
                  <a:pt x="487360" y="943897"/>
                </a:cubicBezTo>
                <a:cubicBezTo>
                  <a:pt x="516213" y="958324"/>
                  <a:pt x="544553" y="967135"/>
                  <a:pt x="575850" y="973394"/>
                </a:cubicBezTo>
                <a:cubicBezTo>
                  <a:pt x="636839" y="985592"/>
                  <a:pt x="665388" y="986280"/>
                  <a:pt x="733166" y="993058"/>
                </a:cubicBezTo>
                <a:cubicBezTo>
                  <a:pt x="802342" y="1039176"/>
                  <a:pt x="714626" y="986105"/>
                  <a:pt x="811824" y="1022555"/>
                </a:cubicBezTo>
                <a:cubicBezTo>
                  <a:pt x="822889" y="1026704"/>
                  <a:pt x="830459" y="1037565"/>
                  <a:pt x="841321" y="1042220"/>
                </a:cubicBezTo>
                <a:cubicBezTo>
                  <a:pt x="853742" y="1047543"/>
                  <a:pt x="867997" y="1047307"/>
                  <a:pt x="880650" y="1052052"/>
                </a:cubicBezTo>
                <a:cubicBezTo>
                  <a:pt x="894374" y="1057198"/>
                  <a:pt x="906507" y="1065942"/>
                  <a:pt x="919979" y="1071716"/>
                </a:cubicBezTo>
                <a:cubicBezTo>
                  <a:pt x="946438" y="1083056"/>
                  <a:pt x="969774" y="1085609"/>
                  <a:pt x="998637" y="1091381"/>
                </a:cubicBezTo>
                <a:cubicBezTo>
                  <a:pt x="1011747" y="1101213"/>
                  <a:pt x="1023641" y="1112920"/>
                  <a:pt x="1037966" y="1120878"/>
                </a:cubicBezTo>
                <a:cubicBezTo>
                  <a:pt x="1076531" y="1142303"/>
                  <a:pt x="1087724" y="1138755"/>
                  <a:pt x="1126456" y="1150375"/>
                </a:cubicBezTo>
                <a:cubicBezTo>
                  <a:pt x="1256620" y="1189424"/>
                  <a:pt x="1109941" y="1153628"/>
                  <a:pt x="1254276" y="1179871"/>
                </a:cubicBezTo>
                <a:cubicBezTo>
                  <a:pt x="1267571" y="1182288"/>
                  <a:pt x="1280612" y="1185992"/>
                  <a:pt x="1293605" y="1189704"/>
                </a:cubicBezTo>
                <a:cubicBezTo>
                  <a:pt x="1303570" y="1192551"/>
                  <a:pt x="1312879" y="1197832"/>
                  <a:pt x="1323102" y="1199536"/>
                </a:cubicBezTo>
                <a:cubicBezTo>
                  <a:pt x="1352376" y="1204415"/>
                  <a:pt x="1382095" y="1206091"/>
                  <a:pt x="1411592" y="1209368"/>
                </a:cubicBezTo>
                <a:cubicBezTo>
                  <a:pt x="1421424" y="1212645"/>
                  <a:pt x="1430972" y="1216952"/>
                  <a:pt x="1441089" y="1219200"/>
                </a:cubicBezTo>
                <a:cubicBezTo>
                  <a:pt x="1567974" y="1247397"/>
                  <a:pt x="1667578" y="1223798"/>
                  <a:pt x="1814714" y="1219200"/>
                </a:cubicBezTo>
                <a:cubicBezTo>
                  <a:pt x="1882146" y="1196723"/>
                  <a:pt x="1798444" y="1223268"/>
                  <a:pt x="1893372" y="1199536"/>
                </a:cubicBezTo>
                <a:cubicBezTo>
                  <a:pt x="1916520" y="1193749"/>
                  <a:pt x="1939344" y="1186727"/>
                  <a:pt x="1962198" y="1179871"/>
                </a:cubicBezTo>
                <a:cubicBezTo>
                  <a:pt x="1972125" y="1176893"/>
                  <a:pt x="1981402" y="1171250"/>
                  <a:pt x="1991695" y="1170039"/>
                </a:cubicBezTo>
                <a:cubicBezTo>
                  <a:pt x="2037381" y="1164664"/>
                  <a:pt x="2083463" y="1163484"/>
                  <a:pt x="2129347" y="1160207"/>
                </a:cubicBezTo>
                <a:cubicBezTo>
                  <a:pt x="2142457" y="1156930"/>
                  <a:pt x="2155320" y="1152430"/>
                  <a:pt x="2168676" y="1150375"/>
                </a:cubicBezTo>
                <a:cubicBezTo>
                  <a:pt x="2248208" y="1138139"/>
                  <a:pt x="2242461" y="1146676"/>
                  <a:pt x="2306327" y="1130710"/>
                </a:cubicBezTo>
                <a:cubicBezTo>
                  <a:pt x="2381306" y="1111966"/>
                  <a:pt x="2283183" y="1129440"/>
                  <a:pt x="2375153" y="1111046"/>
                </a:cubicBezTo>
                <a:cubicBezTo>
                  <a:pt x="2394702" y="1107136"/>
                  <a:pt x="2414686" y="1105538"/>
                  <a:pt x="2434147" y="1101213"/>
                </a:cubicBezTo>
                <a:cubicBezTo>
                  <a:pt x="2504282" y="1085627"/>
                  <a:pt x="2417316" y="1095825"/>
                  <a:pt x="2502972" y="1081549"/>
                </a:cubicBezTo>
                <a:cubicBezTo>
                  <a:pt x="2529036" y="1077205"/>
                  <a:pt x="2555411" y="1074994"/>
                  <a:pt x="2581631" y="1071716"/>
                </a:cubicBezTo>
                <a:cubicBezTo>
                  <a:pt x="2599348" y="1053999"/>
                  <a:pt x="2616669" y="1032821"/>
                  <a:pt x="2640624" y="1022555"/>
                </a:cubicBezTo>
                <a:cubicBezTo>
                  <a:pt x="2653045" y="1017232"/>
                  <a:pt x="2666843" y="1016000"/>
                  <a:pt x="2679953" y="1012723"/>
                </a:cubicBezTo>
                <a:cubicBezTo>
                  <a:pt x="2693063" y="1006168"/>
                  <a:pt x="2705558" y="998204"/>
                  <a:pt x="2719282" y="993058"/>
                </a:cubicBezTo>
                <a:cubicBezTo>
                  <a:pt x="2794389" y="964892"/>
                  <a:pt x="2721698" y="1006599"/>
                  <a:pt x="2807772" y="963562"/>
                </a:cubicBezTo>
                <a:cubicBezTo>
                  <a:pt x="2818341" y="958277"/>
                  <a:pt x="2826470" y="948696"/>
                  <a:pt x="2837269" y="943897"/>
                </a:cubicBezTo>
                <a:cubicBezTo>
                  <a:pt x="2856211" y="935478"/>
                  <a:pt x="2896263" y="924233"/>
                  <a:pt x="2896263" y="924233"/>
                </a:cubicBezTo>
                <a:cubicBezTo>
                  <a:pt x="2974926" y="871790"/>
                  <a:pt x="2879872" y="940623"/>
                  <a:pt x="2945424" y="875071"/>
                </a:cubicBezTo>
                <a:cubicBezTo>
                  <a:pt x="2953780" y="866715"/>
                  <a:pt x="2965089" y="861962"/>
                  <a:pt x="2974921" y="855407"/>
                </a:cubicBezTo>
                <a:cubicBezTo>
                  <a:pt x="2978198" y="845575"/>
                  <a:pt x="2981906" y="835875"/>
                  <a:pt x="2984753" y="825910"/>
                </a:cubicBezTo>
                <a:cubicBezTo>
                  <a:pt x="2988465" y="812917"/>
                  <a:pt x="2989262" y="799002"/>
                  <a:pt x="2994585" y="786581"/>
                </a:cubicBezTo>
                <a:cubicBezTo>
                  <a:pt x="2999240" y="775719"/>
                  <a:pt x="3007695" y="766916"/>
                  <a:pt x="3014250" y="757084"/>
                </a:cubicBezTo>
                <a:cubicBezTo>
                  <a:pt x="3017527" y="743974"/>
                  <a:pt x="3020370" y="730748"/>
                  <a:pt x="3024082" y="717755"/>
                </a:cubicBezTo>
                <a:cubicBezTo>
                  <a:pt x="3026929" y="707790"/>
                  <a:pt x="3033914" y="698622"/>
                  <a:pt x="3033914" y="688258"/>
                </a:cubicBezTo>
                <a:cubicBezTo>
                  <a:pt x="3033914" y="566949"/>
                  <a:pt x="3038093" y="444962"/>
                  <a:pt x="3024082" y="324465"/>
                </a:cubicBezTo>
                <a:cubicBezTo>
                  <a:pt x="3021352" y="300989"/>
                  <a:pt x="3003660" y="279651"/>
                  <a:pt x="2984753" y="265471"/>
                </a:cubicBezTo>
                <a:cubicBezTo>
                  <a:pt x="2971643" y="255639"/>
                  <a:pt x="2960081" y="243303"/>
                  <a:pt x="2945424" y="235975"/>
                </a:cubicBezTo>
                <a:cubicBezTo>
                  <a:pt x="2926884" y="226705"/>
                  <a:pt x="2903678" y="227808"/>
                  <a:pt x="2886431" y="216310"/>
                </a:cubicBezTo>
                <a:cubicBezTo>
                  <a:pt x="2876599" y="209755"/>
                  <a:pt x="2867503" y="201931"/>
                  <a:pt x="2856934" y="196646"/>
                </a:cubicBezTo>
                <a:cubicBezTo>
                  <a:pt x="2832725" y="184542"/>
                  <a:pt x="2791109" y="180758"/>
                  <a:pt x="2768443" y="176981"/>
                </a:cubicBezTo>
                <a:cubicBezTo>
                  <a:pt x="2665810" y="142769"/>
                  <a:pt x="2730125" y="158793"/>
                  <a:pt x="2571798" y="147484"/>
                </a:cubicBezTo>
                <a:cubicBezTo>
                  <a:pt x="2543681" y="138112"/>
                  <a:pt x="2533843" y="133994"/>
                  <a:pt x="2502972" y="127820"/>
                </a:cubicBezTo>
                <a:cubicBezTo>
                  <a:pt x="2478705" y="122966"/>
                  <a:pt x="2430746" y="117941"/>
                  <a:pt x="2404650" y="108155"/>
                </a:cubicBezTo>
                <a:cubicBezTo>
                  <a:pt x="2390926" y="103009"/>
                  <a:pt x="2378793" y="94265"/>
                  <a:pt x="2365321" y="88491"/>
                </a:cubicBezTo>
                <a:cubicBezTo>
                  <a:pt x="2355795" y="84408"/>
                  <a:pt x="2345350" y="82741"/>
                  <a:pt x="2335824" y="78658"/>
                </a:cubicBezTo>
                <a:cubicBezTo>
                  <a:pt x="2322352" y="72884"/>
                  <a:pt x="2310714" y="62549"/>
                  <a:pt x="2296495" y="58994"/>
                </a:cubicBezTo>
                <a:cubicBezTo>
                  <a:pt x="2270861" y="52586"/>
                  <a:pt x="2244056" y="52439"/>
                  <a:pt x="2217837" y="49162"/>
                </a:cubicBezTo>
                <a:cubicBezTo>
                  <a:pt x="2194895" y="42607"/>
                  <a:pt x="2171816" y="36514"/>
                  <a:pt x="2149011" y="29497"/>
                </a:cubicBezTo>
                <a:cubicBezTo>
                  <a:pt x="2129200" y="23401"/>
                  <a:pt x="2110572" y="12514"/>
                  <a:pt x="2090018" y="9833"/>
                </a:cubicBezTo>
                <a:cubicBezTo>
                  <a:pt x="2034674" y="2614"/>
                  <a:pt x="1978585" y="3278"/>
                  <a:pt x="1922869" y="0"/>
                </a:cubicBezTo>
                <a:lnTo>
                  <a:pt x="1244443" y="9833"/>
                </a:lnTo>
                <a:cubicBezTo>
                  <a:pt x="1223140" y="10401"/>
                  <a:pt x="1170208" y="22615"/>
                  <a:pt x="1146121" y="29497"/>
                </a:cubicBezTo>
                <a:cubicBezTo>
                  <a:pt x="1136156" y="32344"/>
                  <a:pt x="1126884" y="37863"/>
                  <a:pt x="1116624" y="39329"/>
                </a:cubicBezTo>
                <a:cubicBezTo>
                  <a:pt x="1080787" y="44449"/>
                  <a:pt x="1044521" y="45884"/>
                  <a:pt x="1008469" y="49162"/>
                </a:cubicBezTo>
                <a:cubicBezTo>
                  <a:pt x="988805" y="55717"/>
                  <a:pt x="969802" y="64761"/>
                  <a:pt x="949476" y="68826"/>
                </a:cubicBezTo>
                <a:cubicBezTo>
                  <a:pt x="933089" y="72103"/>
                  <a:pt x="916437" y="74261"/>
                  <a:pt x="900314" y="78658"/>
                </a:cubicBezTo>
                <a:cubicBezTo>
                  <a:pt x="781541" y="111051"/>
                  <a:pt x="904096" y="89355"/>
                  <a:pt x="772495" y="108155"/>
                </a:cubicBezTo>
                <a:cubicBezTo>
                  <a:pt x="1172131" y="208062"/>
                  <a:pt x="770848" y="111002"/>
                  <a:pt x="1922869" y="127820"/>
                </a:cubicBezTo>
                <a:cubicBezTo>
                  <a:pt x="2001587" y="128969"/>
                  <a:pt x="2080185" y="134375"/>
                  <a:pt x="2158843" y="137652"/>
                </a:cubicBezTo>
                <a:cubicBezTo>
                  <a:pt x="2267682" y="173930"/>
                  <a:pt x="2197149" y="156023"/>
                  <a:pt x="2375153" y="167149"/>
                </a:cubicBezTo>
                <a:cubicBezTo>
                  <a:pt x="2400426" y="175573"/>
                  <a:pt x="2416817" y="181874"/>
                  <a:pt x="2443979" y="186813"/>
                </a:cubicBezTo>
                <a:cubicBezTo>
                  <a:pt x="2466780" y="190959"/>
                  <a:pt x="2490004" y="192500"/>
                  <a:pt x="2512805" y="196646"/>
                </a:cubicBezTo>
                <a:cubicBezTo>
                  <a:pt x="2630602" y="218064"/>
                  <a:pt x="2486844" y="195247"/>
                  <a:pt x="2581631" y="216310"/>
                </a:cubicBezTo>
                <a:cubicBezTo>
                  <a:pt x="2601092" y="220635"/>
                  <a:pt x="2620960" y="222865"/>
                  <a:pt x="2640624" y="226142"/>
                </a:cubicBezTo>
                <a:cubicBezTo>
                  <a:pt x="2695475" y="262710"/>
                  <a:pt x="2650864" y="239320"/>
                  <a:pt x="2748779" y="255639"/>
                </a:cubicBezTo>
                <a:cubicBezTo>
                  <a:pt x="2803963" y="264836"/>
                  <a:pt x="2770839" y="263612"/>
                  <a:pt x="2817605" y="275304"/>
                </a:cubicBezTo>
                <a:cubicBezTo>
                  <a:pt x="2833818" y="279357"/>
                  <a:pt x="2850379" y="281859"/>
                  <a:pt x="2866766" y="285136"/>
                </a:cubicBezTo>
                <a:cubicBezTo>
                  <a:pt x="2876598" y="291691"/>
                  <a:pt x="2888698" y="295722"/>
                  <a:pt x="2896263" y="304800"/>
                </a:cubicBezTo>
                <a:cubicBezTo>
                  <a:pt x="2925174" y="339493"/>
                  <a:pt x="2909418" y="345328"/>
                  <a:pt x="2925760" y="383458"/>
                </a:cubicBezTo>
                <a:cubicBezTo>
                  <a:pt x="2930415" y="394319"/>
                  <a:pt x="2940625" y="402157"/>
                  <a:pt x="2945424" y="412955"/>
                </a:cubicBezTo>
                <a:cubicBezTo>
                  <a:pt x="2969532" y="467199"/>
                  <a:pt x="2961702" y="468235"/>
                  <a:pt x="2974921" y="521110"/>
                </a:cubicBezTo>
                <a:cubicBezTo>
                  <a:pt x="2977435" y="531165"/>
                  <a:pt x="2981476" y="540775"/>
                  <a:pt x="2984753" y="550607"/>
                </a:cubicBezTo>
                <a:cubicBezTo>
                  <a:pt x="2980879" y="616462"/>
                  <a:pt x="2983789" y="698351"/>
                  <a:pt x="2965089" y="766916"/>
                </a:cubicBezTo>
                <a:cubicBezTo>
                  <a:pt x="2959635" y="786914"/>
                  <a:pt x="2957861" y="809327"/>
                  <a:pt x="2945424" y="825910"/>
                </a:cubicBezTo>
                <a:lnTo>
                  <a:pt x="2915927" y="865239"/>
                </a:lnTo>
                <a:cubicBezTo>
                  <a:pt x="2919205" y="875071"/>
                  <a:pt x="2918431" y="887407"/>
                  <a:pt x="2925760" y="894736"/>
                </a:cubicBezTo>
                <a:cubicBezTo>
                  <a:pt x="2942472" y="911448"/>
                  <a:pt x="2965089" y="920955"/>
                  <a:pt x="2984753" y="934065"/>
                </a:cubicBezTo>
                <a:cubicBezTo>
                  <a:pt x="2994585" y="940620"/>
                  <a:pt x="3005894" y="945373"/>
                  <a:pt x="3014250" y="953729"/>
                </a:cubicBezTo>
                <a:cubicBezTo>
                  <a:pt x="3052103" y="991582"/>
                  <a:pt x="3032178" y="975513"/>
                  <a:pt x="3073243" y="1002891"/>
                </a:cubicBezTo>
                <a:cubicBezTo>
                  <a:pt x="3079798" y="1012723"/>
                  <a:pt x="3083681" y="1025005"/>
                  <a:pt x="3092908" y="1032387"/>
                </a:cubicBezTo>
                <a:cubicBezTo>
                  <a:pt x="3101001" y="1038861"/>
                  <a:pt x="3113345" y="1037187"/>
                  <a:pt x="3122405" y="1042220"/>
                </a:cubicBezTo>
                <a:cubicBezTo>
                  <a:pt x="3143064" y="1053698"/>
                  <a:pt x="3162491" y="1067369"/>
                  <a:pt x="3181398" y="1081549"/>
                </a:cubicBezTo>
                <a:cubicBezTo>
                  <a:pt x="3194508" y="1091381"/>
                  <a:pt x="3206499" y="1102916"/>
                  <a:pt x="3220727" y="1111046"/>
                </a:cubicBezTo>
                <a:cubicBezTo>
                  <a:pt x="3278424" y="1144015"/>
                  <a:pt x="3228423" y="1079410"/>
                  <a:pt x="3309218" y="1160207"/>
                </a:cubicBezTo>
                <a:cubicBezTo>
                  <a:pt x="3319050" y="1170039"/>
                  <a:pt x="3327145" y="1181991"/>
                  <a:pt x="3338714" y="1189704"/>
                </a:cubicBezTo>
                <a:cubicBezTo>
                  <a:pt x="3347337" y="1195453"/>
                  <a:pt x="3358941" y="1194901"/>
                  <a:pt x="3368211" y="1199536"/>
                </a:cubicBezTo>
                <a:cubicBezTo>
                  <a:pt x="3378780" y="1204821"/>
                  <a:pt x="3387139" y="1213915"/>
                  <a:pt x="3397708" y="1219200"/>
                </a:cubicBezTo>
                <a:cubicBezTo>
                  <a:pt x="3406978" y="1223835"/>
                  <a:pt x="3418145" y="1224000"/>
                  <a:pt x="3427205" y="1229033"/>
                </a:cubicBezTo>
                <a:cubicBezTo>
                  <a:pt x="3447864" y="1240511"/>
                  <a:pt x="3466534" y="1255252"/>
                  <a:pt x="3486198" y="1268362"/>
                </a:cubicBezTo>
                <a:cubicBezTo>
                  <a:pt x="3496030" y="1274917"/>
                  <a:pt x="3507339" y="1279670"/>
                  <a:pt x="3515695" y="1288026"/>
                </a:cubicBezTo>
                <a:cubicBezTo>
                  <a:pt x="3525527" y="1297858"/>
                  <a:pt x="3534635" y="1308474"/>
                  <a:pt x="3545192" y="1317523"/>
                </a:cubicBezTo>
                <a:cubicBezTo>
                  <a:pt x="3557634" y="1328188"/>
                  <a:pt x="3571186" y="1337495"/>
                  <a:pt x="3584521" y="1347020"/>
                </a:cubicBezTo>
                <a:cubicBezTo>
                  <a:pt x="3594137" y="1353888"/>
                  <a:pt x="3605186" y="1358833"/>
                  <a:pt x="3614018" y="1366684"/>
                </a:cubicBezTo>
                <a:cubicBezTo>
                  <a:pt x="3703193" y="1445951"/>
                  <a:pt x="3637692" y="1408019"/>
                  <a:pt x="3712340" y="1445342"/>
                </a:cubicBezTo>
                <a:cubicBezTo>
                  <a:pt x="3735586" y="1468588"/>
                  <a:pt x="3751736" y="1487519"/>
                  <a:pt x="3781166" y="1504336"/>
                </a:cubicBezTo>
                <a:cubicBezTo>
                  <a:pt x="3790165" y="1509478"/>
                  <a:pt x="3800831" y="1510891"/>
                  <a:pt x="3810663" y="1514168"/>
                </a:cubicBezTo>
                <a:cubicBezTo>
                  <a:pt x="3820495" y="1520723"/>
                  <a:pt x="3829591" y="1528548"/>
                  <a:pt x="3840160" y="1533833"/>
                </a:cubicBezTo>
                <a:cubicBezTo>
                  <a:pt x="3870473" y="1548990"/>
                  <a:pt x="3921202" y="1550108"/>
                  <a:pt x="3948314" y="1553497"/>
                </a:cubicBezTo>
                <a:cubicBezTo>
                  <a:pt x="3968532" y="1560236"/>
                  <a:pt x="3996569" y="1570419"/>
                  <a:pt x="4017140" y="1573162"/>
                </a:cubicBezTo>
                <a:cubicBezTo>
                  <a:pt x="4053023" y="1577946"/>
                  <a:pt x="4089243" y="1579717"/>
                  <a:pt x="4125295" y="1582994"/>
                </a:cubicBezTo>
                <a:cubicBezTo>
                  <a:pt x="4333652" y="1652444"/>
                  <a:pt x="4115476" y="1582993"/>
                  <a:pt x="4715231" y="1602658"/>
                </a:cubicBezTo>
                <a:cubicBezTo>
                  <a:pt x="4728737" y="1603101"/>
                  <a:pt x="4741265" y="1610074"/>
                  <a:pt x="4754560" y="1612491"/>
                </a:cubicBezTo>
                <a:cubicBezTo>
                  <a:pt x="4777361" y="1616637"/>
                  <a:pt x="4800443" y="1619046"/>
                  <a:pt x="4823385" y="1622323"/>
                </a:cubicBezTo>
                <a:cubicBezTo>
                  <a:pt x="4966106" y="1669895"/>
                  <a:pt x="4778813" y="1613146"/>
                  <a:pt x="5049527" y="1651820"/>
                </a:cubicBezTo>
                <a:cubicBezTo>
                  <a:pt x="5064037" y="1653893"/>
                  <a:pt x="5074202" y="1671195"/>
                  <a:pt x="5088856" y="1671484"/>
                </a:cubicBezTo>
                <a:lnTo>
                  <a:pt x="7045476" y="1691149"/>
                </a:lnTo>
                <a:cubicBezTo>
                  <a:pt x="7111024" y="1694426"/>
                  <a:pt x="7176658" y="1696305"/>
                  <a:pt x="7242121" y="1700981"/>
                </a:cubicBezTo>
                <a:cubicBezTo>
                  <a:pt x="7297685" y="1704950"/>
                  <a:pt x="7319963" y="1710650"/>
                  <a:pt x="7369940" y="1720646"/>
                </a:cubicBezTo>
                <a:cubicBezTo>
                  <a:pt x="7474817" y="1717368"/>
                  <a:pt x="7579788" y="1716328"/>
                  <a:pt x="7684572" y="1710813"/>
                </a:cubicBezTo>
                <a:cubicBezTo>
                  <a:pt x="7741376" y="1707823"/>
                  <a:pt x="7755187" y="1693574"/>
                  <a:pt x="7812392" y="1681316"/>
                </a:cubicBezTo>
                <a:cubicBezTo>
                  <a:pt x="7835052" y="1676460"/>
                  <a:pt x="7858276" y="1674761"/>
                  <a:pt x="7881218" y="1671484"/>
                </a:cubicBezTo>
                <a:cubicBezTo>
                  <a:pt x="7897605" y="1664929"/>
                  <a:pt x="7913474" y="1656892"/>
                  <a:pt x="7930379" y="1651820"/>
                </a:cubicBezTo>
                <a:cubicBezTo>
                  <a:pt x="7955957" y="1644147"/>
                  <a:pt x="8014510" y="1637494"/>
                  <a:pt x="8038534" y="1632155"/>
                </a:cubicBezTo>
                <a:cubicBezTo>
                  <a:pt x="8048651" y="1629907"/>
                  <a:pt x="8058199" y="1625600"/>
                  <a:pt x="8068031" y="1622323"/>
                </a:cubicBezTo>
                <a:cubicBezTo>
                  <a:pt x="8077863" y="1612491"/>
                  <a:pt x="8085958" y="1600539"/>
                  <a:pt x="8097527" y="1592826"/>
                </a:cubicBezTo>
                <a:cubicBezTo>
                  <a:pt x="8106150" y="1587077"/>
                  <a:pt x="8117320" y="1586633"/>
                  <a:pt x="8127024" y="1582994"/>
                </a:cubicBezTo>
                <a:cubicBezTo>
                  <a:pt x="8143550" y="1576797"/>
                  <a:pt x="8160399" y="1571222"/>
                  <a:pt x="8176185" y="1563329"/>
                </a:cubicBezTo>
                <a:cubicBezTo>
                  <a:pt x="8245309" y="1528767"/>
                  <a:pt x="8155158" y="1552085"/>
                  <a:pt x="8264676" y="1533833"/>
                </a:cubicBezTo>
                <a:cubicBezTo>
                  <a:pt x="8271231" y="1524001"/>
                  <a:pt x="8287206" y="1515800"/>
                  <a:pt x="8284340" y="1504336"/>
                </a:cubicBezTo>
                <a:cubicBezTo>
                  <a:pt x="8281826" y="1494281"/>
                  <a:pt x="8265197" y="1494054"/>
                  <a:pt x="8254843" y="1494504"/>
                </a:cubicBezTo>
                <a:cubicBezTo>
                  <a:pt x="8189030" y="1497365"/>
                  <a:pt x="8123746" y="1507613"/>
                  <a:pt x="8058198" y="1514168"/>
                </a:cubicBezTo>
                <a:cubicBezTo>
                  <a:pt x="8048366" y="1517445"/>
                  <a:pt x="8038819" y="1521752"/>
                  <a:pt x="8028702" y="1524000"/>
                </a:cubicBezTo>
                <a:cubicBezTo>
                  <a:pt x="8009241" y="1528325"/>
                  <a:pt x="7949800" y="1534881"/>
                  <a:pt x="7969708" y="1533833"/>
                </a:cubicBezTo>
                <a:cubicBezTo>
                  <a:pt x="8051792" y="1529513"/>
                  <a:pt x="8215514" y="1514168"/>
                  <a:pt x="8215514" y="1514168"/>
                </a:cubicBezTo>
                <a:cubicBezTo>
                  <a:pt x="8231901" y="1517445"/>
                  <a:pt x="8250166" y="1515709"/>
                  <a:pt x="8264676" y="1524000"/>
                </a:cubicBezTo>
                <a:cubicBezTo>
                  <a:pt x="8274936" y="1529863"/>
                  <a:pt x="8283220" y="1541733"/>
                  <a:pt x="8284340" y="1553497"/>
                </a:cubicBezTo>
                <a:cubicBezTo>
                  <a:pt x="8289933" y="1612225"/>
                  <a:pt x="8284340" y="1671484"/>
                  <a:pt x="8284340" y="1730478"/>
                </a:cubicBezTo>
              </a:path>
            </a:pathLst>
          </a:cu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Freeform 17"/>
          <p:cNvSpPr/>
          <p:nvPr/>
        </p:nvSpPr>
        <p:spPr>
          <a:xfrm>
            <a:off x="342900" y="997826"/>
            <a:ext cx="5507584" cy="3678149"/>
          </a:xfrm>
          <a:custGeom>
            <a:avLst/>
            <a:gdLst>
              <a:gd name="connsiteX0" fmla="*/ 3174714 w 5507584"/>
              <a:gd name="connsiteY0" fmla="*/ 3051425 h 3678149"/>
              <a:gd name="connsiteX1" fmla="*/ 3123344 w 5507584"/>
              <a:gd name="connsiteY1" fmla="*/ 3020603 h 3678149"/>
              <a:gd name="connsiteX2" fmla="*/ 3102795 w 5507584"/>
              <a:gd name="connsiteY2" fmla="*/ 3000054 h 3678149"/>
              <a:gd name="connsiteX3" fmla="*/ 3071973 w 5507584"/>
              <a:gd name="connsiteY3" fmla="*/ 2989780 h 3678149"/>
              <a:gd name="connsiteX4" fmla="*/ 3010328 w 5507584"/>
              <a:gd name="connsiteY4" fmla="*/ 2948683 h 3678149"/>
              <a:gd name="connsiteX5" fmla="*/ 2948683 w 5507584"/>
              <a:gd name="connsiteY5" fmla="*/ 2928135 h 3678149"/>
              <a:gd name="connsiteX6" fmla="*/ 2887038 w 5507584"/>
              <a:gd name="connsiteY6" fmla="*/ 2897313 h 3678149"/>
              <a:gd name="connsiteX7" fmla="*/ 2866490 w 5507584"/>
              <a:gd name="connsiteY7" fmla="*/ 2876764 h 3678149"/>
              <a:gd name="connsiteX8" fmla="*/ 2804845 w 5507584"/>
              <a:gd name="connsiteY8" fmla="*/ 2866490 h 3678149"/>
              <a:gd name="connsiteX9" fmla="*/ 2763748 w 5507584"/>
              <a:gd name="connsiteY9" fmla="*/ 2856216 h 3678149"/>
              <a:gd name="connsiteX10" fmla="*/ 2661007 w 5507584"/>
              <a:gd name="connsiteY10" fmla="*/ 2835668 h 3678149"/>
              <a:gd name="connsiteX11" fmla="*/ 2568539 w 5507584"/>
              <a:gd name="connsiteY11" fmla="*/ 2815119 h 3678149"/>
              <a:gd name="connsiteX12" fmla="*/ 2065105 w 5507584"/>
              <a:gd name="connsiteY12" fmla="*/ 2804845 h 3678149"/>
              <a:gd name="connsiteX13" fmla="*/ 2013735 w 5507584"/>
              <a:gd name="connsiteY13" fmla="*/ 2784297 h 3678149"/>
              <a:gd name="connsiteX14" fmla="*/ 1787703 w 5507584"/>
              <a:gd name="connsiteY14" fmla="*/ 2763749 h 3678149"/>
              <a:gd name="connsiteX15" fmla="*/ 1345914 w 5507584"/>
              <a:gd name="connsiteY15" fmla="*/ 2743200 h 3678149"/>
              <a:gd name="connsiteX16" fmla="*/ 1294544 w 5507584"/>
              <a:gd name="connsiteY16" fmla="*/ 2722652 h 3678149"/>
              <a:gd name="connsiteX17" fmla="*/ 1171254 w 5507584"/>
              <a:gd name="connsiteY17" fmla="*/ 2712378 h 3678149"/>
              <a:gd name="connsiteX18" fmla="*/ 1140431 w 5507584"/>
              <a:gd name="connsiteY18" fmla="*/ 2702104 h 3678149"/>
              <a:gd name="connsiteX19" fmla="*/ 493159 w 5507584"/>
              <a:gd name="connsiteY19" fmla="*/ 2712378 h 3678149"/>
              <a:gd name="connsiteX20" fmla="*/ 452063 w 5507584"/>
              <a:gd name="connsiteY20" fmla="*/ 2722652 h 3678149"/>
              <a:gd name="connsiteX21" fmla="*/ 400692 w 5507584"/>
              <a:gd name="connsiteY21" fmla="*/ 2732926 h 3678149"/>
              <a:gd name="connsiteX22" fmla="*/ 369870 w 5507584"/>
              <a:gd name="connsiteY22" fmla="*/ 2743200 h 3678149"/>
              <a:gd name="connsiteX23" fmla="*/ 277402 w 5507584"/>
              <a:gd name="connsiteY23" fmla="*/ 2763749 h 3678149"/>
              <a:gd name="connsiteX24" fmla="*/ 133564 w 5507584"/>
              <a:gd name="connsiteY24" fmla="*/ 2825394 h 3678149"/>
              <a:gd name="connsiteX25" fmla="*/ 71919 w 5507584"/>
              <a:gd name="connsiteY25" fmla="*/ 2887039 h 3678149"/>
              <a:gd name="connsiteX26" fmla="*/ 51371 w 5507584"/>
              <a:gd name="connsiteY26" fmla="*/ 2917861 h 3678149"/>
              <a:gd name="connsiteX27" fmla="*/ 0 w 5507584"/>
              <a:gd name="connsiteY27" fmla="*/ 2969232 h 3678149"/>
              <a:gd name="connsiteX28" fmla="*/ 10274 w 5507584"/>
              <a:gd name="connsiteY28" fmla="*/ 3236360 h 3678149"/>
              <a:gd name="connsiteX29" fmla="*/ 30822 w 5507584"/>
              <a:gd name="connsiteY29" fmla="*/ 3267182 h 3678149"/>
              <a:gd name="connsiteX30" fmla="*/ 51371 w 5507584"/>
              <a:gd name="connsiteY30" fmla="*/ 3308279 h 3678149"/>
              <a:gd name="connsiteX31" fmla="*/ 82193 w 5507584"/>
              <a:gd name="connsiteY31" fmla="*/ 3359650 h 3678149"/>
              <a:gd name="connsiteX32" fmla="*/ 92467 w 5507584"/>
              <a:gd name="connsiteY32" fmla="*/ 3390472 h 3678149"/>
              <a:gd name="connsiteX33" fmla="*/ 102741 w 5507584"/>
              <a:gd name="connsiteY33" fmla="*/ 3452117 h 3678149"/>
              <a:gd name="connsiteX34" fmla="*/ 123290 w 5507584"/>
              <a:gd name="connsiteY34" fmla="*/ 3482940 h 3678149"/>
              <a:gd name="connsiteX35" fmla="*/ 164386 w 5507584"/>
              <a:gd name="connsiteY35" fmla="*/ 3544585 h 3678149"/>
              <a:gd name="connsiteX36" fmla="*/ 215757 w 5507584"/>
              <a:gd name="connsiteY36" fmla="*/ 3606230 h 3678149"/>
              <a:gd name="connsiteX37" fmla="*/ 267128 w 5507584"/>
              <a:gd name="connsiteY37" fmla="*/ 3626778 h 3678149"/>
              <a:gd name="connsiteX38" fmla="*/ 359595 w 5507584"/>
              <a:gd name="connsiteY38" fmla="*/ 3647326 h 3678149"/>
              <a:gd name="connsiteX39" fmla="*/ 616449 w 5507584"/>
              <a:gd name="connsiteY39" fmla="*/ 3657600 h 3678149"/>
              <a:gd name="connsiteX40" fmla="*/ 750013 w 5507584"/>
              <a:gd name="connsiteY40" fmla="*/ 3678149 h 3678149"/>
              <a:gd name="connsiteX41" fmla="*/ 2250040 w 5507584"/>
              <a:gd name="connsiteY41" fmla="*/ 3667874 h 3678149"/>
              <a:gd name="connsiteX42" fmla="*/ 2424701 w 5507584"/>
              <a:gd name="connsiteY42" fmla="*/ 3647326 h 3678149"/>
              <a:gd name="connsiteX43" fmla="*/ 2568539 w 5507584"/>
              <a:gd name="connsiteY43" fmla="*/ 3626778 h 3678149"/>
              <a:gd name="connsiteX44" fmla="*/ 2650732 w 5507584"/>
              <a:gd name="connsiteY44" fmla="*/ 3606230 h 3678149"/>
              <a:gd name="connsiteX45" fmla="*/ 2691829 w 5507584"/>
              <a:gd name="connsiteY45" fmla="*/ 3595955 h 3678149"/>
              <a:gd name="connsiteX46" fmla="*/ 2732926 w 5507584"/>
              <a:gd name="connsiteY46" fmla="*/ 3585681 h 3678149"/>
              <a:gd name="connsiteX47" fmla="*/ 2804845 w 5507584"/>
              <a:gd name="connsiteY47" fmla="*/ 3565133 h 3678149"/>
              <a:gd name="connsiteX48" fmla="*/ 2938409 w 5507584"/>
              <a:gd name="connsiteY48" fmla="*/ 3534310 h 3678149"/>
              <a:gd name="connsiteX49" fmla="*/ 3000054 w 5507584"/>
              <a:gd name="connsiteY49" fmla="*/ 3513762 h 3678149"/>
              <a:gd name="connsiteX50" fmla="*/ 3071973 w 5507584"/>
              <a:gd name="connsiteY50" fmla="*/ 3482940 h 3678149"/>
              <a:gd name="connsiteX51" fmla="*/ 3102795 w 5507584"/>
              <a:gd name="connsiteY51" fmla="*/ 3431569 h 3678149"/>
              <a:gd name="connsiteX52" fmla="*/ 3143892 w 5507584"/>
              <a:gd name="connsiteY52" fmla="*/ 3369924 h 3678149"/>
              <a:gd name="connsiteX53" fmla="*/ 3174714 w 5507584"/>
              <a:gd name="connsiteY53" fmla="*/ 3267182 h 3678149"/>
              <a:gd name="connsiteX54" fmla="*/ 3184989 w 5507584"/>
              <a:gd name="connsiteY54" fmla="*/ 3236360 h 3678149"/>
              <a:gd name="connsiteX55" fmla="*/ 3205537 w 5507584"/>
              <a:gd name="connsiteY55" fmla="*/ 3164441 h 3678149"/>
              <a:gd name="connsiteX56" fmla="*/ 3195263 w 5507584"/>
              <a:gd name="connsiteY56" fmla="*/ 3082248 h 3678149"/>
              <a:gd name="connsiteX57" fmla="*/ 3154166 w 5507584"/>
              <a:gd name="connsiteY57" fmla="*/ 2979506 h 3678149"/>
              <a:gd name="connsiteX58" fmla="*/ 3133618 w 5507584"/>
              <a:gd name="connsiteY58" fmla="*/ 3010328 h 3678149"/>
              <a:gd name="connsiteX59" fmla="*/ 3215811 w 5507584"/>
              <a:gd name="connsiteY59" fmla="*/ 2958958 h 3678149"/>
              <a:gd name="connsiteX60" fmla="*/ 3246634 w 5507584"/>
              <a:gd name="connsiteY60" fmla="*/ 2897313 h 3678149"/>
              <a:gd name="connsiteX61" fmla="*/ 3267182 w 5507584"/>
              <a:gd name="connsiteY61" fmla="*/ 2866490 h 3678149"/>
              <a:gd name="connsiteX62" fmla="*/ 3308279 w 5507584"/>
              <a:gd name="connsiteY62" fmla="*/ 2794571 h 3678149"/>
              <a:gd name="connsiteX63" fmla="*/ 3328827 w 5507584"/>
              <a:gd name="connsiteY63" fmla="*/ 2722652 h 3678149"/>
              <a:gd name="connsiteX64" fmla="*/ 3349375 w 5507584"/>
              <a:gd name="connsiteY64" fmla="*/ 2691830 h 3678149"/>
              <a:gd name="connsiteX65" fmla="*/ 3369923 w 5507584"/>
              <a:gd name="connsiteY65" fmla="*/ 2619910 h 3678149"/>
              <a:gd name="connsiteX66" fmla="*/ 3380198 w 5507584"/>
              <a:gd name="connsiteY66" fmla="*/ 2589088 h 3678149"/>
              <a:gd name="connsiteX67" fmla="*/ 3390472 w 5507584"/>
              <a:gd name="connsiteY67" fmla="*/ 2116477 h 3678149"/>
              <a:gd name="connsiteX68" fmla="*/ 3421294 w 5507584"/>
              <a:gd name="connsiteY68" fmla="*/ 1993187 h 3678149"/>
              <a:gd name="connsiteX69" fmla="*/ 3441843 w 5507584"/>
              <a:gd name="connsiteY69" fmla="*/ 1910994 h 3678149"/>
              <a:gd name="connsiteX70" fmla="*/ 3452117 w 5507584"/>
              <a:gd name="connsiteY70" fmla="*/ 1869897 h 3678149"/>
              <a:gd name="connsiteX71" fmla="*/ 3462391 w 5507584"/>
              <a:gd name="connsiteY71" fmla="*/ 1828800 h 3678149"/>
              <a:gd name="connsiteX72" fmla="*/ 3482939 w 5507584"/>
              <a:gd name="connsiteY72" fmla="*/ 1797978 h 3678149"/>
              <a:gd name="connsiteX73" fmla="*/ 3513762 w 5507584"/>
              <a:gd name="connsiteY73" fmla="*/ 1726059 h 3678149"/>
              <a:gd name="connsiteX74" fmla="*/ 3524036 w 5507584"/>
              <a:gd name="connsiteY74" fmla="*/ 1695236 h 3678149"/>
              <a:gd name="connsiteX75" fmla="*/ 3544584 w 5507584"/>
              <a:gd name="connsiteY75" fmla="*/ 1654140 h 3678149"/>
              <a:gd name="connsiteX76" fmla="*/ 3554858 w 5507584"/>
              <a:gd name="connsiteY76" fmla="*/ 1623317 h 3678149"/>
              <a:gd name="connsiteX77" fmla="*/ 3575407 w 5507584"/>
              <a:gd name="connsiteY77" fmla="*/ 1571946 h 3678149"/>
              <a:gd name="connsiteX78" fmla="*/ 3585681 w 5507584"/>
              <a:gd name="connsiteY78" fmla="*/ 1530850 h 3678149"/>
              <a:gd name="connsiteX79" fmla="*/ 3626777 w 5507584"/>
              <a:gd name="connsiteY79" fmla="*/ 1448657 h 3678149"/>
              <a:gd name="connsiteX80" fmla="*/ 3647326 w 5507584"/>
              <a:gd name="connsiteY80" fmla="*/ 1387012 h 3678149"/>
              <a:gd name="connsiteX81" fmla="*/ 3667874 w 5507584"/>
              <a:gd name="connsiteY81" fmla="*/ 1345915 h 3678149"/>
              <a:gd name="connsiteX82" fmla="*/ 3698697 w 5507584"/>
              <a:gd name="connsiteY82" fmla="*/ 1243173 h 3678149"/>
              <a:gd name="connsiteX83" fmla="*/ 3708971 w 5507584"/>
              <a:gd name="connsiteY83" fmla="*/ 1171254 h 3678149"/>
              <a:gd name="connsiteX84" fmla="*/ 3729519 w 5507584"/>
              <a:gd name="connsiteY84" fmla="*/ 1130158 h 3678149"/>
              <a:gd name="connsiteX85" fmla="*/ 3750067 w 5507584"/>
              <a:gd name="connsiteY85" fmla="*/ 1037690 h 3678149"/>
              <a:gd name="connsiteX86" fmla="*/ 3791164 w 5507584"/>
              <a:gd name="connsiteY86" fmla="*/ 965771 h 3678149"/>
              <a:gd name="connsiteX87" fmla="*/ 3821986 w 5507584"/>
              <a:gd name="connsiteY87" fmla="*/ 873304 h 3678149"/>
              <a:gd name="connsiteX88" fmla="*/ 3842535 w 5507584"/>
              <a:gd name="connsiteY88" fmla="*/ 832207 h 3678149"/>
              <a:gd name="connsiteX89" fmla="*/ 3863083 w 5507584"/>
              <a:gd name="connsiteY89" fmla="*/ 780836 h 3678149"/>
              <a:gd name="connsiteX90" fmla="*/ 3873357 w 5507584"/>
              <a:gd name="connsiteY90" fmla="*/ 750014 h 3678149"/>
              <a:gd name="connsiteX91" fmla="*/ 3893905 w 5507584"/>
              <a:gd name="connsiteY91" fmla="*/ 708917 h 3678149"/>
              <a:gd name="connsiteX92" fmla="*/ 3935002 w 5507584"/>
              <a:gd name="connsiteY92" fmla="*/ 606176 h 3678149"/>
              <a:gd name="connsiteX93" fmla="*/ 3976099 w 5507584"/>
              <a:gd name="connsiteY93" fmla="*/ 565079 h 3678149"/>
              <a:gd name="connsiteX94" fmla="*/ 4037744 w 5507584"/>
              <a:gd name="connsiteY94" fmla="*/ 472612 h 3678149"/>
              <a:gd name="connsiteX95" fmla="*/ 4058292 w 5507584"/>
              <a:gd name="connsiteY95" fmla="*/ 441789 h 3678149"/>
              <a:gd name="connsiteX96" fmla="*/ 4140485 w 5507584"/>
              <a:gd name="connsiteY96" fmla="*/ 359596 h 3678149"/>
              <a:gd name="connsiteX97" fmla="*/ 4161034 w 5507584"/>
              <a:gd name="connsiteY97" fmla="*/ 339048 h 3678149"/>
              <a:gd name="connsiteX98" fmla="*/ 4243227 w 5507584"/>
              <a:gd name="connsiteY98" fmla="*/ 277403 h 3678149"/>
              <a:gd name="connsiteX99" fmla="*/ 4284323 w 5507584"/>
              <a:gd name="connsiteY99" fmla="*/ 256854 h 3678149"/>
              <a:gd name="connsiteX100" fmla="*/ 4325420 w 5507584"/>
              <a:gd name="connsiteY100" fmla="*/ 226032 h 3678149"/>
              <a:gd name="connsiteX101" fmla="*/ 4345968 w 5507584"/>
              <a:gd name="connsiteY101" fmla="*/ 205483 h 3678149"/>
              <a:gd name="connsiteX102" fmla="*/ 4428162 w 5507584"/>
              <a:gd name="connsiteY102" fmla="*/ 184935 h 3678149"/>
              <a:gd name="connsiteX103" fmla="*/ 4458984 w 5507584"/>
              <a:gd name="connsiteY103" fmla="*/ 174661 h 3678149"/>
              <a:gd name="connsiteX104" fmla="*/ 4530903 w 5507584"/>
              <a:gd name="connsiteY104" fmla="*/ 143839 h 3678149"/>
              <a:gd name="connsiteX105" fmla="*/ 4685016 w 5507584"/>
              <a:gd name="connsiteY105" fmla="*/ 123290 h 3678149"/>
              <a:gd name="connsiteX106" fmla="*/ 5476126 w 5507584"/>
              <a:gd name="connsiteY106" fmla="*/ 102742 h 3678149"/>
              <a:gd name="connsiteX107" fmla="*/ 5465852 w 5507584"/>
              <a:gd name="connsiteY107" fmla="*/ 61645 h 3678149"/>
              <a:gd name="connsiteX108" fmla="*/ 5404207 w 5507584"/>
              <a:gd name="connsiteY108" fmla="*/ 20549 h 3678149"/>
              <a:gd name="connsiteX109" fmla="*/ 5342562 w 5507584"/>
              <a:gd name="connsiteY109" fmla="*/ 0 h 3678149"/>
              <a:gd name="connsiteX110" fmla="*/ 5301465 w 5507584"/>
              <a:gd name="connsiteY110" fmla="*/ 10274 h 3678149"/>
              <a:gd name="connsiteX111" fmla="*/ 5342562 w 5507584"/>
              <a:gd name="connsiteY111" fmla="*/ 30823 h 3678149"/>
              <a:gd name="connsiteX112" fmla="*/ 5435029 w 5507584"/>
              <a:gd name="connsiteY112" fmla="*/ 71919 h 3678149"/>
              <a:gd name="connsiteX113" fmla="*/ 5465852 w 5507584"/>
              <a:gd name="connsiteY113" fmla="*/ 82194 h 3678149"/>
              <a:gd name="connsiteX114" fmla="*/ 5506948 w 5507584"/>
              <a:gd name="connsiteY114" fmla="*/ 164387 h 3678149"/>
              <a:gd name="connsiteX115" fmla="*/ 5445303 w 5507584"/>
              <a:gd name="connsiteY115" fmla="*/ 226032 h 3678149"/>
              <a:gd name="connsiteX116" fmla="*/ 5383658 w 5507584"/>
              <a:gd name="connsiteY116" fmla="*/ 267128 h 3678149"/>
              <a:gd name="connsiteX117" fmla="*/ 5352836 w 5507584"/>
              <a:gd name="connsiteY117" fmla="*/ 287677 h 3678149"/>
              <a:gd name="connsiteX118" fmla="*/ 5311739 w 5507584"/>
              <a:gd name="connsiteY118" fmla="*/ 297951 h 3678149"/>
              <a:gd name="connsiteX119" fmla="*/ 5229546 w 5507584"/>
              <a:gd name="connsiteY119" fmla="*/ 328773 h 367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5507584" h="3678149">
                <a:moveTo>
                  <a:pt x="3174714" y="3051425"/>
                </a:moveTo>
                <a:cubicBezTo>
                  <a:pt x="3157591" y="3041151"/>
                  <a:pt x="3139593" y="3032210"/>
                  <a:pt x="3123344" y="3020603"/>
                </a:cubicBezTo>
                <a:cubicBezTo>
                  <a:pt x="3115461" y="3014973"/>
                  <a:pt x="3111101" y="3005038"/>
                  <a:pt x="3102795" y="3000054"/>
                </a:cubicBezTo>
                <a:cubicBezTo>
                  <a:pt x="3093509" y="2994482"/>
                  <a:pt x="3081440" y="2995039"/>
                  <a:pt x="3071973" y="2989780"/>
                </a:cubicBezTo>
                <a:cubicBezTo>
                  <a:pt x="3050385" y="2977786"/>
                  <a:pt x="3033757" y="2956492"/>
                  <a:pt x="3010328" y="2948683"/>
                </a:cubicBezTo>
                <a:cubicBezTo>
                  <a:pt x="2989780" y="2941834"/>
                  <a:pt x="2966705" y="2940150"/>
                  <a:pt x="2948683" y="2928135"/>
                </a:cubicBezTo>
                <a:cubicBezTo>
                  <a:pt x="2908850" y="2901580"/>
                  <a:pt x="2929575" y="2911492"/>
                  <a:pt x="2887038" y="2897313"/>
                </a:cubicBezTo>
                <a:cubicBezTo>
                  <a:pt x="2880189" y="2890463"/>
                  <a:pt x="2875560" y="2880165"/>
                  <a:pt x="2866490" y="2876764"/>
                </a:cubicBezTo>
                <a:cubicBezTo>
                  <a:pt x="2846985" y="2869449"/>
                  <a:pt x="2825272" y="2870575"/>
                  <a:pt x="2804845" y="2866490"/>
                </a:cubicBezTo>
                <a:cubicBezTo>
                  <a:pt x="2790999" y="2863721"/>
                  <a:pt x="2777325" y="2860095"/>
                  <a:pt x="2763748" y="2856216"/>
                </a:cubicBezTo>
                <a:cubicBezTo>
                  <a:pt x="2671435" y="2829841"/>
                  <a:pt x="2829775" y="2866353"/>
                  <a:pt x="2661007" y="2835668"/>
                </a:cubicBezTo>
                <a:cubicBezTo>
                  <a:pt x="2635002" y="2830940"/>
                  <a:pt x="2594141" y="2816067"/>
                  <a:pt x="2568539" y="2815119"/>
                </a:cubicBezTo>
                <a:cubicBezTo>
                  <a:pt x="2400808" y="2808907"/>
                  <a:pt x="2232916" y="2808270"/>
                  <a:pt x="2065105" y="2804845"/>
                </a:cubicBezTo>
                <a:cubicBezTo>
                  <a:pt x="2047982" y="2797996"/>
                  <a:pt x="2031705" y="2788444"/>
                  <a:pt x="2013735" y="2784297"/>
                </a:cubicBezTo>
                <a:cubicBezTo>
                  <a:pt x="1970066" y="2774220"/>
                  <a:pt x="1808979" y="2765269"/>
                  <a:pt x="1787703" y="2763749"/>
                </a:cubicBezTo>
                <a:cubicBezTo>
                  <a:pt x="1543296" y="2728831"/>
                  <a:pt x="1996637" y="2790813"/>
                  <a:pt x="1345914" y="2743200"/>
                </a:cubicBezTo>
                <a:cubicBezTo>
                  <a:pt x="1327521" y="2741854"/>
                  <a:pt x="1312706" y="2725857"/>
                  <a:pt x="1294544" y="2722652"/>
                </a:cubicBezTo>
                <a:cubicBezTo>
                  <a:pt x="1253932" y="2715485"/>
                  <a:pt x="1212351" y="2715803"/>
                  <a:pt x="1171254" y="2712378"/>
                </a:cubicBezTo>
                <a:cubicBezTo>
                  <a:pt x="1160980" y="2708953"/>
                  <a:pt x="1151261" y="2702104"/>
                  <a:pt x="1140431" y="2702104"/>
                </a:cubicBezTo>
                <a:cubicBezTo>
                  <a:pt x="924646" y="2702104"/>
                  <a:pt x="708847" y="2705940"/>
                  <a:pt x="493159" y="2712378"/>
                </a:cubicBezTo>
                <a:cubicBezTo>
                  <a:pt x="479045" y="2712799"/>
                  <a:pt x="465847" y="2719589"/>
                  <a:pt x="452063" y="2722652"/>
                </a:cubicBezTo>
                <a:cubicBezTo>
                  <a:pt x="435016" y="2726440"/>
                  <a:pt x="417633" y="2728691"/>
                  <a:pt x="400692" y="2732926"/>
                </a:cubicBezTo>
                <a:cubicBezTo>
                  <a:pt x="390186" y="2735553"/>
                  <a:pt x="380376" y="2740573"/>
                  <a:pt x="369870" y="2743200"/>
                </a:cubicBezTo>
                <a:cubicBezTo>
                  <a:pt x="356853" y="2746454"/>
                  <a:pt x="293230" y="2757154"/>
                  <a:pt x="277402" y="2763749"/>
                </a:cubicBezTo>
                <a:cubicBezTo>
                  <a:pt x="74267" y="2848389"/>
                  <a:pt x="296089" y="2771217"/>
                  <a:pt x="133564" y="2825394"/>
                </a:cubicBezTo>
                <a:cubicBezTo>
                  <a:pt x="113028" y="2887003"/>
                  <a:pt x="139855" y="2828808"/>
                  <a:pt x="71919" y="2887039"/>
                </a:cubicBezTo>
                <a:cubicBezTo>
                  <a:pt x="62544" y="2895075"/>
                  <a:pt x="59502" y="2908568"/>
                  <a:pt x="51371" y="2917861"/>
                </a:cubicBezTo>
                <a:cubicBezTo>
                  <a:pt x="35424" y="2936086"/>
                  <a:pt x="0" y="2969232"/>
                  <a:pt x="0" y="2969232"/>
                </a:cubicBezTo>
                <a:cubicBezTo>
                  <a:pt x="3425" y="3058275"/>
                  <a:pt x="1105" y="3147724"/>
                  <a:pt x="10274" y="3236360"/>
                </a:cubicBezTo>
                <a:cubicBezTo>
                  <a:pt x="11545" y="3248642"/>
                  <a:pt x="24696" y="3256461"/>
                  <a:pt x="30822" y="3267182"/>
                </a:cubicBezTo>
                <a:cubicBezTo>
                  <a:pt x="38421" y="3280480"/>
                  <a:pt x="45338" y="3294201"/>
                  <a:pt x="51371" y="3308279"/>
                </a:cubicBezTo>
                <a:cubicBezTo>
                  <a:pt x="71378" y="3354960"/>
                  <a:pt x="48022" y="3325477"/>
                  <a:pt x="82193" y="3359650"/>
                </a:cubicBezTo>
                <a:cubicBezTo>
                  <a:pt x="85618" y="3369924"/>
                  <a:pt x="90118" y="3379900"/>
                  <a:pt x="92467" y="3390472"/>
                </a:cubicBezTo>
                <a:cubicBezTo>
                  <a:pt x="96986" y="3410808"/>
                  <a:pt x="96153" y="3432354"/>
                  <a:pt x="102741" y="3452117"/>
                </a:cubicBezTo>
                <a:cubicBezTo>
                  <a:pt x="106646" y="3463832"/>
                  <a:pt x="116440" y="3472666"/>
                  <a:pt x="123290" y="3482940"/>
                </a:cubicBezTo>
                <a:cubicBezTo>
                  <a:pt x="141345" y="3537105"/>
                  <a:pt x="121632" y="3493280"/>
                  <a:pt x="164386" y="3544585"/>
                </a:cubicBezTo>
                <a:cubicBezTo>
                  <a:pt x="185994" y="3570515"/>
                  <a:pt x="184442" y="3586658"/>
                  <a:pt x="215757" y="3606230"/>
                </a:cubicBezTo>
                <a:cubicBezTo>
                  <a:pt x="231396" y="3616005"/>
                  <a:pt x="249860" y="3620302"/>
                  <a:pt x="267128" y="3626778"/>
                </a:cubicBezTo>
                <a:cubicBezTo>
                  <a:pt x="298554" y="3638563"/>
                  <a:pt x="324120" y="3645037"/>
                  <a:pt x="359595" y="3647326"/>
                </a:cubicBezTo>
                <a:cubicBezTo>
                  <a:pt x="445104" y="3652843"/>
                  <a:pt x="530831" y="3654175"/>
                  <a:pt x="616449" y="3657600"/>
                </a:cubicBezTo>
                <a:cubicBezTo>
                  <a:pt x="666077" y="3670007"/>
                  <a:pt x="690851" y="3678149"/>
                  <a:pt x="750013" y="3678149"/>
                </a:cubicBezTo>
                <a:lnTo>
                  <a:pt x="2250040" y="3667874"/>
                </a:lnTo>
                <a:cubicBezTo>
                  <a:pt x="2331966" y="3640566"/>
                  <a:pt x="2245643" y="3666511"/>
                  <a:pt x="2424701" y="3647326"/>
                </a:cubicBezTo>
                <a:cubicBezTo>
                  <a:pt x="2472858" y="3642166"/>
                  <a:pt x="2520887" y="3635442"/>
                  <a:pt x="2568539" y="3626778"/>
                </a:cubicBezTo>
                <a:cubicBezTo>
                  <a:pt x="2596324" y="3621726"/>
                  <a:pt x="2623334" y="3613080"/>
                  <a:pt x="2650732" y="3606230"/>
                </a:cubicBezTo>
                <a:lnTo>
                  <a:pt x="2691829" y="3595955"/>
                </a:lnTo>
                <a:cubicBezTo>
                  <a:pt x="2705528" y="3592530"/>
                  <a:pt x="2719530" y="3590146"/>
                  <a:pt x="2732926" y="3585681"/>
                </a:cubicBezTo>
                <a:cubicBezTo>
                  <a:pt x="2777144" y="3570942"/>
                  <a:pt x="2753242" y="3578034"/>
                  <a:pt x="2804845" y="3565133"/>
                </a:cubicBezTo>
                <a:cubicBezTo>
                  <a:pt x="2889436" y="3522837"/>
                  <a:pt x="2798813" y="3562230"/>
                  <a:pt x="2938409" y="3534310"/>
                </a:cubicBezTo>
                <a:cubicBezTo>
                  <a:pt x="2959648" y="3530062"/>
                  <a:pt x="2979506" y="3520611"/>
                  <a:pt x="3000054" y="3513762"/>
                </a:cubicBezTo>
                <a:cubicBezTo>
                  <a:pt x="3045405" y="3498645"/>
                  <a:pt x="3021191" y="3508330"/>
                  <a:pt x="3071973" y="3482940"/>
                </a:cubicBezTo>
                <a:cubicBezTo>
                  <a:pt x="3118074" y="3436836"/>
                  <a:pt x="3069450" y="3491589"/>
                  <a:pt x="3102795" y="3431569"/>
                </a:cubicBezTo>
                <a:cubicBezTo>
                  <a:pt x="3114789" y="3409981"/>
                  <a:pt x="3143892" y="3369924"/>
                  <a:pt x="3143892" y="3369924"/>
                </a:cubicBezTo>
                <a:cubicBezTo>
                  <a:pt x="3192741" y="3223374"/>
                  <a:pt x="3143648" y="3375911"/>
                  <a:pt x="3174714" y="3267182"/>
                </a:cubicBezTo>
                <a:cubicBezTo>
                  <a:pt x="3177689" y="3256769"/>
                  <a:pt x="3182014" y="3246773"/>
                  <a:pt x="3184989" y="3236360"/>
                </a:cubicBezTo>
                <a:cubicBezTo>
                  <a:pt x="3210799" y="3146029"/>
                  <a:pt x="3180897" y="3238361"/>
                  <a:pt x="3205537" y="3164441"/>
                </a:cubicBezTo>
                <a:cubicBezTo>
                  <a:pt x="3202112" y="3137043"/>
                  <a:pt x="3201048" y="3109246"/>
                  <a:pt x="3195263" y="3082248"/>
                </a:cubicBezTo>
                <a:cubicBezTo>
                  <a:pt x="3185742" y="3037816"/>
                  <a:pt x="3173178" y="3017531"/>
                  <a:pt x="3154166" y="2979506"/>
                </a:cubicBezTo>
                <a:cubicBezTo>
                  <a:pt x="3147317" y="2989780"/>
                  <a:pt x="3122574" y="3004806"/>
                  <a:pt x="3133618" y="3010328"/>
                </a:cubicBezTo>
                <a:cubicBezTo>
                  <a:pt x="3144900" y="3015969"/>
                  <a:pt x="3212919" y="2961127"/>
                  <a:pt x="3215811" y="2958958"/>
                </a:cubicBezTo>
                <a:cubicBezTo>
                  <a:pt x="3274699" y="2870623"/>
                  <a:pt x="3204096" y="2982387"/>
                  <a:pt x="3246634" y="2897313"/>
                </a:cubicBezTo>
                <a:cubicBezTo>
                  <a:pt x="3252156" y="2886269"/>
                  <a:pt x="3261056" y="2877211"/>
                  <a:pt x="3267182" y="2866490"/>
                </a:cubicBezTo>
                <a:cubicBezTo>
                  <a:pt x="3319315" y="2775256"/>
                  <a:pt x="3258221" y="2869657"/>
                  <a:pt x="3308279" y="2794571"/>
                </a:cubicBezTo>
                <a:cubicBezTo>
                  <a:pt x="3311571" y="2781403"/>
                  <a:pt x="3321457" y="2737392"/>
                  <a:pt x="3328827" y="2722652"/>
                </a:cubicBezTo>
                <a:cubicBezTo>
                  <a:pt x="3334349" y="2711608"/>
                  <a:pt x="3342526" y="2702104"/>
                  <a:pt x="3349375" y="2691830"/>
                </a:cubicBezTo>
                <a:cubicBezTo>
                  <a:pt x="3374017" y="2617901"/>
                  <a:pt x="3344110" y="2710251"/>
                  <a:pt x="3369923" y="2619910"/>
                </a:cubicBezTo>
                <a:cubicBezTo>
                  <a:pt x="3372898" y="2609497"/>
                  <a:pt x="3376773" y="2599362"/>
                  <a:pt x="3380198" y="2589088"/>
                </a:cubicBezTo>
                <a:cubicBezTo>
                  <a:pt x="3383623" y="2431551"/>
                  <a:pt x="3384416" y="2273935"/>
                  <a:pt x="3390472" y="2116477"/>
                </a:cubicBezTo>
                <a:cubicBezTo>
                  <a:pt x="3392916" y="2052936"/>
                  <a:pt x="3406002" y="2054352"/>
                  <a:pt x="3421294" y="1993187"/>
                </a:cubicBezTo>
                <a:lnTo>
                  <a:pt x="3441843" y="1910994"/>
                </a:lnTo>
                <a:lnTo>
                  <a:pt x="3452117" y="1869897"/>
                </a:lnTo>
                <a:cubicBezTo>
                  <a:pt x="3455542" y="1856198"/>
                  <a:pt x="3454558" y="1840549"/>
                  <a:pt x="3462391" y="1828800"/>
                </a:cubicBezTo>
                <a:lnTo>
                  <a:pt x="3482939" y="1797978"/>
                </a:lnTo>
                <a:cubicBezTo>
                  <a:pt x="3507033" y="1725692"/>
                  <a:pt x="3475674" y="1814930"/>
                  <a:pt x="3513762" y="1726059"/>
                </a:cubicBezTo>
                <a:cubicBezTo>
                  <a:pt x="3518028" y="1716105"/>
                  <a:pt x="3519770" y="1705190"/>
                  <a:pt x="3524036" y="1695236"/>
                </a:cubicBezTo>
                <a:cubicBezTo>
                  <a:pt x="3530069" y="1681159"/>
                  <a:pt x="3538551" y="1668217"/>
                  <a:pt x="3544584" y="1654140"/>
                </a:cubicBezTo>
                <a:cubicBezTo>
                  <a:pt x="3548850" y="1644186"/>
                  <a:pt x="3551055" y="1633457"/>
                  <a:pt x="3554858" y="1623317"/>
                </a:cubicBezTo>
                <a:cubicBezTo>
                  <a:pt x="3561334" y="1606048"/>
                  <a:pt x="3569575" y="1589442"/>
                  <a:pt x="3575407" y="1571946"/>
                </a:cubicBezTo>
                <a:cubicBezTo>
                  <a:pt x="3579872" y="1558550"/>
                  <a:pt x="3580250" y="1543884"/>
                  <a:pt x="3585681" y="1530850"/>
                </a:cubicBezTo>
                <a:cubicBezTo>
                  <a:pt x="3597462" y="1502575"/>
                  <a:pt x="3617090" y="1477716"/>
                  <a:pt x="3626777" y="1448657"/>
                </a:cubicBezTo>
                <a:cubicBezTo>
                  <a:pt x="3633627" y="1428109"/>
                  <a:pt x="3637640" y="1406385"/>
                  <a:pt x="3647326" y="1387012"/>
                </a:cubicBezTo>
                <a:cubicBezTo>
                  <a:pt x="3654175" y="1373313"/>
                  <a:pt x="3662186" y="1360135"/>
                  <a:pt x="3667874" y="1345915"/>
                </a:cubicBezTo>
                <a:cubicBezTo>
                  <a:pt x="3676807" y="1323583"/>
                  <a:pt x="3693652" y="1270920"/>
                  <a:pt x="3698697" y="1243173"/>
                </a:cubicBezTo>
                <a:cubicBezTo>
                  <a:pt x="3703029" y="1219347"/>
                  <a:pt x="3702599" y="1194617"/>
                  <a:pt x="3708971" y="1171254"/>
                </a:cubicBezTo>
                <a:cubicBezTo>
                  <a:pt x="3713001" y="1156478"/>
                  <a:pt x="3722670" y="1143857"/>
                  <a:pt x="3729519" y="1130158"/>
                </a:cubicBezTo>
                <a:cubicBezTo>
                  <a:pt x="3733464" y="1106485"/>
                  <a:pt x="3737421" y="1062981"/>
                  <a:pt x="3750067" y="1037690"/>
                </a:cubicBezTo>
                <a:cubicBezTo>
                  <a:pt x="3782300" y="973225"/>
                  <a:pt x="3761140" y="1043835"/>
                  <a:pt x="3791164" y="965771"/>
                </a:cubicBezTo>
                <a:cubicBezTo>
                  <a:pt x="3802827" y="935447"/>
                  <a:pt x="3807456" y="902363"/>
                  <a:pt x="3821986" y="873304"/>
                </a:cubicBezTo>
                <a:cubicBezTo>
                  <a:pt x="3828836" y="859605"/>
                  <a:pt x="3836315" y="846203"/>
                  <a:pt x="3842535" y="832207"/>
                </a:cubicBezTo>
                <a:cubicBezTo>
                  <a:pt x="3850025" y="815354"/>
                  <a:pt x="3856607" y="798104"/>
                  <a:pt x="3863083" y="780836"/>
                </a:cubicBezTo>
                <a:cubicBezTo>
                  <a:pt x="3866886" y="770696"/>
                  <a:pt x="3869091" y="759968"/>
                  <a:pt x="3873357" y="750014"/>
                </a:cubicBezTo>
                <a:cubicBezTo>
                  <a:pt x="3879390" y="735936"/>
                  <a:pt x="3888217" y="723137"/>
                  <a:pt x="3893905" y="708917"/>
                </a:cubicBezTo>
                <a:cubicBezTo>
                  <a:pt x="3905744" y="679320"/>
                  <a:pt x="3914351" y="633711"/>
                  <a:pt x="3935002" y="606176"/>
                </a:cubicBezTo>
                <a:cubicBezTo>
                  <a:pt x="3946626" y="590677"/>
                  <a:pt x="3966132" y="581692"/>
                  <a:pt x="3976099" y="565079"/>
                </a:cubicBezTo>
                <a:cubicBezTo>
                  <a:pt x="4028215" y="478217"/>
                  <a:pt x="3984234" y="547526"/>
                  <a:pt x="4037744" y="472612"/>
                </a:cubicBezTo>
                <a:cubicBezTo>
                  <a:pt x="4044921" y="462564"/>
                  <a:pt x="4049986" y="450926"/>
                  <a:pt x="4058292" y="441789"/>
                </a:cubicBezTo>
                <a:cubicBezTo>
                  <a:pt x="4084355" y="413119"/>
                  <a:pt x="4113087" y="386994"/>
                  <a:pt x="4140485" y="359596"/>
                </a:cubicBezTo>
                <a:cubicBezTo>
                  <a:pt x="4147335" y="352747"/>
                  <a:pt x="4153285" y="344860"/>
                  <a:pt x="4161034" y="339048"/>
                </a:cubicBezTo>
                <a:cubicBezTo>
                  <a:pt x="4188432" y="318500"/>
                  <a:pt x="4212596" y="292719"/>
                  <a:pt x="4243227" y="277403"/>
                </a:cubicBezTo>
                <a:cubicBezTo>
                  <a:pt x="4256926" y="270553"/>
                  <a:pt x="4271335" y="264971"/>
                  <a:pt x="4284323" y="256854"/>
                </a:cubicBezTo>
                <a:cubicBezTo>
                  <a:pt x="4298844" y="247778"/>
                  <a:pt x="4312265" y="236994"/>
                  <a:pt x="4325420" y="226032"/>
                </a:cubicBezTo>
                <a:cubicBezTo>
                  <a:pt x="4332861" y="219831"/>
                  <a:pt x="4336974" y="209081"/>
                  <a:pt x="4345968" y="205483"/>
                </a:cubicBezTo>
                <a:cubicBezTo>
                  <a:pt x="4372189" y="194994"/>
                  <a:pt x="4401370" y="193866"/>
                  <a:pt x="4428162" y="184935"/>
                </a:cubicBezTo>
                <a:cubicBezTo>
                  <a:pt x="4438436" y="181510"/>
                  <a:pt x="4449030" y="178927"/>
                  <a:pt x="4458984" y="174661"/>
                </a:cubicBezTo>
                <a:cubicBezTo>
                  <a:pt x="4488223" y="162130"/>
                  <a:pt x="4500785" y="149863"/>
                  <a:pt x="4530903" y="143839"/>
                </a:cubicBezTo>
                <a:cubicBezTo>
                  <a:pt x="4554551" y="139109"/>
                  <a:pt x="4664996" y="125792"/>
                  <a:pt x="4685016" y="123290"/>
                </a:cubicBezTo>
                <a:cubicBezTo>
                  <a:pt x="4963124" y="30587"/>
                  <a:pt x="4544927" y="166523"/>
                  <a:pt x="5476126" y="102742"/>
                </a:cubicBezTo>
                <a:cubicBezTo>
                  <a:pt x="5490214" y="101777"/>
                  <a:pt x="5475150" y="72272"/>
                  <a:pt x="5465852" y="61645"/>
                </a:cubicBezTo>
                <a:cubicBezTo>
                  <a:pt x="5449590" y="43059"/>
                  <a:pt x="5427636" y="28359"/>
                  <a:pt x="5404207" y="20549"/>
                </a:cubicBezTo>
                <a:lnTo>
                  <a:pt x="5342562" y="0"/>
                </a:lnTo>
                <a:cubicBezTo>
                  <a:pt x="5328863" y="3425"/>
                  <a:pt x="5301465" y="-3847"/>
                  <a:pt x="5301465" y="10274"/>
                </a:cubicBezTo>
                <a:cubicBezTo>
                  <a:pt x="5301465" y="25590"/>
                  <a:pt x="5329264" y="23224"/>
                  <a:pt x="5342562" y="30823"/>
                </a:cubicBezTo>
                <a:cubicBezTo>
                  <a:pt x="5410944" y="69899"/>
                  <a:pt x="5327398" y="36042"/>
                  <a:pt x="5435029" y="71919"/>
                </a:cubicBezTo>
                <a:lnTo>
                  <a:pt x="5465852" y="82194"/>
                </a:lnTo>
                <a:cubicBezTo>
                  <a:pt x="5475843" y="97180"/>
                  <a:pt x="5512862" y="148123"/>
                  <a:pt x="5506948" y="164387"/>
                </a:cubicBezTo>
                <a:cubicBezTo>
                  <a:pt x="5497017" y="191697"/>
                  <a:pt x="5465851" y="205484"/>
                  <a:pt x="5445303" y="226032"/>
                </a:cubicBezTo>
                <a:cubicBezTo>
                  <a:pt x="5406823" y="264512"/>
                  <a:pt x="5428265" y="252259"/>
                  <a:pt x="5383658" y="267128"/>
                </a:cubicBezTo>
                <a:cubicBezTo>
                  <a:pt x="5373384" y="273978"/>
                  <a:pt x="5364186" y="282813"/>
                  <a:pt x="5352836" y="287677"/>
                </a:cubicBezTo>
                <a:cubicBezTo>
                  <a:pt x="5339857" y="293239"/>
                  <a:pt x="5325264" y="293894"/>
                  <a:pt x="5311739" y="297951"/>
                </a:cubicBezTo>
                <a:cubicBezTo>
                  <a:pt x="5254314" y="315178"/>
                  <a:pt x="5265407" y="310843"/>
                  <a:pt x="5229546" y="328773"/>
                </a:cubicBezTo>
              </a:path>
            </a:pathLst>
          </a:custGeom>
          <a:noFill/>
          <a:ln w="476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Box 18"/>
          <p:cNvSpPr txBox="1"/>
          <p:nvPr/>
        </p:nvSpPr>
        <p:spPr>
          <a:xfrm>
            <a:off x="5782614" y="5894163"/>
            <a:ext cx="2517058" cy="923330"/>
          </a:xfrm>
          <a:prstGeom prst="rect">
            <a:avLst/>
          </a:prstGeom>
          <a:solidFill>
            <a:schemeClr val="accent2">
              <a:lumMod val="20000"/>
              <a:lumOff val="80000"/>
            </a:schemeClr>
          </a:solidFill>
        </p:spPr>
        <p:txBody>
          <a:bodyPr wrap="square" rtlCol="0">
            <a:spAutoFit/>
          </a:bodyPr>
          <a:lstStyle/>
          <a:p>
            <a:r>
              <a:rPr lang="en-AU" dirty="0"/>
              <a:t>At </a:t>
            </a:r>
            <a:r>
              <a:rPr lang="en-AU" dirty="0" err="1"/>
              <a:t>Yp</a:t>
            </a:r>
            <a:r>
              <a:rPr lang="en-AU" dirty="0"/>
              <a:t> we have the NRU – Natural Rate of Unemployment.</a:t>
            </a:r>
          </a:p>
        </p:txBody>
      </p:sp>
    </p:spTree>
    <p:extLst>
      <p:ext uri="{BB962C8B-B14F-4D97-AF65-F5344CB8AC3E}">
        <p14:creationId xmlns:p14="http://schemas.microsoft.com/office/powerpoint/2010/main" val="131319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1" grpId="0" animBg="1"/>
      <p:bldP spid="12" grpId="0" animBg="1"/>
      <p:bldP spid="13" grpId="0" animBg="1"/>
      <p:bldP spid="14" grpId="0" animBg="1"/>
      <p:bldP spid="15" grpId="0" animBg="1"/>
      <p:bldP spid="16" grpId="0" animBg="1"/>
      <p:bldP spid="18" grpId="0" animBg="1"/>
      <p:bldP spid="19"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265" y="306132"/>
            <a:ext cx="10350910" cy="903236"/>
          </a:xfrm>
        </p:spPr>
        <p:txBody>
          <a:bodyPr/>
          <a:lstStyle/>
          <a:p>
            <a:r>
              <a:rPr lang="en-AU" dirty="0"/>
              <a:t>Potential Output and the Business Cycle</a:t>
            </a:r>
          </a:p>
        </p:txBody>
      </p:sp>
      <p:sp>
        <p:nvSpPr>
          <p:cNvPr id="3" name="Content Placeholder 2"/>
          <p:cNvSpPr>
            <a:spLocks noGrp="1"/>
          </p:cNvSpPr>
          <p:nvPr>
            <p:ph idx="1"/>
          </p:nvPr>
        </p:nvSpPr>
        <p:spPr>
          <a:xfrm>
            <a:off x="2266335" y="4934335"/>
            <a:ext cx="7693743" cy="1703807"/>
          </a:xfrm>
        </p:spPr>
        <p:txBody>
          <a:bodyPr>
            <a:normAutofit fontScale="85000" lnSpcReduction="10000"/>
          </a:bodyPr>
          <a:lstStyle/>
          <a:p>
            <a:r>
              <a:rPr lang="en-AU" dirty="0">
                <a:solidFill>
                  <a:srgbClr val="FF0000"/>
                </a:solidFill>
              </a:rPr>
              <a:t>Potential Output Y</a:t>
            </a:r>
            <a:r>
              <a:rPr lang="en-AU" baseline="-25000" dirty="0">
                <a:solidFill>
                  <a:srgbClr val="FF0000"/>
                </a:solidFill>
              </a:rPr>
              <a:t>P</a:t>
            </a:r>
            <a:r>
              <a:rPr lang="en-AU" dirty="0">
                <a:solidFill>
                  <a:srgbClr val="FF0000"/>
                </a:solidFill>
              </a:rPr>
              <a:t> </a:t>
            </a:r>
            <a:r>
              <a:rPr lang="en-AU" dirty="0"/>
              <a:t>(also called </a:t>
            </a:r>
            <a:r>
              <a:rPr lang="en-AU" dirty="0">
                <a:solidFill>
                  <a:srgbClr val="FF0000"/>
                </a:solidFill>
              </a:rPr>
              <a:t>Full Employment Output, Y</a:t>
            </a:r>
            <a:r>
              <a:rPr lang="en-AU" baseline="-25000" dirty="0">
                <a:solidFill>
                  <a:srgbClr val="FF0000"/>
                </a:solidFill>
              </a:rPr>
              <a:t>F</a:t>
            </a:r>
            <a:r>
              <a:rPr lang="en-AU" dirty="0">
                <a:solidFill>
                  <a:srgbClr val="FF0000"/>
                </a:solidFill>
              </a:rPr>
              <a:t> </a:t>
            </a:r>
            <a:r>
              <a:rPr lang="en-AU" dirty="0"/>
              <a:t>) can be showed as the LRAS or on the business cycle. </a:t>
            </a:r>
          </a:p>
          <a:p>
            <a:r>
              <a:rPr lang="en-AU" dirty="0"/>
              <a:t>It represents the long run, sustainable level of output.</a:t>
            </a:r>
          </a:p>
          <a:p>
            <a:pPr lvl="1"/>
            <a:r>
              <a:rPr lang="en-AU" dirty="0"/>
              <a:t>This level will increase as we have increases in technology, population, education etc.</a:t>
            </a:r>
          </a:p>
        </p:txBody>
      </p:sp>
      <p:pic>
        <p:nvPicPr>
          <p:cNvPr id="4" name="Picture 3"/>
          <p:cNvPicPr>
            <a:picLocks noChangeAspect="1"/>
          </p:cNvPicPr>
          <p:nvPr/>
        </p:nvPicPr>
        <p:blipFill>
          <a:blip r:embed="rId2"/>
          <a:stretch>
            <a:fillRect/>
          </a:stretch>
        </p:blipFill>
        <p:spPr>
          <a:xfrm>
            <a:off x="471949" y="1157543"/>
            <a:ext cx="5641257" cy="3510116"/>
          </a:xfrm>
          <a:prstGeom prst="rect">
            <a:avLst/>
          </a:prstGeom>
        </p:spPr>
      </p:pic>
      <p:pic>
        <p:nvPicPr>
          <p:cNvPr id="5" name="Picture 4"/>
          <p:cNvPicPr>
            <a:picLocks noChangeAspect="1"/>
          </p:cNvPicPr>
          <p:nvPr/>
        </p:nvPicPr>
        <p:blipFill>
          <a:blip r:embed="rId3"/>
          <a:stretch>
            <a:fillRect/>
          </a:stretch>
        </p:blipFill>
        <p:spPr>
          <a:xfrm>
            <a:off x="6468278" y="1193124"/>
            <a:ext cx="4347207" cy="3526360"/>
          </a:xfrm>
          <a:prstGeom prst="rect">
            <a:avLst/>
          </a:prstGeom>
        </p:spPr>
      </p:pic>
      <p:sp>
        <p:nvSpPr>
          <p:cNvPr id="6" name="Freeform 5"/>
          <p:cNvSpPr/>
          <p:nvPr/>
        </p:nvSpPr>
        <p:spPr>
          <a:xfrm>
            <a:off x="4459448" y="2164465"/>
            <a:ext cx="1444297" cy="748136"/>
          </a:xfrm>
          <a:custGeom>
            <a:avLst/>
            <a:gdLst>
              <a:gd name="connsiteX0" fmla="*/ 1174436 w 1444297"/>
              <a:gd name="connsiteY0" fmla="*/ 67458 h 748136"/>
              <a:gd name="connsiteX1" fmla="*/ 1125275 w 1444297"/>
              <a:gd name="connsiteY1" fmla="*/ 47793 h 748136"/>
              <a:gd name="connsiteX2" fmla="*/ 997455 w 1444297"/>
              <a:gd name="connsiteY2" fmla="*/ 28129 h 748136"/>
              <a:gd name="connsiteX3" fmla="*/ 594333 w 1444297"/>
              <a:gd name="connsiteY3" fmla="*/ 8464 h 748136"/>
              <a:gd name="connsiteX4" fmla="*/ 299365 w 1444297"/>
              <a:gd name="connsiteY4" fmla="*/ 18296 h 748136"/>
              <a:gd name="connsiteX5" fmla="*/ 269868 w 1444297"/>
              <a:gd name="connsiteY5" fmla="*/ 28129 h 748136"/>
              <a:gd name="connsiteX6" fmla="*/ 230539 w 1444297"/>
              <a:gd name="connsiteY6" fmla="*/ 37961 h 748136"/>
              <a:gd name="connsiteX7" fmla="*/ 201042 w 1444297"/>
              <a:gd name="connsiteY7" fmla="*/ 57625 h 748136"/>
              <a:gd name="connsiteX8" fmla="*/ 171546 w 1444297"/>
              <a:gd name="connsiteY8" fmla="*/ 67458 h 748136"/>
              <a:gd name="connsiteX9" fmla="*/ 142049 w 1444297"/>
              <a:gd name="connsiteY9" fmla="*/ 96954 h 748136"/>
              <a:gd name="connsiteX10" fmla="*/ 102720 w 1444297"/>
              <a:gd name="connsiteY10" fmla="*/ 165780 h 748136"/>
              <a:gd name="connsiteX11" fmla="*/ 92887 w 1444297"/>
              <a:gd name="connsiteY11" fmla="*/ 195277 h 748136"/>
              <a:gd name="connsiteX12" fmla="*/ 53558 w 1444297"/>
              <a:gd name="connsiteY12" fmla="*/ 254270 h 748136"/>
              <a:gd name="connsiteX13" fmla="*/ 33894 w 1444297"/>
              <a:gd name="connsiteY13" fmla="*/ 283767 h 748136"/>
              <a:gd name="connsiteX14" fmla="*/ 14229 w 1444297"/>
              <a:gd name="connsiteY14" fmla="*/ 342761 h 748136"/>
              <a:gd name="connsiteX15" fmla="*/ 14229 w 1444297"/>
              <a:gd name="connsiteY15" fmla="*/ 539406 h 748136"/>
              <a:gd name="connsiteX16" fmla="*/ 102720 w 1444297"/>
              <a:gd name="connsiteY16" fmla="*/ 618064 h 748136"/>
              <a:gd name="connsiteX17" fmla="*/ 142049 w 1444297"/>
              <a:gd name="connsiteY17" fmla="*/ 627896 h 748136"/>
              <a:gd name="connsiteX18" fmla="*/ 171546 w 1444297"/>
              <a:gd name="connsiteY18" fmla="*/ 647561 h 748136"/>
              <a:gd name="connsiteX19" fmla="*/ 240371 w 1444297"/>
              <a:gd name="connsiteY19" fmla="*/ 667225 h 748136"/>
              <a:gd name="connsiteX20" fmla="*/ 387855 w 1444297"/>
              <a:gd name="connsiteY20" fmla="*/ 696722 h 748136"/>
              <a:gd name="connsiteX21" fmla="*/ 437017 w 1444297"/>
              <a:gd name="connsiteY21" fmla="*/ 716387 h 748136"/>
              <a:gd name="connsiteX22" fmla="*/ 525507 w 1444297"/>
              <a:gd name="connsiteY22" fmla="*/ 726219 h 748136"/>
              <a:gd name="connsiteX23" fmla="*/ 938462 w 1444297"/>
              <a:gd name="connsiteY23" fmla="*/ 726219 h 748136"/>
              <a:gd name="connsiteX24" fmla="*/ 977791 w 1444297"/>
              <a:gd name="connsiteY24" fmla="*/ 716387 h 748136"/>
              <a:gd name="connsiteX25" fmla="*/ 1036784 w 1444297"/>
              <a:gd name="connsiteY25" fmla="*/ 706554 h 748136"/>
              <a:gd name="connsiteX26" fmla="*/ 1076113 w 1444297"/>
              <a:gd name="connsiteY26" fmla="*/ 696722 h 748136"/>
              <a:gd name="connsiteX27" fmla="*/ 1125275 w 1444297"/>
              <a:gd name="connsiteY27" fmla="*/ 686890 h 748136"/>
              <a:gd name="connsiteX28" fmla="*/ 1223597 w 1444297"/>
              <a:gd name="connsiteY28" fmla="*/ 667225 h 748136"/>
              <a:gd name="connsiteX29" fmla="*/ 1321920 w 1444297"/>
              <a:gd name="connsiteY29" fmla="*/ 627896 h 748136"/>
              <a:gd name="connsiteX30" fmla="*/ 1361249 w 1444297"/>
              <a:gd name="connsiteY30" fmla="*/ 618064 h 748136"/>
              <a:gd name="connsiteX31" fmla="*/ 1380913 w 1444297"/>
              <a:gd name="connsiteY31" fmla="*/ 588567 h 748136"/>
              <a:gd name="connsiteX32" fmla="*/ 1430075 w 1444297"/>
              <a:gd name="connsiteY32" fmla="*/ 539406 h 748136"/>
              <a:gd name="connsiteX33" fmla="*/ 1430075 w 1444297"/>
              <a:gd name="connsiteY33" fmla="*/ 382090 h 748136"/>
              <a:gd name="connsiteX34" fmla="*/ 1400578 w 1444297"/>
              <a:gd name="connsiteY34" fmla="*/ 323096 h 748136"/>
              <a:gd name="connsiteX35" fmla="*/ 1371081 w 1444297"/>
              <a:gd name="connsiteY35" fmla="*/ 303432 h 748136"/>
              <a:gd name="connsiteX36" fmla="*/ 1331752 w 1444297"/>
              <a:gd name="connsiteY36" fmla="*/ 254270 h 748136"/>
              <a:gd name="connsiteX37" fmla="*/ 1312087 w 1444297"/>
              <a:gd name="connsiteY37" fmla="*/ 214941 h 748136"/>
              <a:gd name="connsiteX38" fmla="*/ 1282591 w 1444297"/>
              <a:gd name="connsiteY38" fmla="*/ 195277 h 748136"/>
              <a:gd name="connsiteX39" fmla="*/ 1253094 w 1444297"/>
              <a:gd name="connsiteY39" fmla="*/ 165780 h 748136"/>
              <a:gd name="connsiteX40" fmla="*/ 1223597 w 1444297"/>
              <a:gd name="connsiteY40" fmla="*/ 146116 h 748136"/>
              <a:gd name="connsiteX41" fmla="*/ 1164604 w 1444297"/>
              <a:gd name="connsiteY41" fmla="*/ 96954 h 748136"/>
              <a:gd name="connsiteX42" fmla="*/ 1135107 w 1444297"/>
              <a:gd name="connsiteY42" fmla="*/ 87122 h 748136"/>
              <a:gd name="connsiteX43" fmla="*/ 1095778 w 1444297"/>
              <a:gd name="connsiteY43" fmla="*/ 67458 h 748136"/>
              <a:gd name="connsiteX44" fmla="*/ 1017120 w 1444297"/>
              <a:gd name="connsiteY44" fmla="*/ 37961 h 74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444297" h="748136">
                <a:moveTo>
                  <a:pt x="1174436" y="67458"/>
                </a:moveTo>
                <a:cubicBezTo>
                  <a:pt x="1158049" y="60903"/>
                  <a:pt x="1142303" y="52437"/>
                  <a:pt x="1125275" y="47793"/>
                </a:cubicBezTo>
                <a:cubicBezTo>
                  <a:pt x="1110270" y="43701"/>
                  <a:pt x="1008307" y="29679"/>
                  <a:pt x="997455" y="28129"/>
                </a:cubicBezTo>
                <a:cubicBezTo>
                  <a:pt x="852289" y="-20263"/>
                  <a:pt x="948007" y="8464"/>
                  <a:pt x="594333" y="8464"/>
                </a:cubicBezTo>
                <a:cubicBezTo>
                  <a:pt x="495956" y="8464"/>
                  <a:pt x="397688" y="15019"/>
                  <a:pt x="299365" y="18296"/>
                </a:cubicBezTo>
                <a:cubicBezTo>
                  <a:pt x="289533" y="21574"/>
                  <a:pt x="279833" y="25282"/>
                  <a:pt x="269868" y="28129"/>
                </a:cubicBezTo>
                <a:cubicBezTo>
                  <a:pt x="256875" y="31841"/>
                  <a:pt x="242960" y="32638"/>
                  <a:pt x="230539" y="37961"/>
                </a:cubicBezTo>
                <a:cubicBezTo>
                  <a:pt x="219678" y="42616"/>
                  <a:pt x="211611" y="52340"/>
                  <a:pt x="201042" y="57625"/>
                </a:cubicBezTo>
                <a:cubicBezTo>
                  <a:pt x="191772" y="62260"/>
                  <a:pt x="181378" y="64180"/>
                  <a:pt x="171546" y="67458"/>
                </a:cubicBezTo>
                <a:cubicBezTo>
                  <a:pt x="161714" y="77290"/>
                  <a:pt x="150951" y="86272"/>
                  <a:pt x="142049" y="96954"/>
                </a:cubicBezTo>
                <a:cubicBezTo>
                  <a:pt x="127526" y="114381"/>
                  <a:pt x="111207" y="145978"/>
                  <a:pt x="102720" y="165780"/>
                </a:cubicBezTo>
                <a:cubicBezTo>
                  <a:pt x="98637" y="175306"/>
                  <a:pt x="97920" y="186217"/>
                  <a:pt x="92887" y="195277"/>
                </a:cubicBezTo>
                <a:cubicBezTo>
                  <a:pt x="81409" y="215936"/>
                  <a:pt x="66668" y="234606"/>
                  <a:pt x="53558" y="254270"/>
                </a:cubicBezTo>
                <a:cubicBezTo>
                  <a:pt x="47003" y="264102"/>
                  <a:pt x="37631" y="272557"/>
                  <a:pt x="33894" y="283767"/>
                </a:cubicBezTo>
                <a:lnTo>
                  <a:pt x="14229" y="342761"/>
                </a:lnTo>
                <a:cubicBezTo>
                  <a:pt x="2970" y="410318"/>
                  <a:pt x="-11180" y="466809"/>
                  <a:pt x="14229" y="539406"/>
                </a:cubicBezTo>
                <a:cubicBezTo>
                  <a:pt x="17932" y="549986"/>
                  <a:pt x="77128" y="607096"/>
                  <a:pt x="102720" y="618064"/>
                </a:cubicBezTo>
                <a:cubicBezTo>
                  <a:pt x="115141" y="623387"/>
                  <a:pt x="128939" y="624619"/>
                  <a:pt x="142049" y="627896"/>
                </a:cubicBezTo>
                <a:cubicBezTo>
                  <a:pt x="151881" y="634451"/>
                  <a:pt x="160977" y="642276"/>
                  <a:pt x="171546" y="647561"/>
                </a:cubicBezTo>
                <a:cubicBezTo>
                  <a:pt x="185651" y="654614"/>
                  <a:pt x="227770" y="664075"/>
                  <a:pt x="240371" y="667225"/>
                </a:cubicBezTo>
                <a:cubicBezTo>
                  <a:pt x="310087" y="713703"/>
                  <a:pt x="233437" y="669472"/>
                  <a:pt x="387855" y="696722"/>
                </a:cubicBezTo>
                <a:cubicBezTo>
                  <a:pt x="405236" y="699789"/>
                  <a:pt x="419759" y="712689"/>
                  <a:pt x="437017" y="716387"/>
                </a:cubicBezTo>
                <a:cubicBezTo>
                  <a:pt x="466036" y="722605"/>
                  <a:pt x="496010" y="722942"/>
                  <a:pt x="525507" y="726219"/>
                </a:cubicBezTo>
                <a:cubicBezTo>
                  <a:pt x="682696" y="765515"/>
                  <a:pt x="579038" y="743334"/>
                  <a:pt x="938462" y="726219"/>
                </a:cubicBezTo>
                <a:cubicBezTo>
                  <a:pt x="951960" y="725576"/>
                  <a:pt x="964540" y="719037"/>
                  <a:pt x="977791" y="716387"/>
                </a:cubicBezTo>
                <a:cubicBezTo>
                  <a:pt x="997339" y="712477"/>
                  <a:pt x="1017236" y="710464"/>
                  <a:pt x="1036784" y="706554"/>
                </a:cubicBezTo>
                <a:cubicBezTo>
                  <a:pt x="1050035" y="703904"/>
                  <a:pt x="1062922" y="699653"/>
                  <a:pt x="1076113" y="696722"/>
                </a:cubicBezTo>
                <a:cubicBezTo>
                  <a:pt x="1092427" y="693097"/>
                  <a:pt x="1108833" y="689879"/>
                  <a:pt x="1125275" y="686890"/>
                </a:cubicBezTo>
                <a:cubicBezTo>
                  <a:pt x="1170264" y="678710"/>
                  <a:pt x="1183455" y="679268"/>
                  <a:pt x="1223597" y="667225"/>
                </a:cubicBezTo>
                <a:cubicBezTo>
                  <a:pt x="1400514" y="614150"/>
                  <a:pt x="1190499" y="677179"/>
                  <a:pt x="1321920" y="627896"/>
                </a:cubicBezTo>
                <a:cubicBezTo>
                  <a:pt x="1334573" y="623151"/>
                  <a:pt x="1348139" y="621341"/>
                  <a:pt x="1361249" y="618064"/>
                </a:cubicBezTo>
                <a:cubicBezTo>
                  <a:pt x="1367804" y="608232"/>
                  <a:pt x="1372557" y="596923"/>
                  <a:pt x="1380913" y="588567"/>
                </a:cubicBezTo>
                <a:cubicBezTo>
                  <a:pt x="1446465" y="523015"/>
                  <a:pt x="1377632" y="618069"/>
                  <a:pt x="1430075" y="539406"/>
                </a:cubicBezTo>
                <a:cubicBezTo>
                  <a:pt x="1452248" y="472885"/>
                  <a:pt x="1445533" y="505749"/>
                  <a:pt x="1430075" y="382090"/>
                </a:cubicBezTo>
                <a:cubicBezTo>
                  <a:pt x="1427790" y="363814"/>
                  <a:pt x="1413124" y="335642"/>
                  <a:pt x="1400578" y="323096"/>
                </a:cubicBezTo>
                <a:cubicBezTo>
                  <a:pt x="1392222" y="314740"/>
                  <a:pt x="1380913" y="309987"/>
                  <a:pt x="1371081" y="303432"/>
                </a:cubicBezTo>
                <a:cubicBezTo>
                  <a:pt x="1347607" y="233007"/>
                  <a:pt x="1381166" y="313567"/>
                  <a:pt x="1331752" y="254270"/>
                </a:cubicBezTo>
                <a:cubicBezTo>
                  <a:pt x="1322369" y="243010"/>
                  <a:pt x="1321470" y="226201"/>
                  <a:pt x="1312087" y="214941"/>
                </a:cubicBezTo>
                <a:cubicBezTo>
                  <a:pt x="1304522" y="205863"/>
                  <a:pt x="1291669" y="202842"/>
                  <a:pt x="1282591" y="195277"/>
                </a:cubicBezTo>
                <a:cubicBezTo>
                  <a:pt x="1271909" y="186375"/>
                  <a:pt x="1263776" y="174682"/>
                  <a:pt x="1253094" y="165780"/>
                </a:cubicBezTo>
                <a:cubicBezTo>
                  <a:pt x="1244016" y="158215"/>
                  <a:pt x="1232675" y="153681"/>
                  <a:pt x="1223597" y="146116"/>
                </a:cubicBezTo>
                <a:cubicBezTo>
                  <a:pt x="1190982" y="118937"/>
                  <a:pt x="1201218" y="115262"/>
                  <a:pt x="1164604" y="96954"/>
                </a:cubicBezTo>
                <a:cubicBezTo>
                  <a:pt x="1155334" y="92319"/>
                  <a:pt x="1144633" y="91205"/>
                  <a:pt x="1135107" y="87122"/>
                </a:cubicBezTo>
                <a:cubicBezTo>
                  <a:pt x="1121635" y="81348"/>
                  <a:pt x="1109387" y="72901"/>
                  <a:pt x="1095778" y="67458"/>
                </a:cubicBezTo>
                <a:cubicBezTo>
                  <a:pt x="985874" y="23496"/>
                  <a:pt x="1070865" y="64834"/>
                  <a:pt x="1017120" y="37961"/>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Freeform 6"/>
          <p:cNvSpPr/>
          <p:nvPr/>
        </p:nvSpPr>
        <p:spPr>
          <a:xfrm>
            <a:off x="8033474" y="4083006"/>
            <a:ext cx="1444297" cy="748136"/>
          </a:xfrm>
          <a:custGeom>
            <a:avLst/>
            <a:gdLst>
              <a:gd name="connsiteX0" fmla="*/ 1174436 w 1444297"/>
              <a:gd name="connsiteY0" fmla="*/ 67458 h 748136"/>
              <a:gd name="connsiteX1" fmla="*/ 1125275 w 1444297"/>
              <a:gd name="connsiteY1" fmla="*/ 47793 h 748136"/>
              <a:gd name="connsiteX2" fmla="*/ 997455 w 1444297"/>
              <a:gd name="connsiteY2" fmla="*/ 28129 h 748136"/>
              <a:gd name="connsiteX3" fmla="*/ 594333 w 1444297"/>
              <a:gd name="connsiteY3" fmla="*/ 8464 h 748136"/>
              <a:gd name="connsiteX4" fmla="*/ 299365 w 1444297"/>
              <a:gd name="connsiteY4" fmla="*/ 18296 h 748136"/>
              <a:gd name="connsiteX5" fmla="*/ 269868 w 1444297"/>
              <a:gd name="connsiteY5" fmla="*/ 28129 h 748136"/>
              <a:gd name="connsiteX6" fmla="*/ 230539 w 1444297"/>
              <a:gd name="connsiteY6" fmla="*/ 37961 h 748136"/>
              <a:gd name="connsiteX7" fmla="*/ 201042 w 1444297"/>
              <a:gd name="connsiteY7" fmla="*/ 57625 h 748136"/>
              <a:gd name="connsiteX8" fmla="*/ 171546 w 1444297"/>
              <a:gd name="connsiteY8" fmla="*/ 67458 h 748136"/>
              <a:gd name="connsiteX9" fmla="*/ 142049 w 1444297"/>
              <a:gd name="connsiteY9" fmla="*/ 96954 h 748136"/>
              <a:gd name="connsiteX10" fmla="*/ 102720 w 1444297"/>
              <a:gd name="connsiteY10" fmla="*/ 165780 h 748136"/>
              <a:gd name="connsiteX11" fmla="*/ 92887 w 1444297"/>
              <a:gd name="connsiteY11" fmla="*/ 195277 h 748136"/>
              <a:gd name="connsiteX12" fmla="*/ 53558 w 1444297"/>
              <a:gd name="connsiteY12" fmla="*/ 254270 h 748136"/>
              <a:gd name="connsiteX13" fmla="*/ 33894 w 1444297"/>
              <a:gd name="connsiteY13" fmla="*/ 283767 h 748136"/>
              <a:gd name="connsiteX14" fmla="*/ 14229 w 1444297"/>
              <a:gd name="connsiteY14" fmla="*/ 342761 h 748136"/>
              <a:gd name="connsiteX15" fmla="*/ 14229 w 1444297"/>
              <a:gd name="connsiteY15" fmla="*/ 539406 h 748136"/>
              <a:gd name="connsiteX16" fmla="*/ 102720 w 1444297"/>
              <a:gd name="connsiteY16" fmla="*/ 618064 h 748136"/>
              <a:gd name="connsiteX17" fmla="*/ 142049 w 1444297"/>
              <a:gd name="connsiteY17" fmla="*/ 627896 h 748136"/>
              <a:gd name="connsiteX18" fmla="*/ 171546 w 1444297"/>
              <a:gd name="connsiteY18" fmla="*/ 647561 h 748136"/>
              <a:gd name="connsiteX19" fmla="*/ 240371 w 1444297"/>
              <a:gd name="connsiteY19" fmla="*/ 667225 h 748136"/>
              <a:gd name="connsiteX20" fmla="*/ 387855 w 1444297"/>
              <a:gd name="connsiteY20" fmla="*/ 696722 h 748136"/>
              <a:gd name="connsiteX21" fmla="*/ 437017 w 1444297"/>
              <a:gd name="connsiteY21" fmla="*/ 716387 h 748136"/>
              <a:gd name="connsiteX22" fmla="*/ 525507 w 1444297"/>
              <a:gd name="connsiteY22" fmla="*/ 726219 h 748136"/>
              <a:gd name="connsiteX23" fmla="*/ 938462 w 1444297"/>
              <a:gd name="connsiteY23" fmla="*/ 726219 h 748136"/>
              <a:gd name="connsiteX24" fmla="*/ 977791 w 1444297"/>
              <a:gd name="connsiteY24" fmla="*/ 716387 h 748136"/>
              <a:gd name="connsiteX25" fmla="*/ 1036784 w 1444297"/>
              <a:gd name="connsiteY25" fmla="*/ 706554 h 748136"/>
              <a:gd name="connsiteX26" fmla="*/ 1076113 w 1444297"/>
              <a:gd name="connsiteY26" fmla="*/ 696722 h 748136"/>
              <a:gd name="connsiteX27" fmla="*/ 1125275 w 1444297"/>
              <a:gd name="connsiteY27" fmla="*/ 686890 h 748136"/>
              <a:gd name="connsiteX28" fmla="*/ 1223597 w 1444297"/>
              <a:gd name="connsiteY28" fmla="*/ 667225 h 748136"/>
              <a:gd name="connsiteX29" fmla="*/ 1321920 w 1444297"/>
              <a:gd name="connsiteY29" fmla="*/ 627896 h 748136"/>
              <a:gd name="connsiteX30" fmla="*/ 1361249 w 1444297"/>
              <a:gd name="connsiteY30" fmla="*/ 618064 h 748136"/>
              <a:gd name="connsiteX31" fmla="*/ 1380913 w 1444297"/>
              <a:gd name="connsiteY31" fmla="*/ 588567 h 748136"/>
              <a:gd name="connsiteX32" fmla="*/ 1430075 w 1444297"/>
              <a:gd name="connsiteY32" fmla="*/ 539406 h 748136"/>
              <a:gd name="connsiteX33" fmla="*/ 1430075 w 1444297"/>
              <a:gd name="connsiteY33" fmla="*/ 382090 h 748136"/>
              <a:gd name="connsiteX34" fmla="*/ 1400578 w 1444297"/>
              <a:gd name="connsiteY34" fmla="*/ 323096 h 748136"/>
              <a:gd name="connsiteX35" fmla="*/ 1371081 w 1444297"/>
              <a:gd name="connsiteY35" fmla="*/ 303432 h 748136"/>
              <a:gd name="connsiteX36" fmla="*/ 1331752 w 1444297"/>
              <a:gd name="connsiteY36" fmla="*/ 254270 h 748136"/>
              <a:gd name="connsiteX37" fmla="*/ 1312087 w 1444297"/>
              <a:gd name="connsiteY37" fmla="*/ 214941 h 748136"/>
              <a:gd name="connsiteX38" fmla="*/ 1282591 w 1444297"/>
              <a:gd name="connsiteY38" fmla="*/ 195277 h 748136"/>
              <a:gd name="connsiteX39" fmla="*/ 1253094 w 1444297"/>
              <a:gd name="connsiteY39" fmla="*/ 165780 h 748136"/>
              <a:gd name="connsiteX40" fmla="*/ 1223597 w 1444297"/>
              <a:gd name="connsiteY40" fmla="*/ 146116 h 748136"/>
              <a:gd name="connsiteX41" fmla="*/ 1164604 w 1444297"/>
              <a:gd name="connsiteY41" fmla="*/ 96954 h 748136"/>
              <a:gd name="connsiteX42" fmla="*/ 1135107 w 1444297"/>
              <a:gd name="connsiteY42" fmla="*/ 87122 h 748136"/>
              <a:gd name="connsiteX43" fmla="*/ 1095778 w 1444297"/>
              <a:gd name="connsiteY43" fmla="*/ 67458 h 748136"/>
              <a:gd name="connsiteX44" fmla="*/ 1017120 w 1444297"/>
              <a:gd name="connsiteY44" fmla="*/ 37961 h 74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444297" h="748136">
                <a:moveTo>
                  <a:pt x="1174436" y="67458"/>
                </a:moveTo>
                <a:cubicBezTo>
                  <a:pt x="1158049" y="60903"/>
                  <a:pt x="1142303" y="52437"/>
                  <a:pt x="1125275" y="47793"/>
                </a:cubicBezTo>
                <a:cubicBezTo>
                  <a:pt x="1110270" y="43701"/>
                  <a:pt x="1008307" y="29679"/>
                  <a:pt x="997455" y="28129"/>
                </a:cubicBezTo>
                <a:cubicBezTo>
                  <a:pt x="852289" y="-20263"/>
                  <a:pt x="948007" y="8464"/>
                  <a:pt x="594333" y="8464"/>
                </a:cubicBezTo>
                <a:cubicBezTo>
                  <a:pt x="495956" y="8464"/>
                  <a:pt x="397688" y="15019"/>
                  <a:pt x="299365" y="18296"/>
                </a:cubicBezTo>
                <a:cubicBezTo>
                  <a:pt x="289533" y="21574"/>
                  <a:pt x="279833" y="25282"/>
                  <a:pt x="269868" y="28129"/>
                </a:cubicBezTo>
                <a:cubicBezTo>
                  <a:pt x="256875" y="31841"/>
                  <a:pt x="242960" y="32638"/>
                  <a:pt x="230539" y="37961"/>
                </a:cubicBezTo>
                <a:cubicBezTo>
                  <a:pt x="219678" y="42616"/>
                  <a:pt x="211611" y="52340"/>
                  <a:pt x="201042" y="57625"/>
                </a:cubicBezTo>
                <a:cubicBezTo>
                  <a:pt x="191772" y="62260"/>
                  <a:pt x="181378" y="64180"/>
                  <a:pt x="171546" y="67458"/>
                </a:cubicBezTo>
                <a:cubicBezTo>
                  <a:pt x="161714" y="77290"/>
                  <a:pt x="150951" y="86272"/>
                  <a:pt x="142049" y="96954"/>
                </a:cubicBezTo>
                <a:cubicBezTo>
                  <a:pt x="127526" y="114381"/>
                  <a:pt x="111207" y="145978"/>
                  <a:pt x="102720" y="165780"/>
                </a:cubicBezTo>
                <a:cubicBezTo>
                  <a:pt x="98637" y="175306"/>
                  <a:pt x="97920" y="186217"/>
                  <a:pt x="92887" y="195277"/>
                </a:cubicBezTo>
                <a:cubicBezTo>
                  <a:pt x="81409" y="215936"/>
                  <a:pt x="66668" y="234606"/>
                  <a:pt x="53558" y="254270"/>
                </a:cubicBezTo>
                <a:cubicBezTo>
                  <a:pt x="47003" y="264102"/>
                  <a:pt x="37631" y="272557"/>
                  <a:pt x="33894" y="283767"/>
                </a:cubicBezTo>
                <a:lnTo>
                  <a:pt x="14229" y="342761"/>
                </a:lnTo>
                <a:cubicBezTo>
                  <a:pt x="2970" y="410318"/>
                  <a:pt x="-11180" y="466809"/>
                  <a:pt x="14229" y="539406"/>
                </a:cubicBezTo>
                <a:cubicBezTo>
                  <a:pt x="17932" y="549986"/>
                  <a:pt x="77128" y="607096"/>
                  <a:pt x="102720" y="618064"/>
                </a:cubicBezTo>
                <a:cubicBezTo>
                  <a:pt x="115141" y="623387"/>
                  <a:pt x="128939" y="624619"/>
                  <a:pt x="142049" y="627896"/>
                </a:cubicBezTo>
                <a:cubicBezTo>
                  <a:pt x="151881" y="634451"/>
                  <a:pt x="160977" y="642276"/>
                  <a:pt x="171546" y="647561"/>
                </a:cubicBezTo>
                <a:cubicBezTo>
                  <a:pt x="185651" y="654614"/>
                  <a:pt x="227770" y="664075"/>
                  <a:pt x="240371" y="667225"/>
                </a:cubicBezTo>
                <a:cubicBezTo>
                  <a:pt x="310087" y="713703"/>
                  <a:pt x="233437" y="669472"/>
                  <a:pt x="387855" y="696722"/>
                </a:cubicBezTo>
                <a:cubicBezTo>
                  <a:pt x="405236" y="699789"/>
                  <a:pt x="419759" y="712689"/>
                  <a:pt x="437017" y="716387"/>
                </a:cubicBezTo>
                <a:cubicBezTo>
                  <a:pt x="466036" y="722605"/>
                  <a:pt x="496010" y="722942"/>
                  <a:pt x="525507" y="726219"/>
                </a:cubicBezTo>
                <a:cubicBezTo>
                  <a:pt x="682696" y="765515"/>
                  <a:pt x="579038" y="743334"/>
                  <a:pt x="938462" y="726219"/>
                </a:cubicBezTo>
                <a:cubicBezTo>
                  <a:pt x="951960" y="725576"/>
                  <a:pt x="964540" y="719037"/>
                  <a:pt x="977791" y="716387"/>
                </a:cubicBezTo>
                <a:cubicBezTo>
                  <a:pt x="997339" y="712477"/>
                  <a:pt x="1017236" y="710464"/>
                  <a:pt x="1036784" y="706554"/>
                </a:cubicBezTo>
                <a:cubicBezTo>
                  <a:pt x="1050035" y="703904"/>
                  <a:pt x="1062922" y="699653"/>
                  <a:pt x="1076113" y="696722"/>
                </a:cubicBezTo>
                <a:cubicBezTo>
                  <a:pt x="1092427" y="693097"/>
                  <a:pt x="1108833" y="689879"/>
                  <a:pt x="1125275" y="686890"/>
                </a:cubicBezTo>
                <a:cubicBezTo>
                  <a:pt x="1170264" y="678710"/>
                  <a:pt x="1183455" y="679268"/>
                  <a:pt x="1223597" y="667225"/>
                </a:cubicBezTo>
                <a:cubicBezTo>
                  <a:pt x="1400514" y="614150"/>
                  <a:pt x="1190499" y="677179"/>
                  <a:pt x="1321920" y="627896"/>
                </a:cubicBezTo>
                <a:cubicBezTo>
                  <a:pt x="1334573" y="623151"/>
                  <a:pt x="1348139" y="621341"/>
                  <a:pt x="1361249" y="618064"/>
                </a:cubicBezTo>
                <a:cubicBezTo>
                  <a:pt x="1367804" y="608232"/>
                  <a:pt x="1372557" y="596923"/>
                  <a:pt x="1380913" y="588567"/>
                </a:cubicBezTo>
                <a:cubicBezTo>
                  <a:pt x="1446465" y="523015"/>
                  <a:pt x="1377632" y="618069"/>
                  <a:pt x="1430075" y="539406"/>
                </a:cubicBezTo>
                <a:cubicBezTo>
                  <a:pt x="1452248" y="472885"/>
                  <a:pt x="1445533" y="505749"/>
                  <a:pt x="1430075" y="382090"/>
                </a:cubicBezTo>
                <a:cubicBezTo>
                  <a:pt x="1427790" y="363814"/>
                  <a:pt x="1413124" y="335642"/>
                  <a:pt x="1400578" y="323096"/>
                </a:cubicBezTo>
                <a:cubicBezTo>
                  <a:pt x="1392222" y="314740"/>
                  <a:pt x="1380913" y="309987"/>
                  <a:pt x="1371081" y="303432"/>
                </a:cubicBezTo>
                <a:cubicBezTo>
                  <a:pt x="1347607" y="233007"/>
                  <a:pt x="1381166" y="313567"/>
                  <a:pt x="1331752" y="254270"/>
                </a:cubicBezTo>
                <a:cubicBezTo>
                  <a:pt x="1322369" y="243010"/>
                  <a:pt x="1321470" y="226201"/>
                  <a:pt x="1312087" y="214941"/>
                </a:cubicBezTo>
                <a:cubicBezTo>
                  <a:pt x="1304522" y="205863"/>
                  <a:pt x="1291669" y="202842"/>
                  <a:pt x="1282591" y="195277"/>
                </a:cubicBezTo>
                <a:cubicBezTo>
                  <a:pt x="1271909" y="186375"/>
                  <a:pt x="1263776" y="174682"/>
                  <a:pt x="1253094" y="165780"/>
                </a:cubicBezTo>
                <a:cubicBezTo>
                  <a:pt x="1244016" y="158215"/>
                  <a:pt x="1232675" y="153681"/>
                  <a:pt x="1223597" y="146116"/>
                </a:cubicBezTo>
                <a:cubicBezTo>
                  <a:pt x="1190982" y="118937"/>
                  <a:pt x="1201218" y="115262"/>
                  <a:pt x="1164604" y="96954"/>
                </a:cubicBezTo>
                <a:cubicBezTo>
                  <a:pt x="1155334" y="92319"/>
                  <a:pt x="1144633" y="91205"/>
                  <a:pt x="1135107" y="87122"/>
                </a:cubicBezTo>
                <a:cubicBezTo>
                  <a:pt x="1121635" y="81348"/>
                  <a:pt x="1109387" y="72901"/>
                  <a:pt x="1095778" y="67458"/>
                </a:cubicBezTo>
                <a:cubicBezTo>
                  <a:pt x="985874" y="23496"/>
                  <a:pt x="1070865" y="64834"/>
                  <a:pt x="1017120" y="37961"/>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73538055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r>
              <a:rPr lang="en-AU" dirty="0"/>
              <a:t>What unemployment level do we have when we produce below Y</a:t>
            </a:r>
            <a:r>
              <a:rPr lang="en-AU" baseline="-25000" dirty="0"/>
              <a:t>P</a:t>
            </a:r>
            <a:r>
              <a:rPr lang="en-AU" dirty="0"/>
              <a:t>?</a:t>
            </a:r>
          </a:p>
          <a:p>
            <a:r>
              <a:rPr lang="en-AU" dirty="0">
                <a:solidFill>
                  <a:srgbClr val="FF0000"/>
                </a:solidFill>
              </a:rPr>
              <a:t>At the Y</a:t>
            </a:r>
            <a:r>
              <a:rPr lang="en-AU" baseline="-25000" dirty="0">
                <a:solidFill>
                  <a:srgbClr val="FF0000"/>
                </a:solidFill>
              </a:rPr>
              <a:t>P</a:t>
            </a:r>
            <a:r>
              <a:rPr lang="en-AU" dirty="0">
                <a:solidFill>
                  <a:srgbClr val="FF0000"/>
                </a:solidFill>
              </a:rPr>
              <a:t> we have the NRU.</a:t>
            </a:r>
          </a:p>
          <a:p>
            <a:r>
              <a:rPr lang="en-AU" dirty="0">
                <a:solidFill>
                  <a:srgbClr val="FF0000"/>
                </a:solidFill>
              </a:rPr>
              <a:t>Below Y</a:t>
            </a:r>
            <a:r>
              <a:rPr lang="en-AU" baseline="-25000" dirty="0">
                <a:solidFill>
                  <a:srgbClr val="FF0000"/>
                </a:solidFill>
              </a:rPr>
              <a:t>P</a:t>
            </a:r>
            <a:r>
              <a:rPr lang="en-AU" dirty="0">
                <a:solidFill>
                  <a:srgbClr val="FF0000"/>
                </a:solidFill>
              </a:rPr>
              <a:t> we have cyclical unemployment.</a:t>
            </a:r>
          </a:p>
          <a:p>
            <a:r>
              <a:rPr lang="en-AU" dirty="0">
                <a:solidFill>
                  <a:srgbClr val="FF0000"/>
                </a:solidFill>
              </a:rPr>
              <a:t>Actual Unemployment &gt; NRU</a:t>
            </a:r>
          </a:p>
          <a:p>
            <a:r>
              <a:rPr lang="en-AU" dirty="0"/>
              <a:t>If the price level rises on the AD/AS graph, does this show inflation or deflation?</a:t>
            </a:r>
          </a:p>
          <a:p>
            <a:r>
              <a:rPr lang="en-AU" dirty="0">
                <a:solidFill>
                  <a:srgbClr val="FF0000"/>
                </a:solidFill>
              </a:rPr>
              <a:t>Inflation</a:t>
            </a:r>
          </a:p>
        </p:txBody>
      </p:sp>
    </p:spTree>
    <p:extLst>
      <p:ext uri="{BB962C8B-B14F-4D97-AF65-F5344CB8AC3E}">
        <p14:creationId xmlns:p14="http://schemas.microsoft.com/office/powerpoint/2010/main" val="217509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Changes in AD/AS Equilibrium</a:t>
            </a:r>
          </a:p>
        </p:txBody>
      </p:sp>
      <p:sp>
        <p:nvSpPr>
          <p:cNvPr id="4" name="Text Placeholder 3"/>
          <p:cNvSpPr>
            <a:spLocks noGrp="1"/>
          </p:cNvSpPr>
          <p:nvPr>
            <p:ph type="body" idx="1"/>
          </p:nvPr>
        </p:nvSpPr>
        <p:spPr/>
        <p:txBody>
          <a:bodyPr/>
          <a:lstStyle/>
          <a:p>
            <a:endParaRPr lang="en-AU"/>
          </a:p>
        </p:txBody>
      </p:sp>
    </p:spTree>
    <p:extLst>
      <p:ext uri="{BB962C8B-B14F-4D97-AF65-F5344CB8AC3E}">
        <p14:creationId xmlns:p14="http://schemas.microsoft.com/office/powerpoint/2010/main" val="182023061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12631"/>
            <a:ext cx="10515600" cy="801729"/>
          </a:xfrm>
        </p:spPr>
        <p:txBody>
          <a:bodyPr/>
          <a:lstStyle/>
          <a:p>
            <a:r>
              <a:rPr lang="en-AU" dirty="0"/>
              <a:t>Changes to AD/AS Equilibrium</a:t>
            </a:r>
          </a:p>
        </p:txBody>
      </p:sp>
      <p:sp>
        <p:nvSpPr>
          <p:cNvPr id="3" name="Content Placeholder 2"/>
          <p:cNvSpPr>
            <a:spLocks noGrp="1"/>
          </p:cNvSpPr>
          <p:nvPr>
            <p:ph idx="1"/>
          </p:nvPr>
        </p:nvSpPr>
        <p:spPr>
          <a:xfrm>
            <a:off x="101743" y="1305860"/>
            <a:ext cx="4710889" cy="3526021"/>
          </a:xfrm>
        </p:spPr>
        <p:txBody>
          <a:bodyPr>
            <a:normAutofit fontScale="92500" lnSpcReduction="20000"/>
          </a:bodyPr>
          <a:lstStyle/>
          <a:p>
            <a:r>
              <a:rPr lang="en-AU" dirty="0"/>
              <a:t>Just like we made changes to supply and demand with our microeconomics curves, we can do the same for the AD/AS curve.</a:t>
            </a:r>
          </a:p>
          <a:p>
            <a:r>
              <a:rPr lang="en-AU" dirty="0"/>
              <a:t>These </a:t>
            </a:r>
            <a:r>
              <a:rPr lang="en-AU" dirty="0">
                <a:solidFill>
                  <a:srgbClr val="00B0F0"/>
                </a:solidFill>
              </a:rPr>
              <a:t>changes will have an effect</a:t>
            </a:r>
            <a:r>
              <a:rPr lang="en-AU" dirty="0"/>
              <a:t> on the </a:t>
            </a:r>
            <a:r>
              <a:rPr lang="en-AU" dirty="0">
                <a:solidFill>
                  <a:srgbClr val="00B0F0"/>
                </a:solidFill>
              </a:rPr>
              <a:t>Price Level </a:t>
            </a:r>
            <a:r>
              <a:rPr lang="en-AU" dirty="0"/>
              <a:t>and the </a:t>
            </a:r>
            <a:r>
              <a:rPr lang="en-AU" dirty="0">
                <a:solidFill>
                  <a:srgbClr val="00B0F0"/>
                </a:solidFill>
              </a:rPr>
              <a:t>Real Output</a:t>
            </a:r>
            <a:r>
              <a:rPr lang="en-AU" dirty="0"/>
              <a:t>. </a:t>
            </a:r>
          </a:p>
          <a:p>
            <a:r>
              <a:rPr lang="en-AU" dirty="0"/>
              <a:t>These changes can be caused by either a change in AD, SRAS or LRAS.</a:t>
            </a:r>
          </a:p>
          <a:p>
            <a:endParaRPr lang="en-AU" dirty="0"/>
          </a:p>
        </p:txBody>
      </p:sp>
      <p:pic>
        <p:nvPicPr>
          <p:cNvPr id="26" name="Picture 25"/>
          <p:cNvPicPr>
            <a:picLocks noChangeAspect="1"/>
          </p:cNvPicPr>
          <p:nvPr/>
        </p:nvPicPr>
        <p:blipFill>
          <a:blip r:embed="rId2"/>
          <a:stretch>
            <a:fillRect/>
          </a:stretch>
        </p:blipFill>
        <p:spPr>
          <a:xfrm>
            <a:off x="4967313" y="1083864"/>
            <a:ext cx="3471981" cy="2896742"/>
          </a:xfrm>
          <a:prstGeom prst="rect">
            <a:avLst/>
          </a:prstGeom>
        </p:spPr>
      </p:pic>
      <p:pic>
        <p:nvPicPr>
          <p:cNvPr id="27" name="Picture 26"/>
          <p:cNvPicPr>
            <a:picLocks noChangeAspect="1"/>
          </p:cNvPicPr>
          <p:nvPr/>
        </p:nvPicPr>
        <p:blipFill>
          <a:blip r:embed="rId3"/>
          <a:stretch>
            <a:fillRect/>
          </a:stretch>
        </p:blipFill>
        <p:spPr>
          <a:xfrm>
            <a:off x="8439294" y="1182992"/>
            <a:ext cx="3587052" cy="3032873"/>
          </a:xfrm>
          <a:prstGeom prst="rect">
            <a:avLst/>
          </a:prstGeom>
        </p:spPr>
      </p:pic>
      <p:sp>
        <p:nvSpPr>
          <p:cNvPr id="28" name="TextBox 27"/>
          <p:cNvSpPr txBox="1"/>
          <p:nvPr/>
        </p:nvSpPr>
        <p:spPr>
          <a:xfrm>
            <a:off x="5579210" y="4107498"/>
            <a:ext cx="2705403" cy="923330"/>
          </a:xfrm>
          <a:prstGeom prst="rect">
            <a:avLst/>
          </a:prstGeom>
          <a:noFill/>
        </p:spPr>
        <p:txBody>
          <a:bodyPr wrap="square" rtlCol="0">
            <a:spAutoFit/>
          </a:bodyPr>
          <a:lstStyle/>
          <a:p>
            <a:r>
              <a:rPr lang="en-AU" dirty="0"/>
              <a:t>↓AD→ ↓PL, ↓Y</a:t>
            </a:r>
          </a:p>
          <a:p>
            <a:endParaRPr lang="en-AU" dirty="0"/>
          </a:p>
          <a:p>
            <a:endParaRPr lang="en-AU" dirty="0"/>
          </a:p>
        </p:txBody>
      </p:sp>
      <p:sp>
        <p:nvSpPr>
          <p:cNvPr id="29" name="Rectangle 28"/>
          <p:cNvSpPr/>
          <p:nvPr/>
        </p:nvSpPr>
        <p:spPr>
          <a:xfrm>
            <a:off x="8826367" y="4199831"/>
            <a:ext cx="2714324" cy="369332"/>
          </a:xfrm>
          <a:prstGeom prst="rect">
            <a:avLst/>
          </a:prstGeom>
        </p:spPr>
        <p:txBody>
          <a:bodyPr wrap="square">
            <a:spAutoFit/>
          </a:bodyPr>
          <a:lstStyle/>
          <a:p>
            <a:r>
              <a:rPr lang="en-AU" dirty="0"/>
              <a:t>↑AD→ ↑PL, ↑Y</a:t>
            </a:r>
          </a:p>
        </p:txBody>
      </p:sp>
      <p:sp>
        <p:nvSpPr>
          <p:cNvPr id="30" name="TextBox 29"/>
          <p:cNvSpPr txBox="1"/>
          <p:nvPr/>
        </p:nvSpPr>
        <p:spPr>
          <a:xfrm>
            <a:off x="228600" y="5207267"/>
            <a:ext cx="4772145" cy="1200329"/>
          </a:xfrm>
          <a:prstGeom prst="rect">
            <a:avLst/>
          </a:prstGeom>
          <a:solidFill>
            <a:srgbClr val="FFFF00"/>
          </a:solidFill>
        </p:spPr>
        <p:txBody>
          <a:bodyPr wrap="square" rtlCol="0">
            <a:spAutoFit/>
          </a:bodyPr>
          <a:lstStyle/>
          <a:p>
            <a:r>
              <a:rPr lang="en-AU" dirty="0">
                <a:solidFill>
                  <a:srgbClr val="FF0000"/>
                </a:solidFill>
              </a:rPr>
              <a:t>Summary</a:t>
            </a:r>
          </a:p>
          <a:p>
            <a:r>
              <a:rPr lang="en-AU" dirty="0">
                <a:solidFill>
                  <a:srgbClr val="FF0000"/>
                </a:solidFill>
              </a:rPr>
              <a:t>Changes in AD, SRAS or LRAS change the equilibrium.</a:t>
            </a:r>
          </a:p>
          <a:p>
            <a:r>
              <a:rPr lang="en-AU" dirty="0">
                <a:solidFill>
                  <a:srgbClr val="FF0000"/>
                </a:solidFill>
              </a:rPr>
              <a:t>The Price Level and Output will change. </a:t>
            </a:r>
          </a:p>
        </p:txBody>
      </p:sp>
      <p:sp>
        <p:nvSpPr>
          <p:cNvPr id="31" name="TextBox 30"/>
          <p:cNvSpPr txBox="1"/>
          <p:nvPr/>
        </p:nvSpPr>
        <p:spPr>
          <a:xfrm>
            <a:off x="5600417" y="4945657"/>
            <a:ext cx="6451899" cy="523220"/>
          </a:xfrm>
          <a:prstGeom prst="rect">
            <a:avLst/>
          </a:prstGeom>
          <a:solidFill>
            <a:schemeClr val="accent1">
              <a:lumMod val="40000"/>
              <a:lumOff val="60000"/>
            </a:schemeClr>
          </a:solidFill>
        </p:spPr>
        <p:txBody>
          <a:bodyPr wrap="square" rtlCol="0">
            <a:spAutoFit/>
          </a:bodyPr>
          <a:lstStyle/>
          <a:p>
            <a:r>
              <a:rPr lang="en-AU" sz="2800" dirty="0"/>
              <a:t>What effect would a change in SRAS have?</a:t>
            </a:r>
          </a:p>
        </p:txBody>
      </p:sp>
    </p:spTree>
    <p:extLst>
      <p:ext uri="{BB962C8B-B14F-4D97-AF65-F5344CB8AC3E}">
        <p14:creationId xmlns:p14="http://schemas.microsoft.com/office/powerpoint/2010/main" val="742631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sp>
        <p:nvSpPr>
          <p:cNvPr id="3" name="Content Placeholder 2"/>
          <p:cNvSpPr>
            <a:spLocks noGrp="1"/>
          </p:cNvSpPr>
          <p:nvPr>
            <p:ph idx="1"/>
          </p:nvPr>
        </p:nvSpPr>
        <p:spPr/>
        <p:txBody>
          <a:bodyPr>
            <a:normAutofit fontScale="92500" lnSpcReduction="20000"/>
          </a:bodyPr>
          <a:lstStyle/>
          <a:p>
            <a:r>
              <a:rPr lang="en-AU" dirty="0"/>
              <a:t>Draw the effect of a decrease in the SRAS.</a:t>
            </a:r>
          </a:p>
          <a:p>
            <a:endParaRPr lang="en-AU" dirty="0"/>
          </a:p>
          <a:p>
            <a:r>
              <a:rPr lang="en-AU" dirty="0"/>
              <a:t>What might have cause this shift?</a:t>
            </a:r>
          </a:p>
          <a:p>
            <a:r>
              <a:rPr lang="en-AU" dirty="0" err="1">
                <a:solidFill>
                  <a:srgbClr val="FF0000"/>
                </a:solidFill>
              </a:rPr>
              <a:t>Eg</a:t>
            </a:r>
            <a:r>
              <a:rPr lang="en-AU" dirty="0">
                <a:solidFill>
                  <a:srgbClr val="FF0000"/>
                </a:solidFill>
              </a:rPr>
              <a:t>. Increase in oil prices, increase in wages, natural disaster.</a:t>
            </a:r>
          </a:p>
          <a:p>
            <a:endParaRPr lang="en-AU" dirty="0"/>
          </a:p>
          <a:p>
            <a:r>
              <a:rPr lang="en-AU" dirty="0"/>
              <a:t>What happens to the price level?</a:t>
            </a:r>
          </a:p>
          <a:p>
            <a:r>
              <a:rPr lang="en-AU" dirty="0">
                <a:solidFill>
                  <a:srgbClr val="FF0000"/>
                </a:solidFill>
              </a:rPr>
              <a:t>Increases. (inflation)</a:t>
            </a:r>
          </a:p>
          <a:p>
            <a:endParaRPr lang="en-AU" dirty="0"/>
          </a:p>
          <a:p>
            <a:r>
              <a:rPr lang="en-AU" dirty="0"/>
              <a:t>What happens to output?</a:t>
            </a:r>
          </a:p>
          <a:p>
            <a:r>
              <a:rPr lang="en-AU" dirty="0">
                <a:solidFill>
                  <a:srgbClr val="FF0000"/>
                </a:solidFill>
              </a:rPr>
              <a:t>Decreases.</a:t>
            </a:r>
          </a:p>
          <a:p>
            <a:endParaRPr lang="en-AU" dirty="0"/>
          </a:p>
        </p:txBody>
      </p:sp>
      <p:pic>
        <p:nvPicPr>
          <p:cNvPr id="4" name="Picture 3"/>
          <p:cNvPicPr>
            <a:picLocks noChangeAspect="1"/>
          </p:cNvPicPr>
          <p:nvPr/>
        </p:nvPicPr>
        <p:blipFill>
          <a:blip r:embed="rId2"/>
          <a:stretch>
            <a:fillRect/>
          </a:stretch>
        </p:blipFill>
        <p:spPr>
          <a:xfrm>
            <a:off x="7367381" y="925794"/>
            <a:ext cx="3483937" cy="3145691"/>
          </a:xfrm>
          <a:prstGeom prst="rect">
            <a:avLst/>
          </a:prstGeom>
        </p:spPr>
      </p:pic>
    </p:spTree>
    <p:extLst>
      <p:ext uri="{BB962C8B-B14F-4D97-AF65-F5344CB8AC3E}">
        <p14:creationId xmlns:p14="http://schemas.microsoft.com/office/powerpoint/2010/main" val="2377536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sp>
        <p:nvSpPr>
          <p:cNvPr id="3" name="Content Placeholder 2"/>
          <p:cNvSpPr>
            <a:spLocks noGrp="1"/>
          </p:cNvSpPr>
          <p:nvPr>
            <p:ph idx="1"/>
          </p:nvPr>
        </p:nvSpPr>
        <p:spPr/>
        <p:txBody>
          <a:bodyPr/>
          <a:lstStyle/>
          <a:p>
            <a:r>
              <a:rPr lang="en-AU" dirty="0"/>
              <a:t>What happens to the price level when AD increases (moves right)?</a:t>
            </a:r>
          </a:p>
          <a:p>
            <a:r>
              <a:rPr lang="en-AU" dirty="0">
                <a:solidFill>
                  <a:srgbClr val="FF0000"/>
                </a:solidFill>
              </a:rPr>
              <a:t>Price level increases (inflation). </a:t>
            </a:r>
          </a:p>
          <a:p>
            <a:r>
              <a:rPr lang="en-AU" dirty="0"/>
              <a:t>What happens to the price level when the LRAS increases (moves right)?</a:t>
            </a:r>
          </a:p>
          <a:p>
            <a:r>
              <a:rPr lang="en-AU" dirty="0">
                <a:solidFill>
                  <a:srgbClr val="FF0000"/>
                </a:solidFill>
              </a:rPr>
              <a:t>Price level decreases. Deflation. However, this is viewed as a good kind of deflation. </a:t>
            </a:r>
          </a:p>
          <a:p>
            <a:r>
              <a:rPr lang="en-AU" dirty="0">
                <a:solidFill>
                  <a:srgbClr val="FF0000"/>
                </a:solidFill>
              </a:rPr>
              <a:t>(</a:t>
            </a:r>
            <a:r>
              <a:rPr lang="en-AU" dirty="0" err="1">
                <a:solidFill>
                  <a:srgbClr val="FF0000"/>
                </a:solidFill>
              </a:rPr>
              <a:t>Eg</a:t>
            </a:r>
            <a:r>
              <a:rPr lang="en-AU" dirty="0">
                <a:solidFill>
                  <a:srgbClr val="FF0000"/>
                </a:solidFill>
              </a:rPr>
              <a:t>. Nowadays almost everyone can afford a smartphone where as in the past, only a small number of people could.)</a:t>
            </a:r>
          </a:p>
          <a:p>
            <a:endParaRPr lang="en-AU" dirty="0">
              <a:solidFill>
                <a:srgbClr val="FF0000"/>
              </a:solidFill>
            </a:endParaRPr>
          </a:p>
        </p:txBody>
      </p:sp>
    </p:spTree>
    <p:extLst>
      <p:ext uri="{BB962C8B-B14F-4D97-AF65-F5344CB8AC3E}">
        <p14:creationId xmlns:p14="http://schemas.microsoft.com/office/powerpoint/2010/main" val="2431397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What are some alternate labels for Real GDP?</a:t>
            </a:r>
          </a:p>
          <a:p>
            <a:r>
              <a:rPr lang="en-US" dirty="0">
                <a:solidFill>
                  <a:srgbClr val="FF0000"/>
                </a:solidFill>
              </a:rPr>
              <a:t>Real Output</a:t>
            </a:r>
          </a:p>
          <a:p>
            <a:r>
              <a:rPr lang="en-US" dirty="0">
                <a:solidFill>
                  <a:srgbClr val="FF0000"/>
                </a:solidFill>
              </a:rPr>
              <a:t>RGDP</a:t>
            </a:r>
          </a:p>
          <a:p>
            <a:r>
              <a:rPr lang="en-US" dirty="0">
                <a:solidFill>
                  <a:srgbClr val="FF0000"/>
                </a:solidFill>
              </a:rPr>
              <a:t>Real Income (remember the income method for measuring GDP)</a:t>
            </a:r>
          </a:p>
          <a:p>
            <a:r>
              <a:rPr lang="en-US" dirty="0">
                <a:solidFill>
                  <a:srgbClr val="FF0000"/>
                </a:solidFill>
              </a:rPr>
              <a:t>Y</a:t>
            </a:r>
          </a:p>
        </p:txBody>
      </p:sp>
    </p:spTree>
    <p:extLst>
      <p:ext uri="{BB962C8B-B14F-4D97-AF65-F5344CB8AC3E}">
        <p14:creationId xmlns:p14="http://schemas.microsoft.com/office/powerpoint/2010/main" val="58429128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262" y="174679"/>
            <a:ext cx="10515600" cy="478512"/>
          </a:xfrm>
        </p:spPr>
        <p:txBody>
          <a:bodyPr>
            <a:normAutofit fontScale="90000"/>
          </a:bodyPr>
          <a:lstStyle/>
          <a:p>
            <a:r>
              <a:rPr lang="en-AU" dirty="0"/>
              <a:t>Long Run vs Short Run Equilibrium</a:t>
            </a:r>
          </a:p>
        </p:txBody>
      </p:sp>
      <p:sp>
        <p:nvSpPr>
          <p:cNvPr id="3" name="Content Placeholder 2"/>
          <p:cNvSpPr>
            <a:spLocks noGrp="1"/>
          </p:cNvSpPr>
          <p:nvPr>
            <p:ph idx="1"/>
          </p:nvPr>
        </p:nvSpPr>
        <p:spPr>
          <a:xfrm>
            <a:off x="512277" y="702839"/>
            <a:ext cx="7185423" cy="1124460"/>
          </a:xfrm>
        </p:spPr>
        <p:txBody>
          <a:bodyPr>
            <a:normAutofit fontScale="70000" lnSpcReduction="20000"/>
          </a:bodyPr>
          <a:lstStyle/>
          <a:p>
            <a:r>
              <a:rPr lang="en-AU" dirty="0"/>
              <a:t>We will examine this in more detail, however we should be able to identify, which of the </a:t>
            </a:r>
            <a:r>
              <a:rPr lang="en-AU" dirty="0">
                <a:solidFill>
                  <a:srgbClr val="00B0F0"/>
                </a:solidFill>
              </a:rPr>
              <a:t>3 equilibriums</a:t>
            </a:r>
            <a:r>
              <a:rPr lang="en-AU" dirty="0"/>
              <a:t> are long run or short run. </a:t>
            </a:r>
          </a:p>
          <a:p>
            <a:r>
              <a:rPr lang="en-AU" dirty="0"/>
              <a:t>Can you guess?</a:t>
            </a:r>
          </a:p>
        </p:txBody>
      </p:sp>
      <p:pic>
        <p:nvPicPr>
          <p:cNvPr id="4" name="Picture 3"/>
          <p:cNvPicPr>
            <a:picLocks noChangeAspect="1"/>
          </p:cNvPicPr>
          <p:nvPr/>
        </p:nvPicPr>
        <p:blipFill>
          <a:blip r:embed="rId2"/>
          <a:stretch>
            <a:fillRect/>
          </a:stretch>
        </p:blipFill>
        <p:spPr>
          <a:xfrm>
            <a:off x="1409537" y="3362319"/>
            <a:ext cx="9425611" cy="3284861"/>
          </a:xfrm>
          <a:prstGeom prst="rect">
            <a:avLst/>
          </a:prstGeom>
        </p:spPr>
      </p:pic>
      <p:sp>
        <p:nvSpPr>
          <p:cNvPr id="11" name="TextBox 10"/>
          <p:cNvSpPr txBox="1"/>
          <p:nvPr/>
        </p:nvSpPr>
        <p:spPr>
          <a:xfrm>
            <a:off x="1321047" y="2511486"/>
            <a:ext cx="389646" cy="830997"/>
          </a:xfrm>
          <a:prstGeom prst="rect">
            <a:avLst/>
          </a:prstGeom>
          <a:noFill/>
          <a:ln>
            <a:solidFill>
              <a:schemeClr val="tx1"/>
            </a:solidFill>
          </a:ln>
        </p:spPr>
        <p:txBody>
          <a:bodyPr wrap="square" rtlCol="0">
            <a:spAutoFit/>
          </a:bodyPr>
          <a:lstStyle/>
          <a:p>
            <a:r>
              <a:rPr lang="en-AU" sz="4800" dirty="0"/>
              <a:t>3</a:t>
            </a:r>
          </a:p>
        </p:txBody>
      </p:sp>
      <p:sp>
        <p:nvSpPr>
          <p:cNvPr id="12" name="TextBox 11"/>
          <p:cNvSpPr txBox="1"/>
          <p:nvPr/>
        </p:nvSpPr>
        <p:spPr>
          <a:xfrm>
            <a:off x="5171649" y="2569505"/>
            <a:ext cx="389646" cy="830997"/>
          </a:xfrm>
          <a:prstGeom prst="rect">
            <a:avLst/>
          </a:prstGeom>
          <a:noFill/>
          <a:ln>
            <a:solidFill>
              <a:schemeClr val="tx1"/>
            </a:solidFill>
          </a:ln>
        </p:spPr>
        <p:txBody>
          <a:bodyPr wrap="square" rtlCol="0">
            <a:spAutoFit/>
          </a:bodyPr>
          <a:lstStyle/>
          <a:p>
            <a:r>
              <a:rPr lang="en-AU" sz="4800" dirty="0"/>
              <a:t>1</a:t>
            </a:r>
          </a:p>
        </p:txBody>
      </p:sp>
      <p:sp>
        <p:nvSpPr>
          <p:cNvPr id="13" name="TextBox 12"/>
          <p:cNvSpPr txBox="1"/>
          <p:nvPr/>
        </p:nvSpPr>
        <p:spPr>
          <a:xfrm>
            <a:off x="7697700" y="2536603"/>
            <a:ext cx="389646" cy="830997"/>
          </a:xfrm>
          <a:prstGeom prst="rect">
            <a:avLst/>
          </a:prstGeom>
          <a:noFill/>
          <a:ln>
            <a:solidFill>
              <a:schemeClr val="tx1"/>
            </a:solidFill>
          </a:ln>
        </p:spPr>
        <p:txBody>
          <a:bodyPr wrap="square" rtlCol="0">
            <a:spAutoFit/>
          </a:bodyPr>
          <a:lstStyle/>
          <a:p>
            <a:r>
              <a:rPr lang="en-AU" sz="4800" dirty="0"/>
              <a:t>2</a:t>
            </a:r>
          </a:p>
        </p:txBody>
      </p:sp>
      <p:sp>
        <p:nvSpPr>
          <p:cNvPr id="14" name="Content Placeholder 2"/>
          <p:cNvSpPr txBox="1">
            <a:spLocks/>
          </p:cNvSpPr>
          <p:nvPr/>
        </p:nvSpPr>
        <p:spPr>
          <a:xfrm>
            <a:off x="5783728" y="2462014"/>
            <a:ext cx="1448173" cy="521055"/>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0070C0"/>
                </a:solidFill>
              </a:rPr>
              <a:t>Potential Output Level</a:t>
            </a:r>
          </a:p>
        </p:txBody>
      </p:sp>
      <p:sp>
        <p:nvSpPr>
          <p:cNvPr id="15" name="TextBox 14"/>
          <p:cNvSpPr txBox="1"/>
          <p:nvPr/>
        </p:nvSpPr>
        <p:spPr>
          <a:xfrm>
            <a:off x="1951979" y="2688371"/>
            <a:ext cx="1818967" cy="646331"/>
          </a:xfrm>
          <a:prstGeom prst="rect">
            <a:avLst/>
          </a:prstGeom>
          <a:solidFill>
            <a:srgbClr val="FFFF00"/>
          </a:solidFill>
        </p:spPr>
        <p:txBody>
          <a:bodyPr wrap="square" rtlCol="0">
            <a:spAutoFit/>
          </a:bodyPr>
          <a:lstStyle/>
          <a:p>
            <a:r>
              <a:rPr lang="en-AU" b="1" dirty="0"/>
              <a:t>Short Run Equilibrium </a:t>
            </a:r>
          </a:p>
        </p:txBody>
      </p:sp>
      <p:sp>
        <p:nvSpPr>
          <p:cNvPr id="16" name="TextBox 15"/>
          <p:cNvSpPr txBox="1"/>
          <p:nvPr/>
        </p:nvSpPr>
        <p:spPr>
          <a:xfrm>
            <a:off x="5561295" y="2983069"/>
            <a:ext cx="1818967" cy="646331"/>
          </a:xfrm>
          <a:prstGeom prst="rect">
            <a:avLst/>
          </a:prstGeom>
          <a:solidFill>
            <a:srgbClr val="FFFF00"/>
          </a:solidFill>
        </p:spPr>
        <p:txBody>
          <a:bodyPr wrap="square" rtlCol="0">
            <a:spAutoFit/>
          </a:bodyPr>
          <a:lstStyle/>
          <a:p>
            <a:r>
              <a:rPr lang="en-AU" b="1" dirty="0"/>
              <a:t>Long Run Equilibrium </a:t>
            </a:r>
          </a:p>
        </p:txBody>
      </p:sp>
      <p:sp>
        <p:nvSpPr>
          <p:cNvPr id="17" name="TextBox 16"/>
          <p:cNvSpPr txBox="1"/>
          <p:nvPr/>
        </p:nvSpPr>
        <p:spPr>
          <a:xfrm>
            <a:off x="8328632" y="2603818"/>
            <a:ext cx="1818967" cy="646331"/>
          </a:xfrm>
          <a:prstGeom prst="rect">
            <a:avLst/>
          </a:prstGeom>
          <a:solidFill>
            <a:srgbClr val="FFFF00"/>
          </a:solidFill>
        </p:spPr>
        <p:txBody>
          <a:bodyPr wrap="square" rtlCol="0">
            <a:spAutoFit/>
          </a:bodyPr>
          <a:lstStyle/>
          <a:p>
            <a:r>
              <a:rPr lang="en-AU" b="1" dirty="0"/>
              <a:t>Short Run Equilibrium </a:t>
            </a:r>
          </a:p>
        </p:txBody>
      </p:sp>
      <p:sp>
        <p:nvSpPr>
          <p:cNvPr id="18" name="TextBox 17"/>
          <p:cNvSpPr txBox="1"/>
          <p:nvPr/>
        </p:nvSpPr>
        <p:spPr>
          <a:xfrm>
            <a:off x="3145188" y="1334640"/>
            <a:ext cx="7403690" cy="707886"/>
          </a:xfrm>
          <a:prstGeom prst="rect">
            <a:avLst/>
          </a:prstGeom>
          <a:noFill/>
        </p:spPr>
        <p:txBody>
          <a:bodyPr wrap="square" rtlCol="0">
            <a:spAutoFit/>
          </a:bodyPr>
          <a:lstStyle/>
          <a:p>
            <a:r>
              <a:rPr lang="en-AU" sz="2000" dirty="0">
                <a:solidFill>
                  <a:srgbClr val="00B0F0"/>
                </a:solidFill>
              </a:rPr>
              <a:t>Y</a:t>
            </a:r>
            <a:r>
              <a:rPr lang="en-AU" sz="2000" baseline="-25000" dirty="0">
                <a:solidFill>
                  <a:srgbClr val="00B0F0"/>
                </a:solidFill>
              </a:rPr>
              <a:t>P</a:t>
            </a:r>
            <a:r>
              <a:rPr lang="en-AU" sz="2000" dirty="0"/>
              <a:t> level of production is the </a:t>
            </a:r>
            <a:r>
              <a:rPr lang="en-AU" sz="2000" dirty="0">
                <a:solidFill>
                  <a:srgbClr val="00B0F0"/>
                </a:solidFill>
              </a:rPr>
              <a:t>long run equilibrium</a:t>
            </a:r>
            <a:r>
              <a:rPr lang="en-AU" sz="2000" dirty="0"/>
              <a:t>. When we are </a:t>
            </a:r>
            <a:r>
              <a:rPr lang="en-AU" sz="2000" dirty="0">
                <a:solidFill>
                  <a:srgbClr val="FF0000"/>
                </a:solidFill>
              </a:rPr>
              <a:t>not producing at </a:t>
            </a:r>
            <a:r>
              <a:rPr lang="en-AU" sz="2000" dirty="0" err="1">
                <a:solidFill>
                  <a:srgbClr val="FF0000"/>
                </a:solidFill>
              </a:rPr>
              <a:t>Y</a:t>
            </a:r>
            <a:r>
              <a:rPr lang="en-AU" sz="2000" baseline="-25000" dirty="0" err="1">
                <a:solidFill>
                  <a:srgbClr val="FF0000"/>
                </a:solidFill>
              </a:rPr>
              <a:t>p</a:t>
            </a:r>
            <a:r>
              <a:rPr lang="en-AU" sz="2000" dirty="0"/>
              <a:t> we are in a </a:t>
            </a:r>
            <a:r>
              <a:rPr lang="en-AU" sz="2000" dirty="0">
                <a:solidFill>
                  <a:srgbClr val="FF0000"/>
                </a:solidFill>
              </a:rPr>
              <a:t>short run equilibrium</a:t>
            </a:r>
            <a:r>
              <a:rPr lang="en-AU" sz="2000" dirty="0"/>
              <a:t>. </a:t>
            </a:r>
          </a:p>
        </p:txBody>
      </p:sp>
      <p:sp>
        <p:nvSpPr>
          <p:cNvPr id="5" name="TextBox 4"/>
          <p:cNvSpPr txBox="1"/>
          <p:nvPr/>
        </p:nvSpPr>
        <p:spPr>
          <a:xfrm>
            <a:off x="298383" y="4716379"/>
            <a:ext cx="1412310" cy="1200329"/>
          </a:xfrm>
          <a:prstGeom prst="rect">
            <a:avLst/>
          </a:prstGeom>
          <a:solidFill>
            <a:schemeClr val="accent1">
              <a:lumMod val="40000"/>
              <a:lumOff val="60000"/>
            </a:schemeClr>
          </a:solidFill>
          <a:ln>
            <a:solidFill>
              <a:schemeClr val="accent1">
                <a:lumMod val="40000"/>
                <a:lumOff val="60000"/>
              </a:schemeClr>
            </a:solidFill>
          </a:ln>
        </p:spPr>
        <p:txBody>
          <a:bodyPr wrap="square" rtlCol="0">
            <a:spAutoFit/>
          </a:bodyPr>
          <a:lstStyle/>
          <a:p>
            <a:r>
              <a:rPr lang="en-AU" u="sng" dirty="0"/>
              <a:t>Short Run Equilibrium</a:t>
            </a:r>
          </a:p>
          <a:p>
            <a:r>
              <a:rPr lang="en-AU" dirty="0"/>
              <a:t>AD = SRAS</a:t>
            </a:r>
          </a:p>
          <a:p>
            <a:r>
              <a:rPr lang="en-AU" dirty="0"/>
              <a:t>But not LRAS</a:t>
            </a:r>
          </a:p>
        </p:txBody>
      </p:sp>
      <p:sp>
        <p:nvSpPr>
          <p:cNvPr id="20" name="TextBox 19"/>
          <p:cNvSpPr txBox="1"/>
          <p:nvPr/>
        </p:nvSpPr>
        <p:spPr>
          <a:xfrm>
            <a:off x="10677832" y="4716378"/>
            <a:ext cx="1412310" cy="1200329"/>
          </a:xfrm>
          <a:prstGeom prst="rect">
            <a:avLst/>
          </a:prstGeom>
          <a:solidFill>
            <a:schemeClr val="accent1">
              <a:lumMod val="40000"/>
              <a:lumOff val="60000"/>
            </a:schemeClr>
          </a:solidFill>
          <a:ln>
            <a:solidFill>
              <a:schemeClr val="accent1">
                <a:lumMod val="40000"/>
                <a:lumOff val="60000"/>
              </a:schemeClr>
            </a:solidFill>
          </a:ln>
        </p:spPr>
        <p:txBody>
          <a:bodyPr wrap="square" rtlCol="0">
            <a:spAutoFit/>
          </a:bodyPr>
          <a:lstStyle/>
          <a:p>
            <a:r>
              <a:rPr lang="en-AU" u="sng" dirty="0"/>
              <a:t>Short Run Equilibrium</a:t>
            </a:r>
          </a:p>
          <a:p>
            <a:r>
              <a:rPr lang="en-AU" dirty="0"/>
              <a:t>AD = SRAS</a:t>
            </a:r>
          </a:p>
          <a:p>
            <a:r>
              <a:rPr lang="en-AU" dirty="0"/>
              <a:t>But not LRAS</a:t>
            </a:r>
          </a:p>
        </p:txBody>
      </p:sp>
      <p:sp>
        <p:nvSpPr>
          <p:cNvPr id="6" name="TextBox 5"/>
          <p:cNvSpPr txBox="1"/>
          <p:nvPr/>
        </p:nvSpPr>
        <p:spPr>
          <a:xfrm>
            <a:off x="4356879" y="5474468"/>
            <a:ext cx="1579218" cy="1200329"/>
          </a:xfrm>
          <a:prstGeom prst="rect">
            <a:avLst/>
          </a:prstGeom>
          <a:solidFill>
            <a:schemeClr val="accent1">
              <a:lumMod val="40000"/>
              <a:lumOff val="60000"/>
            </a:schemeClr>
          </a:solidFill>
        </p:spPr>
        <p:txBody>
          <a:bodyPr wrap="square" rtlCol="0">
            <a:spAutoFit/>
          </a:bodyPr>
          <a:lstStyle/>
          <a:p>
            <a:r>
              <a:rPr lang="en-AU" u="sng" dirty="0"/>
              <a:t>Long Run Equilibrium</a:t>
            </a:r>
          </a:p>
          <a:p>
            <a:r>
              <a:rPr lang="en-AU" dirty="0"/>
              <a:t>AD = SRAS = LRAS</a:t>
            </a:r>
          </a:p>
        </p:txBody>
      </p:sp>
      <p:sp>
        <p:nvSpPr>
          <p:cNvPr id="7" name="TextBox 6"/>
          <p:cNvSpPr txBox="1"/>
          <p:nvPr/>
        </p:nvSpPr>
        <p:spPr>
          <a:xfrm>
            <a:off x="8500506" y="74336"/>
            <a:ext cx="3294185" cy="830997"/>
          </a:xfrm>
          <a:prstGeom prst="rect">
            <a:avLst/>
          </a:prstGeom>
          <a:solidFill>
            <a:srgbClr val="FFFF00"/>
          </a:solidFill>
        </p:spPr>
        <p:txBody>
          <a:bodyPr wrap="square" rtlCol="0">
            <a:spAutoFit/>
          </a:bodyPr>
          <a:lstStyle/>
          <a:p>
            <a:r>
              <a:rPr lang="en-US" sz="1200" dirty="0">
                <a:solidFill>
                  <a:srgbClr val="FF0000"/>
                </a:solidFill>
              </a:rPr>
              <a:t>Summary</a:t>
            </a:r>
          </a:p>
          <a:p>
            <a:r>
              <a:rPr lang="en-US" sz="1200" dirty="0">
                <a:solidFill>
                  <a:srgbClr val="FF0000"/>
                </a:solidFill>
              </a:rPr>
              <a:t>There is only one long run equilibrium: AD = SRAS = LRAS, Output = </a:t>
            </a:r>
            <a:r>
              <a:rPr lang="en-US" sz="1200" dirty="0" err="1">
                <a:solidFill>
                  <a:srgbClr val="FF0000"/>
                </a:solidFill>
              </a:rPr>
              <a:t>Y</a:t>
            </a:r>
            <a:r>
              <a:rPr lang="en-US" sz="1200" baseline="-25000" dirty="0" err="1">
                <a:solidFill>
                  <a:srgbClr val="FF0000"/>
                </a:solidFill>
              </a:rPr>
              <a:t>p</a:t>
            </a:r>
            <a:r>
              <a:rPr lang="en-US" sz="1200" dirty="0">
                <a:solidFill>
                  <a:srgbClr val="FF0000"/>
                </a:solidFill>
              </a:rPr>
              <a:t> </a:t>
            </a:r>
          </a:p>
          <a:p>
            <a:r>
              <a:rPr lang="en-US" sz="1200" dirty="0">
                <a:solidFill>
                  <a:srgbClr val="FF0000"/>
                </a:solidFill>
              </a:rPr>
              <a:t>Other equilibriums are short run equilibriums.</a:t>
            </a:r>
          </a:p>
        </p:txBody>
      </p:sp>
    </p:spTree>
    <p:extLst>
      <p:ext uri="{BB962C8B-B14F-4D97-AF65-F5344CB8AC3E}">
        <p14:creationId xmlns:p14="http://schemas.microsoft.com/office/powerpoint/2010/main" val="297702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p:bldP spid="5" grpId="0" animBg="1"/>
      <p:bldP spid="20" grpId="0" animBg="1"/>
      <p:bldP spid="6"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a:xfrm>
            <a:off x="838200" y="1825625"/>
            <a:ext cx="5408596" cy="4351338"/>
          </a:xfrm>
        </p:spPr>
        <p:txBody>
          <a:bodyPr/>
          <a:lstStyle/>
          <a:p>
            <a:r>
              <a:rPr lang="en-AU" dirty="0"/>
              <a:t>Activity: Draw a short run equilibrium in the AD/AS graph. </a:t>
            </a:r>
          </a:p>
          <a:p>
            <a:r>
              <a:rPr lang="en-AU" dirty="0">
                <a:solidFill>
                  <a:srgbClr val="FF0000"/>
                </a:solidFill>
              </a:rPr>
              <a:t>Note that AD = SRAS =/= LRAS</a:t>
            </a:r>
          </a:p>
          <a:p>
            <a:endParaRPr lang="en-AU" dirty="0"/>
          </a:p>
          <a:p>
            <a:endParaRPr lang="en-AU" dirty="0"/>
          </a:p>
          <a:p>
            <a:endParaRPr lang="en-AU" dirty="0"/>
          </a:p>
          <a:p>
            <a:r>
              <a:rPr lang="en-AU" dirty="0"/>
              <a:t>Draw a long run equilibrium in the AD/AS graph. </a:t>
            </a:r>
          </a:p>
          <a:p>
            <a:r>
              <a:rPr lang="en-AU" dirty="0">
                <a:solidFill>
                  <a:srgbClr val="FF0000"/>
                </a:solidFill>
              </a:rPr>
              <a:t>Note that AD = SRAS = LRAS</a:t>
            </a:r>
          </a:p>
          <a:p>
            <a:endParaRPr lang="en-AU" dirty="0"/>
          </a:p>
        </p:txBody>
      </p:sp>
      <p:pic>
        <p:nvPicPr>
          <p:cNvPr id="4" name="Picture 3"/>
          <p:cNvPicPr>
            <a:picLocks noChangeAspect="1"/>
          </p:cNvPicPr>
          <p:nvPr/>
        </p:nvPicPr>
        <p:blipFill>
          <a:blip r:embed="rId2"/>
          <a:stretch>
            <a:fillRect/>
          </a:stretch>
        </p:blipFill>
        <p:spPr>
          <a:xfrm>
            <a:off x="7309629" y="365125"/>
            <a:ext cx="3692047" cy="3333596"/>
          </a:xfrm>
          <a:prstGeom prst="rect">
            <a:avLst/>
          </a:prstGeom>
        </p:spPr>
      </p:pic>
      <p:pic>
        <p:nvPicPr>
          <p:cNvPr id="5" name="Picture 4"/>
          <p:cNvPicPr>
            <a:picLocks noChangeAspect="1"/>
          </p:cNvPicPr>
          <p:nvPr/>
        </p:nvPicPr>
        <p:blipFill>
          <a:blip r:embed="rId3"/>
          <a:stretch>
            <a:fillRect/>
          </a:stretch>
        </p:blipFill>
        <p:spPr>
          <a:xfrm>
            <a:off x="7226450" y="4001294"/>
            <a:ext cx="3775226" cy="2763236"/>
          </a:xfrm>
          <a:prstGeom prst="rect">
            <a:avLst/>
          </a:prstGeom>
        </p:spPr>
      </p:pic>
    </p:spTree>
    <p:extLst>
      <p:ext uri="{BB962C8B-B14F-4D97-AF65-F5344CB8AC3E}">
        <p14:creationId xmlns:p14="http://schemas.microsoft.com/office/powerpoint/2010/main" val="91670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044" y="165979"/>
            <a:ext cx="3205466" cy="1428359"/>
          </a:xfrm>
        </p:spPr>
        <p:txBody>
          <a:bodyPr/>
          <a:lstStyle/>
          <a:p>
            <a:r>
              <a:rPr lang="en-AU" dirty="0"/>
              <a:t>Output Gaps Revision</a:t>
            </a:r>
          </a:p>
        </p:txBody>
      </p:sp>
      <p:sp>
        <p:nvSpPr>
          <p:cNvPr id="3" name="Content Placeholder 2"/>
          <p:cNvSpPr>
            <a:spLocks noGrp="1"/>
          </p:cNvSpPr>
          <p:nvPr>
            <p:ph idx="1"/>
          </p:nvPr>
        </p:nvSpPr>
        <p:spPr>
          <a:xfrm>
            <a:off x="349044" y="1690689"/>
            <a:ext cx="3566653" cy="3323763"/>
          </a:xfrm>
        </p:spPr>
        <p:txBody>
          <a:bodyPr>
            <a:normAutofit fontScale="70000" lnSpcReduction="20000"/>
          </a:bodyPr>
          <a:lstStyle/>
          <a:p>
            <a:r>
              <a:rPr lang="en-AU" dirty="0">
                <a:solidFill>
                  <a:srgbClr val="00B0F0"/>
                </a:solidFill>
              </a:rPr>
              <a:t>Potential output </a:t>
            </a:r>
            <a:r>
              <a:rPr lang="en-AU" dirty="0"/>
              <a:t>represents the output when the economy is at it’s ‘</a:t>
            </a:r>
            <a:r>
              <a:rPr lang="en-AU" dirty="0">
                <a:solidFill>
                  <a:srgbClr val="00B0F0"/>
                </a:solidFill>
              </a:rPr>
              <a:t>happy level</a:t>
            </a:r>
            <a:r>
              <a:rPr lang="en-AU" dirty="0"/>
              <a:t>’ and is a theoretical level.</a:t>
            </a:r>
          </a:p>
          <a:p>
            <a:r>
              <a:rPr lang="en-AU" dirty="0">
                <a:solidFill>
                  <a:srgbClr val="00B050"/>
                </a:solidFill>
              </a:rPr>
              <a:t>Actual output is the level of production we see in the real world </a:t>
            </a:r>
            <a:r>
              <a:rPr lang="en-AU" dirty="0"/>
              <a:t>which often is different from the potential output. </a:t>
            </a:r>
          </a:p>
          <a:p>
            <a:r>
              <a:rPr lang="en-AU" dirty="0"/>
              <a:t>We call the </a:t>
            </a:r>
            <a:r>
              <a:rPr lang="en-AU" dirty="0">
                <a:solidFill>
                  <a:schemeClr val="accent2">
                    <a:lumMod val="75000"/>
                  </a:schemeClr>
                </a:solidFill>
              </a:rPr>
              <a:t>difference between Actual Output </a:t>
            </a:r>
            <a:r>
              <a:rPr lang="en-AU" dirty="0"/>
              <a:t>and </a:t>
            </a:r>
            <a:r>
              <a:rPr lang="en-AU" dirty="0">
                <a:solidFill>
                  <a:schemeClr val="accent2">
                    <a:lumMod val="75000"/>
                  </a:schemeClr>
                </a:solidFill>
              </a:rPr>
              <a:t>Potential Output </a:t>
            </a:r>
            <a:r>
              <a:rPr lang="en-AU" dirty="0"/>
              <a:t>an </a:t>
            </a:r>
            <a:r>
              <a:rPr lang="en-AU" dirty="0">
                <a:solidFill>
                  <a:schemeClr val="accent2">
                    <a:lumMod val="75000"/>
                  </a:schemeClr>
                </a:solidFill>
              </a:rPr>
              <a:t>output gap</a:t>
            </a:r>
            <a:r>
              <a:rPr lang="en-AU" dirty="0"/>
              <a:t>.</a:t>
            </a:r>
          </a:p>
        </p:txBody>
      </p:sp>
      <p:pic>
        <p:nvPicPr>
          <p:cNvPr id="4" name="Picture 3"/>
          <p:cNvPicPr>
            <a:picLocks noChangeAspect="1"/>
          </p:cNvPicPr>
          <p:nvPr/>
        </p:nvPicPr>
        <p:blipFill>
          <a:blip r:embed="rId2"/>
          <a:stretch>
            <a:fillRect/>
          </a:stretch>
        </p:blipFill>
        <p:spPr>
          <a:xfrm>
            <a:off x="3932323" y="276634"/>
            <a:ext cx="7915244" cy="4325060"/>
          </a:xfrm>
          <a:prstGeom prst="rect">
            <a:avLst/>
          </a:prstGeom>
        </p:spPr>
      </p:pic>
      <p:sp>
        <p:nvSpPr>
          <p:cNvPr id="5" name="TextBox 4"/>
          <p:cNvSpPr txBox="1"/>
          <p:nvPr/>
        </p:nvSpPr>
        <p:spPr>
          <a:xfrm>
            <a:off x="4426676" y="4229564"/>
            <a:ext cx="6961239" cy="2554545"/>
          </a:xfrm>
          <a:prstGeom prst="rect">
            <a:avLst/>
          </a:prstGeom>
          <a:solidFill>
            <a:schemeClr val="bg1">
              <a:lumMod val="85000"/>
            </a:schemeClr>
          </a:solidFill>
        </p:spPr>
        <p:txBody>
          <a:bodyPr wrap="square" rtlCol="0">
            <a:spAutoFit/>
          </a:bodyPr>
          <a:lstStyle/>
          <a:p>
            <a:pPr marL="285750" indent="-285750">
              <a:buFont typeface="Arial" panose="020B0604020202020204" pitchFamily="34" charset="0"/>
              <a:buChar char="•"/>
            </a:pPr>
            <a:r>
              <a:rPr lang="en-AU" sz="2000" dirty="0"/>
              <a:t>The </a:t>
            </a:r>
            <a:r>
              <a:rPr lang="en-AU" sz="2000" dirty="0">
                <a:solidFill>
                  <a:srgbClr val="00B0F0"/>
                </a:solidFill>
              </a:rPr>
              <a:t>difference between Actual and Potential output </a:t>
            </a:r>
            <a:r>
              <a:rPr lang="en-AU" sz="2000" dirty="0"/>
              <a:t>is called an </a:t>
            </a:r>
            <a:r>
              <a:rPr lang="en-AU" sz="2000" dirty="0">
                <a:solidFill>
                  <a:srgbClr val="00B0F0"/>
                </a:solidFill>
              </a:rPr>
              <a:t>output gap</a:t>
            </a:r>
            <a:r>
              <a:rPr lang="en-AU" sz="2000" dirty="0"/>
              <a:t>! </a:t>
            </a:r>
          </a:p>
          <a:p>
            <a:pPr marL="285750" indent="-285750">
              <a:buFont typeface="Arial" panose="020B0604020202020204" pitchFamily="34" charset="0"/>
              <a:buChar char="•"/>
            </a:pPr>
            <a:r>
              <a:rPr lang="en-AU" sz="2000" dirty="0"/>
              <a:t>The economy is therefore in three states:</a:t>
            </a:r>
          </a:p>
          <a:p>
            <a:pPr marL="742950" lvl="1" indent="-285750">
              <a:buFont typeface="Arial" panose="020B0604020202020204" pitchFamily="34" charset="0"/>
              <a:buChar char="•"/>
            </a:pPr>
            <a:r>
              <a:rPr lang="en-AU" sz="2000" dirty="0">
                <a:solidFill>
                  <a:srgbClr val="00B050"/>
                </a:solidFill>
              </a:rPr>
              <a:t>Potential Output </a:t>
            </a:r>
            <a:r>
              <a:rPr lang="en-AU" sz="2000" dirty="0"/>
              <a:t>(happy level where Actual Output = Potential output)</a:t>
            </a:r>
          </a:p>
          <a:p>
            <a:pPr marL="742950" lvl="1" indent="-285750">
              <a:buFont typeface="Arial" panose="020B0604020202020204" pitchFamily="34" charset="0"/>
              <a:buChar char="•"/>
            </a:pPr>
            <a:r>
              <a:rPr lang="en-AU" sz="2000" dirty="0">
                <a:solidFill>
                  <a:srgbClr val="00B050"/>
                </a:solidFill>
              </a:rPr>
              <a:t>Positive Output Gap </a:t>
            </a:r>
            <a:r>
              <a:rPr lang="en-AU" sz="2000" dirty="0"/>
              <a:t>(producing at a higher but not sustainable level)</a:t>
            </a:r>
          </a:p>
          <a:p>
            <a:pPr marL="742950" lvl="1" indent="-285750">
              <a:buFont typeface="Arial" panose="020B0604020202020204" pitchFamily="34" charset="0"/>
              <a:buChar char="•"/>
            </a:pPr>
            <a:r>
              <a:rPr lang="en-AU" sz="2000" dirty="0">
                <a:solidFill>
                  <a:srgbClr val="00B050"/>
                </a:solidFill>
              </a:rPr>
              <a:t>Negative Output Gap </a:t>
            </a:r>
            <a:r>
              <a:rPr lang="en-AU" sz="2000" dirty="0"/>
              <a:t>(the economy is underperforming)</a:t>
            </a:r>
          </a:p>
        </p:txBody>
      </p:sp>
      <p:sp>
        <p:nvSpPr>
          <p:cNvPr id="6" name="Rectangle 5"/>
          <p:cNvSpPr/>
          <p:nvPr/>
        </p:nvSpPr>
        <p:spPr>
          <a:xfrm>
            <a:off x="502705" y="4691286"/>
            <a:ext cx="3051805" cy="646331"/>
          </a:xfrm>
          <a:prstGeom prst="rect">
            <a:avLst/>
          </a:prstGeom>
          <a:solidFill>
            <a:srgbClr val="FFC000"/>
          </a:solidFill>
          <a:ln>
            <a:solidFill>
              <a:schemeClr val="tx1"/>
            </a:solidFill>
          </a:ln>
        </p:spPr>
        <p:txBody>
          <a:bodyPr wrap="square">
            <a:spAutoFit/>
          </a:bodyPr>
          <a:lstStyle/>
          <a:p>
            <a:r>
              <a:rPr lang="en-AU" b="1" dirty="0"/>
              <a:t>Output gap = Actual Output – Potential Output</a:t>
            </a:r>
          </a:p>
        </p:txBody>
      </p:sp>
      <p:sp>
        <p:nvSpPr>
          <p:cNvPr id="7" name="TextBox 6"/>
          <p:cNvSpPr txBox="1"/>
          <p:nvPr/>
        </p:nvSpPr>
        <p:spPr>
          <a:xfrm>
            <a:off x="4904509" y="1677817"/>
            <a:ext cx="1191491" cy="369332"/>
          </a:xfrm>
          <a:prstGeom prst="rect">
            <a:avLst/>
          </a:prstGeom>
          <a:noFill/>
        </p:spPr>
        <p:txBody>
          <a:bodyPr wrap="square" rtlCol="0">
            <a:spAutoFit/>
          </a:bodyPr>
          <a:lstStyle/>
          <a:p>
            <a:r>
              <a:rPr lang="en-US" dirty="0">
                <a:solidFill>
                  <a:srgbClr val="00B050"/>
                </a:solidFill>
              </a:rPr>
              <a:t>positive</a:t>
            </a:r>
          </a:p>
        </p:txBody>
      </p:sp>
      <p:sp>
        <p:nvSpPr>
          <p:cNvPr id="8" name="TextBox 7"/>
          <p:cNvSpPr txBox="1"/>
          <p:nvPr/>
        </p:nvSpPr>
        <p:spPr>
          <a:xfrm>
            <a:off x="8577751" y="1920713"/>
            <a:ext cx="1191491" cy="369332"/>
          </a:xfrm>
          <a:prstGeom prst="rect">
            <a:avLst/>
          </a:prstGeom>
          <a:noFill/>
        </p:spPr>
        <p:txBody>
          <a:bodyPr wrap="square" rtlCol="0">
            <a:spAutoFit/>
          </a:bodyPr>
          <a:lstStyle/>
          <a:p>
            <a:r>
              <a:rPr lang="en-US" dirty="0">
                <a:solidFill>
                  <a:srgbClr val="00B050"/>
                </a:solidFill>
              </a:rPr>
              <a:t>negative</a:t>
            </a:r>
          </a:p>
        </p:txBody>
      </p:sp>
      <p:sp>
        <p:nvSpPr>
          <p:cNvPr id="9" name="TextBox 8"/>
          <p:cNvSpPr txBox="1"/>
          <p:nvPr/>
        </p:nvSpPr>
        <p:spPr>
          <a:xfrm>
            <a:off x="428814" y="5790092"/>
            <a:ext cx="3963885" cy="830997"/>
          </a:xfrm>
          <a:prstGeom prst="rect">
            <a:avLst/>
          </a:prstGeom>
          <a:solidFill>
            <a:srgbClr val="FFFF00"/>
          </a:solidFill>
        </p:spPr>
        <p:txBody>
          <a:bodyPr wrap="square" rtlCol="0">
            <a:spAutoFit/>
          </a:bodyPr>
          <a:lstStyle/>
          <a:p>
            <a:r>
              <a:rPr lang="en-US" sz="1600" dirty="0">
                <a:solidFill>
                  <a:srgbClr val="FF0000"/>
                </a:solidFill>
              </a:rPr>
              <a:t>Summary</a:t>
            </a:r>
          </a:p>
          <a:p>
            <a:r>
              <a:rPr lang="en-US" sz="1600" dirty="0">
                <a:solidFill>
                  <a:srgbClr val="FF0000"/>
                </a:solidFill>
              </a:rPr>
              <a:t>The economy can be in a positive output gap, negative output gap or at potential output. </a:t>
            </a:r>
          </a:p>
        </p:txBody>
      </p:sp>
    </p:spTree>
    <p:extLst>
      <p:ext uri="{BB962C8B-B14F-4D97-AF65-F5344CB8AC3E}">
        <p14:creationId xmlns:p14="http://schemas.microsoft.com/office/powerpoint/2010/main" val="274602807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8891" y="393231"/>
            <a:ext cx="10515600" cy="4351338"/>
          </a:xfrm>
        </p:spPr>
        <p:txBody>
          <a:bodyPr/>
          <a:lstStyle/>
          <a:p>
            <a:r>
              <a:rPr lang="en-US" dirty="0"/>
              <a:t>What is the size of the output gap of an economy with potential output of 15 trillion and actual output of 13 trillion. What kind of output gap is this?</a:t>
            </a:r>
          </a:p>
          <a:p>
            <a:r>
              <a:rPr lang="en-US" dirty="0">
                <a:solidFill>
                  <a:srgbClr val="FF0000"/>
                </a:solidFill>
              </a:rPr>
              <a:t>Output gap = Actual – Potential = 13-15 = -2 trillion</a:t>
            </a:r>
          </a:p>
          <a:p>
            <a:r>
              <a:rPr lang="en-US" dirty="0">
                <a:solidFill>
                  <a:srgbClr val="FF0000"/>
                </a:solidFill>
              </a:rPr>
              <a:t>This would be a negative output gap. </a:t>
            </a:r>
          </a:p>
        </p:txBody>
      </p:sp>
      <p:pic>
        <p:nvPicPr>
          <p:cNvPr id="4" name="Picture 3"/>
          <p:cNvPicPr>
            <a:picLocks noChangeAspect="1"/>
          </p:cNvPicPr>
          <p:nvPr/>
        </p:nvPicPr>
        <p:blipFill>
          <a:blip r:embed="rId2"/>
          <a:stretch>
            <a:fillRect/>
          </a:stretch>
        </p:blipFill>
        <p:spPr>
          <a:xfrm>
            <a:off x="1071315" y="2717439"/>
            <a:ext cx="5346201" cy="3193834"/>
          </a:xfrm>
          <a:prstGeom prst="rect">
            <a:avLst/>
          </a:prstGeom>
        </p:spPr>
      </p:pic>
      <p:sp>
        <p:nvSpPr>
          <p:cNvPr id="5" name="TextBox 4"/>
          <p:cNvSpPr txBox="1"/>
          <p:nvPr/>
        </p:nvSpPr>
        <p:spPr>
          <a:xfrm>
            <a:off x="6751782" y="2835564"/>
            <a:ext cx="4904509" cy="1938992"/>
          </a:xfrm>
          <a:prstGeom prst="rect">
            <a:avLst/>
          </a:prstGeom>
          <a:noFill/>
        </p:spPr>
        <p:txBody>
          <a:bodyPr wrap="square" rtlCol="0">
            <a:spAutoFit/>
          </a:bodyPr>
          <a:lstStyle/>
          <a:p>
            <a:r>
              <a:rPr lang="en-US" sz="2400" dirty="0"/>
              <a:t>Label the points A, B and C as output gaps.</a:t>
            </a:r>
          </a:p>
          <a:p>
            <a:r>
              <a:rPr lang="en-US" sz="2400" dirty="0">
                <a:solidFill>
                  <a:srgbClr val="FF0000"/>
                </a:solidFill>
              </a:rPr>
              <a:t>A – Positive Output Gap</a:t>
            </a:r>
          </a:p>
          <a:p>
            <a:r>
              <a:rPr lang="en-US" sz="2400" dirty="0">
                <a:solidFill>
                  <a:srgbClr val="FF0000"/>
                </a:solidFill>
              </a:rPr>
              <a:t>B – Potential Output (no output gap)</a:t>
            </a:r>
          </a:p>
          <a:p>
            <a:r>
              <a:rPr lang="en-US" sz="2400" dirty="0">
                <a:solidFill>
                  <a:srgbClr val="FF0000"/>
                </a:solidFill>
              </a:rPr>
              <a:t>C – Negative Output Gap</a:t>
            </a:r>
          </a:p>
        </p:txBody>
      </p:sp>
    </p:spTree>
    <p:extLst>
      <p:ext uri="{BB962C8B-B14F-4D97-AF65-F5344CB8AC3E}">
        <p14:creationId xmlns:p14="http://schemas.microsoft.com/office/powerpoint/2010/main" val="67240861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262" y="174679"/>
            <a:ext cx="10515600" cy="478512"/>
          </a:xfrm>
        </p:spPr>
        <p:txBody>
          <a:bodyPr>
            <a:normAutofit fontScale="90000"/>
          </a:bodyPr>
          <a:lstStyle/>
          <a:p>
            <a:r>
              <a:rPr lang="en-AU" dirty="0"/>
              <a:t>Negative and Positive Output Gaps</a:t>
            </a:r>
          </a:p>
        </p:txBody>
      </p:sp>
      <p:pic>
        <p:nvPicPr>
          <p:cNvPr id="4" name="Picture 3"/>
          <p:cNvPicPr>
            <a:picLocks noChangeAspect="1"/>
          </p:cNvPicPr>
          <p:nvPr/>
        </p:nvPicPr>
        <p:blipFill>
          <a:blip r:embed="rId2"/>
          <a:stretch>
            <a:fillRect/>
          </a:stretch>
        </p:blipFill>
        <p:spPr>
          <a:xfrm>
            <a:off x="1409537" y="3362319"/>
            <a:ext cx="9425611" cy="3284861"/>
          </a:xfrm>
          <a:prstGeom prst="rect">
            <a:avLst/>
          </a:prstGeom>
        </p:spPr>
      </p:pic>
      <p:sp>
        <p:nvSpPr>
          <p:cNvPr id="11" name="TextBox 10"/>
          <p:cNvSpPr txBox="1"/>
          <p:nvPr/>
        </p:nvSpPr>
        <p:spPr>
          <a:xfrm>
            <a:off x="1321047" y="2511486"/>
            <a:ext cx="389646" cy="830997"/>
          </a:xfrm>
          <a:prstGeom prst="rect">
            <a:avLst/>
          </a:prstGeom>
          <a:noFill/>
          <a:ln>
            <a:solidFill>
              <a:schemeClr val="tx1"/>
            </a:solidFill>
          </a:ln>
        </p:spPr>
        <p:txBody>
          <a:bodyPr wrap="square" rtlCol="0">
            <a:spAutoFit/>
          </a:bodyPr>
          <a:lstStyle/>
          <a:p>
            <a:r>
              <a:rPr lang="en-AU" sz="4800" dirty="0"/>
              <a:t>3</a:t>
            </a:r>
          </a:p>
        </p:txBody>
      </p:sp>
      <p:sp>
        <p:nvSpPr>
          <p:cNvPr id="12" name="TextBox 11"/>
          <p:cNvSpPr txBox="1"/>
          <p:nvPr/>
        </p:nvSpPr>
        <p:spPr>
          <a:xfrm>
            <a:off x="5171649" y="2569505"/>
            <a:ext cx="389646" cy="830997"/>
          </a:xfrm>
          <a:prstGeom prst="rect">
            <a:avLst/>
          </a:prstGeom>
          <a:noFill/>
          <a:ln>
            <a:solidFill>
              <a:schemeClr val="tx1"/>
            </a:solidFill>
          </a:ln>
        </p:spPr>
        <p:txBody>
          <a:bodyPr wrap="square" rtlCol="0">
            <a:spAutoFit/>
          </a:bodyPr>
          <a:lstStyle/>
          <a:p>
            <a:r>
              <a:rPr lang="en-AU" sz="4800" dirty="0"/>
              <a:t>1</a:t>
            </a:r>
          </a:p>
        </p:txBody>
      </p:sp>
      <p:sp>
        <p:nvSpPr>
          <p:cNvPr id="13" name="TextBox 12"/>
          <p:cNvSpPr txBox="1"/>
          <p:nvPr/>
        </p:nvSpPr>
        <p:spPr>
          <a:xfrm>
            <a:off x="7697700" y="2536603"/>
            <a:ext cx="389646" cy="830997"/>
          </a:xfrm>
          <a:prstGeom prst="rect">
            <a:avLst/>
          </a:prstGeom>
          <a:noFill/>
          <a:ln>
            <a:solidFill>
              <a:schemeClr val="tx1"/>
            </a:solidFill>
          </a:ln>
        </p:spPr>
        <p:txBody>
          <a:bodyPr wrap="square" rtlCol="0">
            <a:spAutoFit/>
          </a:bodyPr>
          <a:lstStyle/>
          <a:p>
            <a:r>
              <a:rPr lang="en-AU" sz="4800" dirty="0"/>
              <a:t>2</a:t>
            </a:r>
          </a:p>
        </p:txBody>
      </p:sp>
      <p:sp>
        <p:nvSpPr>
          <p:cNvPr id="14" name="Content Placeholder 2"/>
          <p:cNvSpPr txBox="1">
            <a:spLocks/>
          </p:cNvSpPr>
          <p:nvPr/>
        </p:nvSpPr>
        <p:spPr>
          <a:xfrm>
            <a:off x="5783728" y="2462014"/>
            <a:ext cx="1448173" cy="521055"/>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0070C0"/>
                </a:solidFill>
              </a:rPr>
              <a:t>Potential Output Level</a:t>
            </a:r>
          </a:p>
        </p:txBody>
      </p:sp>
      <p:sp>
        <p:nvSpPr>
          <p:cNvPr id="15" name="TextBox 14"/>
          <p:cNvSpPr txBox="1"/>
          <p:nvPr/>
        </p:nvSpPr>
        <p:spPr>
          <a:xfrm>
            <a:off x="1951979" y="2688371"/>
            <a:ext cx="1818967" cy="646331"/>
          </a:xfrm>
          <a:prstGeom prst="rect">
            <a:avLst/>
          </a:prstGeom>
          <a:solidFill>
            <a:srgbClr val="FFFF00"/>
          </a:solidFill>
        </p:spPr>
        <p:txBody>
          <a:bodyPr wrap="square" rtlCol="0">
            <a:spAutoFit/>
          </a:bodyPr>
          <a:lstStyle/>
          <a:p>
            <a:r>
              <a:rPr lang="en-AU" b="1" dirty="0"/>
              <a:t>Short Run Equilibrium </a:t>
            </a:r>
          </a:p>
        </p:txBody>
      </p:sp>
      <p:sp>
        <p:nvSpPr>
          <p:cNvPr id="16" name="TextBox 15"/>
          <p:cNvSpPr txBox="1"/>
          <p:nvPr/>
        </p:nvSpPr>
        <p:spPr>
          <a:xfrm>
            <a:off x="5561295" y="2983069"/>
            <a:ext cx="1818967" cy="646331"/>
          </a:xfrm>
          <a:prstGeom prst="rect">
            <a:avLst/>
          </a:prstGeom>
          <a:solidFill>
            <a:srgbClr val="FFFF00"/>
          </a:solidFill>
        </p:spPr>
        <p:txBody>
          <a:bodyPr wrap="square" rtlCol="0">
            <a:spAutoFit/>
          </a:bodyPr>
          <a:lstStyle/>
          <a:p>
            <a:r>
              <a:rPr lang="en-AU" b="1" dirty="0"/>
              <a:t>Long Run Equilibrium </a:t>
            </a:r>
          </a:p>
        </p:txBody>
      </p:sp>
      <p:sp>
        <p:nvSpPr>
          <p:cNvPr id="17" name="TextBox 16"/>
          <p:cNvSpPr txBox="1"/>
          <p:nvPr/>
        </p:nvSpPr>
        <p:spPr>
          <a:xfrm>
            <a:off x="8328632" y="2603818"/>
            <a:ext cx="1818967" cy="646331"/>
          </a:xfrm>
          <a:prstGeom prst="rect">
            <a:avLst/>
          </a:prstGeom>
          <a:solidFill>
            <a:srgbClr val="FFFF00"/>
          </a:solidFill>
        </p:spPr>
        <p:txBody>
          <a:bodyPr wrap="square" rtlCol="0">
            <a:spAutoFit/>
          </a:bodyPr>
          <a:lstStyle/>
          <a:p>
            <a:r>
              <a:rPr lang="en-AU" b="1" dirty="0"/>
              <a:t>Short Run Equilibrium </a:t>
            </a:r>
          </a:p>
        </p:txBody>
      </p:sp>
      <p:sp>
        <p:nvSpPr>
          <p:cNvPr id="5" name="TextBox 4"/>
          <p:cNvSpPr txBox="1"/>
          <p:nvPr/>
        </p:nvSpPr>
        <p:spPr>
          <a:xfrm>
            <a:off x="298383" y="4716379"/>
            <a:ext cx="1412310" cy="1200329"/>
          </a:xfrm>
          <a:prstGeom prst="rect">
            <a:avLst/>
          </a:prstGeom>
          <a:solidFill>
            <a:schemeClr val="accent1">
              <a:lumMod val="40000"/>
              <a:lumOff val="60000"/>
            </a:schemeClr>
          </a:solidFill>
          <a:ln>
            <a:solidFill>
              <a:schemeClr val="accent1">
                <a:lumMod val="40000"/>
                <a:lumOff val="60000"/>
              </a:schemeClr>
            </a:solidFill>
          </a:ln>
        </p:spPr>
        <p:txBody>
          <a:bodyPr wrap="square" rtlCol="0">
            <a:spAutoFit/>
          </a:bodyPr>
          <a:lstStyle/>
          <a:p>
            <a:r>
              <a:rPr lang="en-AU" u="sng" dirty="0"/>
              <a:t>Short Run Equilibrium</a:t>
            </a:r>
          </a:p>
          <a:p>
            <a:r>
              <a:rPr lang="en-AU" dirty="0"/>
              <a:t>AD = SRAS</a:t>
            </a:r>
          </a:p>
          <a:p>
            <a:r>
              <a:rPr lang="en-AU" dirty="0"/>
              <a:t>But not LRAS</a:t>
            </a:r>
          </a:p>
        </p:txBody>
      </p:sp>
      <p:sp>
        <p:nvSpPr>
          <p:cNvPr id="20" name="TextBox 19"/>
          <p:cNvSpPr txBox="1"/>
          <p:nvPr/>
        </p:nvSpPr>
        <p:spPr>
          <a:xfrm>
            <a:off x="10677832" y="4716378"/>
            <a:ext cx="1412310" cy="1200329"/>
          </a:xfrm>
          <a:prstGeom prst="rect">
            <a:avLst/>
          </a:prstGeom>
          <a:solidFill>
            <a:schemeClr val="accent1">
              <a:lumMod val="40000"/>
              <a:lumOff val="60000"/>
            </a:schemeClr>
          </a:solidFill>
          <a:ln>
            <a:solidFill>
              <a:schemeClr val="accent1">
                <a:lumMod val="40000"/>
                <a:lumOff val="60000"/>
              </a:schemeClr>
            </a:solidFill>
          </a:ln>
        </p:spPr>
        <p:txBody>
          <a:bodyPr wrap="square" rtlCol="0">
            <a:spAutoFit/>
          </a:bodyPr>
          <a:lstStyle/>
          <a:p>
            <a:r>
              <a:rPr lang="en-AU" u="sng" dirty="0"/>
              <a:t>Short Run Equilibrium</a:t>
            </a:r>
          </a:p>
          <a:p>
            <a:r>
              <a:rPr lang="en-AU" dirty="0"/>
              <a:t>AD = SRAS</a:t>
            </a:r>
          </a:p>
          <a:p>
            <a:r>
              <a:rPr lang="en-AU" dirty="0"/>
              <a:t>But not LRAS</a:t>
            </a:r>
          </a:p>
        </p:txBody>
      </p:sp>
      <p:sp>
        <p:nvSpPr>
          <p:cNvPr id="6" name="TextBox 5"/>
          <p:cNvSpPr txBox="1"/>
          <p:nvPr/>
        </p:nvSpPr>
        <p:spPr>
          <a:xfrm>
            <a:off x="4356879" y="5474468"/>
            <a:ext cx="1579218" cy="1200329"/>
          </a:xfrm>
          <a:prstGeom prst="rect">
            <a:avLst/>
          </a:prstGeom>
          <a:solidFill>
            <a:schemeClr val="accent1">
              <a:lumMod val="40000"/>
              <a:lumOff val="60000"/>
            </a:schemeClr>
          </a:solidFill>
        </p:spPr>
        <p:txBody>
          <a:bodyPr wrap="square" rtlCol="0">
            <a:spAutoFit/>
          </a:bodyPr>
          <a:lstStyle/>
          <a:p>
            <a:r>
              <a:rPr lang="en-AU" u="sng" dirty="0"/>
              <a:t>Long Run Equilibrium</a:t>
            </a:r>
          </a:p>
          <a:p>
            <a:r>
              <a:rPr lang="en-AU" dirty="0"/>
              <a:t>AD = SRAS = LRAS</a:t>
            </a:r>
          </a:p>
        </p:txBody>
      </p:sp>
      <p:sp>
        <p:nvSpPr>
          <p:cNvPr id="8" name="TextBox 7"/>
          <p:cNvSpPr txBox="1"/>
          <p:nvPr/>
        </p:nvSpPr>
        <p:spPr>
          <a:xfrm>
            <a:off x="632665" y="849492"/>
            <a:ext cx="3060684" cy="1785104"/>
          </a:xfrm>
          <a:prstGeom prst="rect">
            <a:avLst/>
          </a:prstGeom>
          <a:solidFill>
            <a:schemeClr val="accent2">
              <a:lumMod val="20000"/>
              <a:lumOff val="80000"/>
            </a:schemeClr>
          </a:solidFill>
        </p:spPr>
        <p:txBody>
          <a:bodyPr wrap="square" rtlCol="0">
            <a:spAutoFit/>
          </a:bodyPr>
          <a:lstStyle/>
          <a:p>
            <a:r>
              <a:rPr lang="en-US" sz="2000" b="1" u="sng" dirty="0">
                <a:solidFill>
                  <a:srgbClr val="FF0000"/>
                </a:solidFill>
              </a:rPr>
              <a:t>Negative Output Gap</a:t>
            </a:r>
          </a:p>
          <a:p>
            <a:pPr marL="285750" indent="-285750">
              <a:buFont typeface="Arial" panose="020B0604020202020204" pitchFamily="34" charset="0"/>
              <a:buChar char="•"/>
            </a:pPr>
            <a:r>
              <a:rPr lang="en-US" dirty="0"/>
              <a:t>Actual Output &lt; Potential Output</a:t>
            </a:r>
          </a:p>
          <a:p>
            <a:pPr marL="285750" indent="-285750">
              <a:buFont typeface="Arial" panose="020B0604020202020204" pitchFamily="34" charset="0"/>
              <a:buChar char="•"/>
            </a:pPr>
            <a:r>
              <a:rPr lang="en-US" i="1" dirty="0"/>
              <a:t>Recessionary Gap </a:t>
            </a:r>
            <a:r>
              <a:rPr lang="en-US" dirty="0"/>
              <a:t>(because we are producing less than </a:t>
            </a:r>
            <a:r>
              <a:rPr lang="en-US" dirty="0" err="1"/>
              <a:t>Y</a:t>
            </a:r>
            <a:r>
              <a:rPr lang="en-US" baseline="-25000" dirty="0" err="1"/>
              <a:t>p</a:t>
            </a:r>
            <a:r>
              <a:rPr lang="en-US" baseline="-25000" dirty="0"/>
              <a:t> </a:t>
            </a:r>
            <a:r>
              <a:rPr lang="en-US" dirty="0"/>
              <a:t>)</a:t>
            </a:r>
          </a:p>
        </p:txBody>
      </p:sp>
      <p:sp>
        <p:nvSpPr>
          <p:cNvPr id="19" name="TextBox 18"/>
          <p:cNvSpPr txBox="1"/>
          <p:nvPr/>
        </p:nvSpPr>
        <p:spPr>
          <a:xfrm>
            <a:off x="4071170" y="956318"/>
            <a:ext cx="3342004" cy="1508105"/>
          </a:xfrm>
          <a:prstGeom prst="rect">
            <a:avLst/>
          </a:prstGeom>
          <a:noFill/>
          <a:ln>
            <a:solidFill>
              <a:schemeClr val="bg2"/>
            </a:solidFill>
          </a:ln>
        </p:spPr>
        <p:txBody>
          <a:bodyPr wrap="square" rtlCol="0">
            <a:spAutoFit/>
          </a:bodyPr>
          <a:lstStyle/>
          <a:p>
            <a:r>
              <a:rPr lang="en-US" sz="2000" b="1" u="sng" dirty="0"/>
              <a:t>Potential Output</a:t>
            </a:r>
          </a:p>
          <a:p>
            <a:pPr marL="285750" indent="-285750">
              <a:buFont typeface="Arial" panose="020B0604020202020204" pitchFamily="34" charset="0"/>
              <a:buChar char="•"/>
            </a:pPr>
            <a:r>
              <a:rPr lang="en-US" dirty="0"/>
              <a:t>Actual Output = Potential Output</a:t>
            </a:r>
          </a:p>
          <a:p>
            <a:pPr marL="285750" indent="-285750">
              <a:buFont typeface="Arial" panose="020B0604020202020204" pitchFamily="34" charset="0"/>
              <a:buChar char="•"/>
            </a:pPr>
            <a:r>
              <a:rPr lang="en-US" i="1" dirty="0"/>
              <a:t>Full Employment </a:t>
            </a:r>
            <a:r>
              <a:rPr lang="en-US" dirty="0"/>
              <a:t>(because we are at the NRU)</a:t>
            </a:r>
          </a:p>
        </p:txBody>
      </p:sp>
      <p:sp>
        <p:nvSpPr>
          <p:cNvPr id="21" name="TextBox 20"/>
          <p:cNvSpPr txBox="1"/>
          <p:nvPr/>
        </p:nvSpPr>
        <p:spPr>
          <a:xfrm>
            <a:off x="8041983" y="927549"/>
            <a:ext cx="3748964" cy="1508105"/>
          </a:xfrm>
          <a:prstGeom prst="rect">
            <a:avLst/>
          </a:prstGeom>
          <a:solidFill>
            <a:schemeClr val="accent6">
              <a:lumMod val="20000"/>
              <a:lumOff val="80000"/>
            </a:schemeClr>
          </a:solidFill>
        </p:spPr>
        <p:txBody>
          <a:bodyPr wrap="square" rtlCol="0">
            <a:spAutoFit/>
          </a:bodyPr>
          <a:lstStyle/>
          <a:p>
            <a:r>
              <a:rPr lang="en-US" sz="2000" b="1" u="sng" dirty="0">
                <a:solidFill>
                  <a:srgbClr val="00B050"/>
                </a:solidFill>
              </a:rPr>
              <a:t>Positive Output Gap</a:t>
            </a:r>
          </a:p>
          <a:p>
            <a:pPr marL="285750" indent="-285750">
              <a:buFont typeface="Arial" panose="020B0604020202020204" pitchFamily="34" charset="0"/>
              <a:buChar char="•"/>
            </a:pPr>
            <a:r>
              <a:rPr lang="en-US" dirty="0"/>
              <a:t>Actual Output &gt; Potential Output</a:t>
            </a:r>
          </a:p>
          <a:p>
            <a:pPr marL="285750" indent="-285750">
              <a:buFont typeface="Arial" panose="020B0604020202020204" pitchFamily="34" charset="0"/>
              <a:buChar char="•"/>
            </a:pPr>
            <a:r>
              <a:rPr lang="en-US" i="1" dirty="0"/>
              <a:t>Inflationary Gap </a:t>
            </a:r>
            <a:r>
              <a:rPr lang="en-US" dirty="0"/>
              <a:t>(because the price level will increase because AD is higher. </a:t>
            </a:r>
          </a:p>
        </p:txBody>
      </p:sp>
      <p:sp>
        <p:nvSpPr>
          <p:cNvPr id="3" name="TextBox 2">
            <a:extLst>
              <a:ext uri="{FF2B5EF4-FFF2-40B4-BE49-F238E27FC236}">
                <a16:creationId xmlns:a16="http://schemas.microsoft.com/office/drawing/2014/main" id="{AA0F87FB-8828-4540-7E1A-3C465C5B5AFA}"/>
              </a:ext>
            </a:extLst>
          </p:cNvPr>
          <p:cNvSpPr txBox="1"/>
          <p:nvPr/>
        </p:nvSpPr>
        <p:spPr>
          <a:xfrm>
            <a:off x="2315050" y="5823842"/>
            <a:ext cx="680224" cy="307777"/>
          </a:xfrm>
          <a:prstGeom prst="rect">
            <a:avLst/>
          </a:prstGeom>
          <a:noFill/>
        </p:spPr>
        <p:txBody>
          <a:bodyPr wrap="square" rtlCol="0">
            <a:spAutoFit/>
          </a:bodyPr>
          <a:lstStyle/>
          <a:p>
            <a:r>
              <a:rPr lang="en-US" sz="1400" b="1" dirty="0" err="1"/>
              <a:t>Y</a:t>
            </a:r>
            <a:r>
              <a:rPr lang="en-US" sz="1400" b="1" baseline="-25000" dirty="0" err="1"/>
              <a:t>actual</a:t>
            </a:r>
            <a:endParaRPr lang="en-US" sz="1400" b="1" dirty="0"/>
          </a:p>
        </p:txBody>
      </p:sp>
      <p:sp>
        <p:nvSpPr>
          <p:cNvPr id="7" name="TextBox 6">
            <a:extLst>
              <a:ext uri="{FF2B5EF4-FFF2-40B4-BE49-F238E27FC236}">
                <a16:creationId xmlns:a16="http://schemas.microsoft.com/office/drawing/2014/main" id="{194848BF-5762-75E0-C866-8368A324475E}"/>
              </a:ext>
            </a:extLst>
          </p:cNvPr>
          <p:cNvSpPr txBox="1"/>
          <p:nvPr/>
        </p:nvSpPr>
        <p:spPr>
          <a:xfrm>
            <a:off x="9082726" y="5916707"/>
            <a:ext cx="680224" cy="307777"/>
          </a:xfrm>
          <a:prstGeom prst="rect">
            <a:avLst/>
          </a:prstGeom>
          <a:noFill/>
        </p:spPr>
        <p:txBody>
          <a:bodyPr wrap="square" rtlCol="0">
            <a:spAutoFit/>
          </a:bodyPr>
          <a:lstStyle/>
          <a:p>
            <a:r>
              <a:rPr lang="en-US" sz="1400" b="1" dirty="0" err="1"/>
              <a:t>Y</a:t>
            </a:r>
            <a:r>
              <a:rPr lang="en-US" sz="1400" b="1" baseline="-25000" dirty="0" err="1"/>
              <a:t>actual</a:t>
            </a:r>
            <a:endParaRPr lang="en-US" sz="1400" b="1" dirty="0"/>
          </a:p>
        </p:txBody>
      </p:sp>
    </p:spTree>
    <p:extLst>
      <p:ext uri="{BB962C8B-B14F-4D97-AF65-F5344CB8AC3E}">
        <p14:creationId xmlns:p14="http://schemas.microsoft.com/office/powerpoint/2010/main" val="401728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5" grpId="0" animBg="1"/>
      <p:bldP spid="20" grpId="0" animBg="1"/>
      <p:bldP spid="6"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t>Draw three AD/AS equilibrium on three separate graphs. </a:t>
            </a:r>
          </a:p>
          <a:p>
            <a:r>
              <a:rPr lang="en-US" dirty="0"/>
              <a:t>Negative Output Gap, Potential Output, Positive Output Gap</a:t>
            </a:r>
          </a:p>
        </p:txBody>
      </p:sp>
      <p:pic>
        <p:nvPicPr>
          <p:cNvPr id="5" name="Picture 4"/>
          <p:cNvPicPr>
            <a:picLocks noChangeAspect="1"/>
          </p:cNvPicPr>
          <p:nvPr/>
        </p:nvPicPr>
        <p:blipFill>
          <a:blip r:embed="rId2"/>
          <a:stretch>
            <a:fillRect/>
          </a:stretch>
        </p:blipFill>
        <p:spPr>
          <a:xfrm>
            <a:off x="4457889" y="2862452"/>
            <a:ext cx="3618271" cy="3639058"/>
          </a:xfrm>
          <a:prstGeom prst="rect">
            <a:avLst/>
          </a:prstGeom>
        </p:spPr>
      </p:pic>
      <p:pic>
        <p:nvPicPr>
          <p:cNvPr id="6" name="Picture 5"/>
          <p:cNvPicPr>
            <a:picLocks noChangeAspect="1"/>
          </p:cNvPicPr>
          <p:nvPr/>
        </p:nvPicPr>
        <p:blipFill>
          <a:blip r:embed="rId3"/>
          <a:stretch>
            <a:fillRect/>
          </a:stretch>
        </p:blipFill>
        <p:spPr>
          <a:xfrm>
            <a:off x="657108" y="2862452"/>
            <a:ext cx="3533403" cy="3607401"/>
          </a:xfrm>
          <a:prstGeom prst="rect">
            <a:avLst/>
          </a:prstGeom>
        </p:spPr>
      </p:pic>
      <p:pic>
        <p:nvPicPr>
          <p:cNvPr id="8" name="Picture 7"/>
          <p:cNvPicPr>
            <a:picLocks noChangeAspect="1"/>
          </p:cNvPicPr>
          <p:nvPr/>
        </p:nvPicPr>
        <p:blipFill>
          <a:blip r:embed="rId4"/>
          <a:stretch>
            <a:fillRect/>
          </a:stretch>
        </p:blipFill>
        <p:spPr>
          <a:xfrm>
            <a:off x="8326663" y="2957064"/>
            <a:ext cx="3110638" cy="3219899"/>
          </a:xfrm>
          <a:prstGeom prst="rect">
            <a:avLst/>
          </a:prstGeom>
        </p:spPr>
      </p:pic>
    </p:spTree>
    <p:extLst>
      <p:ext uri="{BB962C8B-B14F-4D97-AF65-F5344CB8AC3E}">
        <p14:creationId xmlns:p14="http://schemas.microsoft.com/office/powerpoint/2010/main" val="176139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a:bodyPr>
          <a:lstStyle/>
          <a:p>
            <a:r>
              <a:rPr lang="en-US" dirty="0"/>
              <a:t>What are three situations an economy can be in? Hint: 1. P______ </a:t>
            </a:r>
            <a:r>
              <a:rPr lang="en-US" dirty="0" err="1"/>
              <a:t>Ou</a:t>
            </a:r>
            <a:r>
              <a:rPr lang="en-US" dirty="0"/>
              <a:t>______ 2. N______ </a:t>
            </a:r>
            <a:r>
              <a:rPr lang="en-US" dirty="0" err="1"/>
              <a:t>Ou</a:t>
            </a:r>
            <a:r>
              <a:rPr lang="en-US" dirty="0"/>
              <a:t>________ G___ 3. </a:t>
            </a:r>
            <a:r>
              <a:rPr lang="en-US" dirty="0" err="1"/>
              <a:t>Pos</a:t>
            </a:r>
            <a:r>
              <a:rPr lang="en-US" dirty="0"/>
              <a:t>______ </a:t>
            </a:r>
            <a:r>
              <a:rPr lang="en-US" dirty="0" err="1"/>
              <a:t>Ou</a:t>
            </a:r>
            <a:r>
              <a:rPr lang="en-US" dirty="0"/>
              <a:t>________ G___</a:t>
            </a:r>
          </a:p>
          <a:p>
            <a:endParaRPr lang="en-US" dirty="0"/>
          </a:p>
          <a:p>
            <a:r>
              <a:rPr lang="en-US" b="1" dirty="0">
                <a:solidFill>
                  <a:srgbClr val="FF0000"/>
                </a:solidFill>
              </a:rPr>
              <a:t>Potential Output (</a:t>
            </a:r>
            <a:r>
              <a:rPr lang="en-US" b="1" dirty="0" err="1">
                <a:solidFill>
                  <a:srgbClr val="FF0000"/>
                </a:solidFill>
              </a:rPr>
              <a:t>Y</a:t>
            </a:r>
            <a:r>
              <a:rPr lang="en-US" b="1" baseline="-25000" dirty="0" err="1">
                <a:solidFill>
                  <a:srgbClr val="FF0000"/>
                </a:solidFill>
              </a:rPr>
              <a:t>p</a:t>
            </a:r>
            <a:r>
              <a:rPr lang="en-US" b="1" dirty="0">
                <a:solidFill>
                  <a:srgbClr val="FF0000"/>
                </a:solidFill>
              </a:rPr>
              <a:t>) </a:t>
            </a:r>
            <a:r>
              <a:rPr lang="en-US" dirty="0"/>
              <a:t>– nice, happy level of output, when the economy is at a sustainable level with good growth and low unemployment</a:t>
            </a:r>
          </a:p>
          <a:p>
            <a:r>
              <a:rPr lang="en-US" b="1" dirty="0">
                <a:solidFill>
                  <a:srgbClr val="FF0000"/>
                </a:solidFill>
              </a:rPr>
              <a:t>Negative Output Gap </a:t>
            </a:r>
            <a:r>
              <a:rPr lang="en-US" dirty="0"/>
              <a:t>– Output &lt; Potential Output </a:t>
            </a:r>
            <a:r>
              <a:rPr lang="en-US" dirty="0" err="1"/>
              <a:t>ie</a:t>
            </a:r>
            <a:r>
              <a:rPr lang="en-US" dirty="0"/>
              <a:t>. A period of lower economic activity such as a recession</a:t>
            </a:r>
          </a:p>
          <a:p>
            <a:r>
              <a:rPr lang="en-US" b="1" dirty="0">
                <a:solidFill>
                  <a:srgbClr val="FF0000"/>
                </a:solidFill>
              </a:rPr>
              <a:t>Positive Output Gap </a:t>
            </a:r>
            <a:r>
              <a:rPr lang="en-US" dirty="0"/>
              <a:t>– Output &gt; Potential Output </a:t>
            </a:r>
            <a:r>
              <a:rPr lang="en-US" dirty="0" err="1"/>
              <a:t>ie</a:t>
            </a:r>
            <a:r>
              <a:rPr lang="en-US" dirty="0"/>
              <a:t>. A period where we are producing above the long term sustainable level. The ‘engine will start to overheat’.</a:t>
            </a:r>
          </a:p>
        </p:txBody>
      </p:sp>
    </p:spTree>
    <p:extLst>
      <p:ext uri="{BB962C8B-B14F-4D97-AF65-F5344CB8AC3E}">
        <p14:creationId xmlns:p14="http://schemas.microsoft.com/office/powerpoint/2010/main" val="378264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A recessionary gap is a positive or negative output gap?</a:t>
            </a:r>
          </a:p>
          <a:p>
            <a:r>
              <a:rPr lang="en-US" dirty="0">
                <a:solidFill>
                  <a:srgbClr val="FF0000"/>
                </a:solidFill>
              </a:rPr>
              <a:t>Negative, because the economy is producing less than usual (&lt; </a:t>
            </a:r>
            <a:r>
              <a:rPr lang="en-US" dirty="0" err="1">
                <a:solidFill>
                  <a:srgbClr val="FF0000"/>
                </a:solidFill>
              </a:rPr>
              <a:t>Y</a:t>
            </a:r>
            <a:r>
              <a:rPr lang="en-US" baseline="-25000" dirty="0" err="1">
                <a:solidFill>
                  <a:srgbClr val="FF0000"/>
                </a:solidFill>
              </a:rPr>
              <a:t>p</a:t>
            </a:r>
            <a:r>
              <a:rPr lang="en-US" dirty="0">
                <a:solidFill>
                  <a:srgbClr val="FF0000"/>
                </a:solidFill>
              </a:rPr>
              <a:t>)</a:t>
            </a:r>
          </a:p>
          <a:p>
            <a:r>
              <a:rPr lang="en-US" dirty="0"/>
              <a:t>An inflationary gap is a positive or negative output gap?</a:t>
            </a:r>
          </a:p>
          <a:p>
            <a:r>
              <a:rPr lang="en-US" dirty="0">
                <a:solidFill>
                  <a:srgbClr val="FF0000"/>
                </a:solidFill>
              </a:rPr>
              <a:t>Positive output gap, because the economy is producing more than usual and the price level is higher. </a:t>
            </a:r>
          </a:p>
        </p:txBody>
      </p:sp>
    </p:spTree>
    <p:extLst>
      <p:ext uri="{BB962C8B-B14F-4D97-AF65-F5344CB8AC3E}">
        <p14:creationId xmlns:p14="http://schemas.microsoft.com/office/powerpoint/2010/main" val="133205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Equilibrium Questions - Handouts</a:t>
            </a:r>
            <a:endParaRPr lang="en-AU" dirty="0"/>
          </a:p>
        </p:txBody>
      </p:sp>
      <p:sp>
        <p:nvSpPr>
          <p:cNvPr id="3" name="Content Placeholder 2"/>
          <p:cNvSpPr>
            <a:spLocks noGrp="1"/>
          </p:cNvSpPr>
          <p:nvPr>
            <p:ph idx="1"/>
          </p:nvPr>
        </p:nvSpPr>
        <p:spPr/>
        <p:txBody>
          <a:bodyPr/>
          <a:lstStyle/>
          <a:p>
            <a:r>
              <a:rPr lang="en-AU" dirty="0"/>
              <a:t>400Q</a:t>
            </a:r>
          </a:p>
          <a:p>
            <a:r>
              <a:rPr lang="en-AU" dirty="0"/>
              <a:t>Module 19</a:t>
            </a:r>
          </a:p>
          <a:p>
            <a:r>
              <a:rPr lang="en-AU"/>
              <a:t>APQB</a:t>
            </a:r>
            <a:endParaRPr lang="en-AU" dirty="0"/>
          </a:p>
        </p:txBody>
      </p:sp>
    </p:spTree>
    <p:extLst>
      <p:ext uri="{BB962C8B-B14F-4D97-AF65-F5344CB8AC3E}">
        <p14:creationId xmlns:p14="http://schemas.microsoft.com/office/powerpoint/2010/main" val="13451574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Typical AP Free Response Question</a:t>
            </a:r>
          </a:p>
        </p:txBody>
      </p:sp>
      <p:sp>
        <p:nvSpPr>
          <p:cNvPr id="3" name="Content Placeholder 2"/>
          <p:cNvSpPr>
            <a:spLocks noGrp="1"/>
          </p:cNvSpPr>
          <p:nvPr>
            <p:ph idx="1"/>
          </p:nvPr>
        </p:nvSpPr>
        <p:spPr>
          <a:xfrm>
            <a:off x="838200" y="1825625"/>
            <a:ext cx="9279194" cy="4351338"/>
          </a:xfrm>
        </p:spPr>
        <p:txBody>
          <a:bodyPr>
            <a:noAutofit/>
          </a:bodyPr>
          <a:lstStyle/>
          <a:p>
            <a:pPr marL="342900" lvl="0" indent="-342900">
              <a:lnSpc>
                <a:spcPct val="107000"/>
              </a:lnSpc>
              <a:spcAft>
                <a:spcPts val="800"/>
              </a:spcAft>
              <a:buFont typeface="+mj-lt"/>
              <a:buAutoNum type="arabicPeriod"/>
            </a:pPr>
            <a:r>
              <a:rPr lang="en-US" sz="2000" b="1" dirty="0">
                <a:solidFill>
                  <a:srgbClr val="000000"/>
                </a:solidFill>
                <a:latin typeface="Calibri" panose="020F0502020204030204" pitchFamily="34" charset="0"/>
                <a:ea typeface="DengXian" panose="02010600030101010101" pitchFamily="2" charset="-122"/>
                <a:cs typeface="Times New Roman" panose="02020603050405020304" pitchFamily="18" charset="0"/>
              </a:rPr>
              <a:t>Include correctly labeled diagrams, if useful or required, in explaining your answers. A correctly labeled diagram must have all axes and curves clearly labeled and must show directional changes. </a:t>
            </a:r>
            <a:endParaRPr lang="en-AU" sz="2000" dirty="0">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Aft>
                <a:spcPts val="800"/>
              </a:spcAft>
            </a:pPr>
            <a:r>
              <a:rPr lang="en-AU" sz="2000" dirty="0">
                <a:latin typeface="Calibri" panose="020F0502020204030204" pitchFamily="34" charset="0"/>
                <a:ea typeface="DengXian" panose="02010600030101010101" pitchFamily="2" charset="-122"/>
                <a:cs typeface="Times New Roman" panose="02020603050405020304" pitchFamily="18" charset="0"/>
              </a:rPr>
              <a:t>The economy of Country X is at full employment. </a:t>
            </a:r>
          </a:p>
          <a:p>
            <a:pPr marL="342900" lvl="0" indent="-342900">
              <a:lnSpc>
                <a:spcPct val="107000"/>
              </a:lnSpc>
              <a:spcAft>
                <a:spcPts val="0"/>
              </a:spcAft>
              <a:buFont typeface="+mj-lt"/>
              <a:buAutoNum type="alphaLcParenR"/>
            </a:pPr>
            <a:r>
              <a:rPr lang="en-US" sz="2000" dirty="0">
                <a:latin typeface="Calibri" panose="020F0502020204030204" pitchFamily="34" charset="0"/>
                <a:ea typeface="DengXian" panose="02010600030101010101" pitchFamily="2" charset="-122"/>
                <a:cs typeface="Times New Roman" panose="02020603050405020304" pitchFamily="18" charset="0"/>
              </a:rPr>
              <a:t>Draw a correctly labeled graph of the long-run aggregate supply, short-run aggregate supply, and aggregate demand curves, and show each of the following. (</a:t>
            </a:r>
            <a:r>
              <a:rPr lang="en-US" sz="2000" dirty="0" err="1">
                <a:latin typeface="Calibri" panose="020F0502020204030204" pitchFamily="34" charset="0"/>
                <a:ea typeface="DengXian" panose="02010600030101010101" pitchFamily="2" charset="-122"/>
                <a:cs typeface="Times New Roman" panose="02020603050405020304" pitchFamily="18" charset="0"/>
              </a:rPr>
              <a:t>i</a:t>
            </a:r>
            <a:r>
              <a:rPr lang="en-US" sz="2000" dirty="0">
                <a:latin typeface="Calibri" panose="020F0502020204030204" pitchFamily="34" charset="0"/>
                <a:ea typeface="DengXian" panose="02010600030101010101" pitchFamily="2" charset="-122"/>
                <a:cs typeface="Times New Roman" panose="02020603050405020304" pitchFamily="18" charset="0"/>
              </a:rPr>
              <a:t>) Current price level, labeled (ii) Current real output, labeled </a:t>
            </a:r>
            <a:endParaRPr lang="en-AU" sz="2000" dirty="0">
              <a:latin typeface="Calibri" panose="020F0502020204030204" pitchFamily="34" charset="0"/>
              <a:ea typeface="DengXian" panose="02010600030101010101" pitchFamily="2" charset="-122"/>
              <a:cs typeface="Times New Roman" panose="02020603050405020304" pitchFamily="18" charset="0"/>
            </a:endParaRPr>
          </a:p>
          <a:p>
            <a:pPr marL="342900" lvl="0" indent="-342900">
              <a:lnSpc>
                <a:spcPct val="107000"/>
              </a:lnSpc>
              <a:spcAft>
                <a:spcPts val="0"/>
              </a:spcAft>
              <a:buFont typeface="+mj-lt"/>
              <a:buAutoNum type="alphaLcParenR"/>
            </a:pPr>
            <a:r>
              <a:rPr lang="en-US" sz="2000" dirty="0">
                <a:latin typeface="Calibri" panose="020F0502020204030204" pitchFamily="34" charset="0"/>
                <a:ea typeface="DengXian" panose="02010600030101010101" pitchFamily="2" charset="-122"/>
                <a:cs typeface="Times New Roman" panose="02020603050405020304" pitchFamily="18" charset="0"/>
              </a:rPr>
              <a:t>Assume that household income increases as a result of recent economic prosperity in Country X. On your graph in part (a), show the effect of the increase in household income on real output and price level. </a:t>
            </a:r>
            <a:endParaRPr lang="en-AU" sz="2000" dirty="0">
              <a:latin typeface="Calibri" panose="020F0502020204030204" pitchFamily="34" charset="0"/>
              <a:ea typeface="DengXian" panose="02010600030101010101" pitchFamily="2" charset="-122"/>
              <a:cs typeface="Times New Roman" panose="02020603050405020304" pitchFamily="18" charset="0"/>
            </a:endParaRPr>
          </a:p>
          <a:p>
            <a:pPr marL="342900" lvl="0" indent="-342900">
              <a:lnSpc>
                <a:spcPct val="107000"/>
              </a:lnSpc>
              <a:spcAft>
                <a:spcPts val="800"/>
              </a:spcAft>
              <a:buFont typeface="+mj-lt"/>
              <a:buAutoNum type="alphaLcParenR"/>
            </a:pPr>
            <a:r>
              <a:rPr lang="en-US" sz="2000" dirty="0">
                <a:latin typeface="Calibri" panose="020F0502020204030204" pitchFamily="34" charset="0"/>
                <a:ea typeface="DengXian" panose="02010600030101010101" pitchFamily="2" charset="-122"/>
                <a:cs typeface="Times New Roman" panose="02020603050405020304" pitchFamily="18" charset="0"/>
              </a:rPr>
              <a:t>What will be the effect of the change identified in part (b) on unemployment in Country X? </a:t>
            </a:r>
            <a:endParaRPr lang="en-AU" sz="2000" dirty="0">
              <a:latin typeface="Calibri" panose="020F0502020204030204" pitchFamily="34" charset="0"/>
              <a:ea typeface="DengXian" panose="02010600030101010101" pitchFamily="2" charset="-122"/>
              <a:cs typeface="Times New Roman" panose="02020603050405020304" pitchFamily="18" charset="0"/>
            </a:endParaRPr>
          </a:p>
          <a:p>
            <a:endParaRPr lang="en-AU" sz="2000" dirty="0"/>
          </a:p>
        </p:txBody>
      </p:sp>
    </p:spTree>
    <p:extLst>
      <p:ext uri="{BB962C8B-B14F-4D97-AF65-F5344CB8AC3E}">
        <p14:creationId xmlns:p14="http://schemas.microsoft.com/office/powerpoint/2010/main" val="2196307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Picture 3"/>
          <p:cNvPicPr>
            <a:picLocks noChangeAspect="1"/>
          </p:cNvPicPr>
          <p:nvPr/>
        </p:nvPicPr>
        <p:blipFill>
          <a:blip r:embed="rId2"/>
          <a:stretch>
            <a:fillRect/>
          </a:stretch>
        </p:blipFill>
        <p:spPr>
          <a:xfrm>
            <a:off x="410248" y="218324"/>
            <a:ext cx="7379772" cy="5616992"/>
          </a:xfrm>
          <a:prstGeom prst="rect">
            <a:avLst/>
          </a:prstGeom>
        </p:spPr>
      </p:pic>
      <p:sp>
        <p:nvSpPr>
          <p:cNvPr id="3" name="Content Placeholder 2"/>
          <p:cNvSpPr>
            <a:spLocks noGrp="1"/>
          </p:cNvSpPr>
          <p:nvPr>
            <p:ph idx="1"/>
          </p:nvPr>
        </p:nvSpPr>
        <p:spPr>
          <a:xfrm>
            <a:off x="7374194" y="1825625"/>
            <a:ext cx="3979606" cy="4351338"/>
          </a:xfrm>
        </p:spPr>
        <p:txBody>
          <a:bodyPr/>
          <a:lstStyle/>
          <a:p>
            <a:r>
              <a:rPr lang="en-AU" dirty="0">
                <a:solidFill>
                  <a:srgbClr val="FF0000"/>
                </a:solidFill>
              </a:rPr>
              <a:t>Answer: C</a:t>
            </a:r>
          </a:p>
        </p:txBody>
      </p:sp>
    </p:spTree>
    <p:extLst>
      <p:ext uri="{BB962C8B-B14F-4D97-AF65-F5344CB8AC3E}">
        <p14:creationId xmlns:p14="http://schemas.microsoft.com/office/powerpoint/2010/main" val="262927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Summary – AD, SRAS, LRAS, Equilibrium</a:t>
            </a:r>
          </a:p>
        </p:txBody>
      </p:sp>
      <p:sp>
        <p:nvSpPr>
          <p:cNvPr id="4" name="Text Placeholder 3"/>
          <p:cNvSpPr>
            <a:spLocks noGrp="1"/>
          </p:cNvSpPr>
          <p:nvPr>
            <p:ph type="body" idx="1"/>
          </p:nvPr>
        </p:nvSpPr>
        <p:spPr/>
        <p:txBody>
          <a:bodyPr/>
          <a:lstStyle/>
          <a:p>
            <a:endParaRPr lang="en-AU"/>
          </a:p>
        </p:txBody>
      </p:sp>
    </p:spTree>
    <p:extLst>
      <p:ext uri="{BB962C8B-B14F-4D97-AF65-F5344CB8AC3E}">
        <p14:creationId xmlns:p14="http://schemas.microsoft.com/office/powerpoint/2010/main" val="223970903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 SRAS, LRAS</a:t>
            </a:r>
          </a:p>
        </p:txBody>
      </p:sp>
      <p:sp>
        <p:nvSpPr>
          <p:cNvPr id="3" name="Content Placeholder 2"/>
          <p:cNvSpPr>
            <a:spLocks noGrp="1"/>
          </p:cNvSpPr>
          <p:nvPr>
            <p:ph idx="1"/>
          </p:nvPr>
        </p:nvSpPr>
        <p:spPr>
          <a:xfrm>
            <a:off x="677334" y="1540933"/>
            <a:ext cx="7603066" cy="4741333"/>
          </a:xfrm>
        </p:spPr>
        <p:txBody>
          <a:bodyPr>
            <a:normAutofit fontScale="92500"/>
          </a:bodyPr>
          <a:lstStyle/>
          <a:p>
            <a:r>
              <a:rPr lang="en-US" dirty="0">
                <a:solidFill>
                  <a:srgbClr val="00B0F0"/>
                </a:solidFill>
              </a:rPr>
              <a:t>AD</a:t>
            </a:r>
            <a:r>
              <a:rPr lang="en-US" dirty="0"/>
              <a:t>, Aggregate Demand – demand for all goods and services in the economy (Equal to C+I+G+(X-M))</a:t>
            </a:r>
          </a:p>
          <a:p>
            <a:r>
              <a:rPr lang="en-US" dirty="0">
                <a:solidFill>
                  <a:srgbClr val="00B0F0"/>
                </a:solidFill>
              </a:rPr>
              <a:t>AS</a:t>
            </a:r>
            <a:r>
              <a:rPr lang="en-US" dirty="0"/>
              <a:t>, Aggregate Supply – production function of all goods and services in the economy</a:t>
            </a:r>
          </a:p>
          <a:p>
            <a:pPr lvl="1"/>
            <a:r>
              <a:rPr lang="en-US" dirty="0">
                <a:solidFill>
                  <a:srgbClr val="00B0F0"/>
                </a:solidFill>
              </a:rPr>
              <a:t>SRAS</a:t>
            </a:r>
            <a:r>
              <a:rPr lang="en-US" dirty="0"/>
              <a:t>, Short Run Aggregate Supply – production function of all goods and services in the economy in the short run</a:t>
            </a:r>
          </a:p>
          <a:p>
            <a:pPr lvl="2"/>
            <a:r>
              <a:rPr lang="en-US" dirty="0"/>
              <a:t>Slopes up as a result of </a:t>
            </a:r>
            <a:r>
              <a:rPr lang="en-US" dirty="0">
                <a:solidFill>
                  <a:srgbClr val="00B0F0"/>
                </a:solidFill>
              </a:rPr>
              <a:t>sticky wages</a:t>
            </a:r>
            <a:r>
              <a:rPr lang="en-US" dirty="0"/>
              <a:t> (price of labor is fixed in the short run)</a:t>
            </a:r>
          </a:p>
          <a:p>
            <a:pPr lvl="1"/>
            <a:r>
              <a:rPr lang="en-US" dirty="0">
                <a:solidFill>
                  <a:srgbClr val="00B0F0"/>
                </a:solidFill>
              </a:rPr>
              <a:t>LRAS</a:t>
            </a:r>
            <a:r>
              <a:rPr lang="en-US" dirty="0"/>
              <a:t>, Long Run Aggregate Supply – production function of all goods and services in the economy in the long run</a:t>
            </a:r>
          </a:p>
          <a:p>
            <a:pPr lvl="2"/>
            <a:r>
              <a:rPr lang="en-US" dirty="0"/>
              <a:t>This represents the long run productive capacity of the economy</a:t>
            </a:r>
          </a:p>
          <a:p>
            <a:pPr lvl="3"/>
            <a:r>
              <a:rPr lang="en-US" dirty="0"/>
              <a:t>Things such as technology level, education level, government stability etc. are important for LRAS</a:t>
            </a:r>
          </a:p>
        </p:txBody>
      </p:sp>
      <p:pic>
        <p:nvPicPr>
          <p:cNvPr id="4" name="Picture 3"/>
          <p:cNvPicPr>
            <a:picLocks noChangeAspect="1"/>
          </p:cNvPicPr>
          <p:nvPr/>
        </p:nvPicPr>
        <p:blipFill>
          <a:blip r:embed="rId2"/>
          <a:stretch>
            <a:fillRect/>
          </a:stretch>
        </p:blipFill>
        <p:spPr>
          <a:xfrm>
            <a:off x="8877300" y="48155"/>
            <a:ext cx="2476500" cy="2362200"/>
          </a:xfrm>
          <a:prstGeom prst="rect">
            <a:avLst/>
          </a:prstGeom>
        </p:spPr>
      </p:pic>
      <p:pic>
        <p:nvPicPr>
          <p:cNvPr id="5" name="Picture 4"/>
          <p:cNvPicPr>
            <a:picLocks noChangeAspect="1"/>
          </p:cNvPicPr>
          <p:nvPr/>
        </p:nvPicPr>
        <p:blipFill>
          <a:blip r:embed="rId3"/>
          <a:stretch>
            <a:fillRect/>
          </a:stretch>
        </p:blipFill>
        <p:spPr>
          <a:xfrm>
            <a:off x="8984858" y="2410355"/>
            <a:ext cx="2261384" cy="2082263"/>
          </a:xfrm>
          <a:prstGeom prst="rect">
            <a:avLst/>
          </a:prstGeom>
        </p:spPr>
      </p:pic>
      <p:pic>
        <p:nvPicPr>
          <p:cNvPr id="6" name="Picture 5"/>
          <p:cNvPicPr>
            <a:picLocks noChangeAspect="1"/>
          </p:cNvPicPr>
          <p:nvPr/>
        </p:nvPicPr>
        <p:blipFill>
          <a:blip r:embed="rId4"/>
          <a:stretch>
            <a:fillRect/>
          </a:stretch>
        </p:blipFill>
        <p:spPr>
          <a:xfrm>
            <a:off x="8740308" y="4492618"/>
            <a:ext cx="2750483" cy="2192952"/>
          </a:xfrm>
          <a:prstGeom prst="rect">
            <a:avLst/>
          </a:prstGeom>
        </p:spPr>
      </p:pic>
    </p:spTree>
    <p:extLst>
      <p:ext uri="{BB962C8B-B14F-4D97-AF65-F5344CB8AC3E}">
        <p14:creationId xmlns:p14="http://schemas.microsoft.com/office/powerpoint/2010/main" val="136425469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267" y="86915"/>
            <a:ext cx="12218894" cy="821305"/>
          </a:xfrm>
        </p:spPr>
        <p:txBody>
          <a:bodyPr/>
          <a:lstStyle/>
          <a:p>
            <a:r>
              <a:rPr lang="en-US" dirty="0"/>
              <a:t>What information is contained in the AD/AS Graph?</a:t>
            </a:r>
          </a:p>
        </p:txBody>
      </p:sp>
      <p:sp>
        <p:nvSpPr>
          <p:cNvPr id="3" name="Content Placeholder 2"/>
          <p:cNvSpPr>
            <a:spLocks noGrp="1"/>
          </p:cNvSpPr>
          <p:nvPr>
            <p:ph idx="1"/>
          </p:nvPr>
        </p:nvSpPr>
        <p:spPr>
          <a:xfrm>
            <a:off x="65374" y="908220"/>
            <a:ext cx="3518647" cy="4351338"/>
          </a:xfrm>
        </p:spPr>
        <p:txBody>
          <a:bodyPr/>
          <a:lstStyle/>
          <a:p>
            <a:r>
              <a:rPr lang="en-US" sz="2400" dirty="0"/>
              <a:t>What were the three main economic indicators from Unit 2?</a:t>
            </a:r>
          </a:p>
          <a:p>
            <a:pPr lvl="1"/>
            <a:r>
              <a:rPr lang="en-US" dirty="0">
                <a:solidFill>
                  <a:srgbClr val="00B050"/>
                </a:solidFill>
              </a:rPr>
              <a:t>GDP</a:t>
            </a:r>
            <a:r>
              <a:rPr lang="en-US" dirty="0"/>
              <a:t> - Economic Growth (x axis)</a:t>
            </a:r>
          </a:p>
          <a:p>
            <a:pPr lvl="1"/>
            <a:r>
              <a:rPr lang="en-US" dirty="0">
                <a:solidFill>
                  <a:srgbClr val="00B050"/>
                </a:solidFill>
              </a:rPr>
              <a:t>Unemployment</a:t>
            </a:r>
            <a:r>
              <a:rPr lang="en-US" dirty="0"/>
              <a:t> (implicitly shown on the x axis)</a:t>
            </a:r>
          </a:p>
          <a:p>
            <a:pPr lvl="1"/>
            <a:r>
              <a:rPr lang="en-US" dirty="0">
                <a:solidFill>
                  <a:srgbClr val="00B050"/>
                </a:solidFill>
              </a:rPr>
              <a:t>Price</a:t>
            </a:r>
            <a:r>
              <a:rPr lang="en-US" dirty="0"/>
              <a:t> </a:t>
            </a:r>
            <a:r>
              <a:rPr lang="en-US" dirty="0">
                <a:solidFill>
                  <a:srgbClr val="00B050"/>
                </a:solidFill>
              </a:rPr>
              <a:t>Level/inflation</a:t>
            </a:r>
            <a:r>
              <a:rPr lang="en-US" dirty="0"/>
              <a:t> (y axis)</a:t>
            </a:r>
          </a:p>
        </p:txBody>
      </p:sp>
      <p:pic>
        <p:nvPicPr>
          <p:cNvPr id="4" name="Picture 3"/>
          <p:cNvPicPr>
            <a:picLocks noChangeAspect="1"/>
          </p:cNvPicPr>
          <p:nvPr/>
        </p:nvPicPr>
        <p:blipFill>
          <a:blip r:embed="rId2"/>
          <a:stretch>
            <a:fillRect/>
          </a:stretch>
        </p:blipFill>
        <p:spPr>
          <a:xfrm>
            <a:off x="4987311" y="908220"/>
            <a:ext cx="6675828" cy="4886300"/>
          </a:xfrm>
          <a:prstGeom prst="rect">
            <a:avLst/>
          </a:prstGeom>
        </p:spPr>
      </p:pic>
      <p:sp>
        <p:nvSpPr>
          <p:cNvPr id="5" name="TextBox 4"/>
          <p:cNvSpPr txBox="1"/>
          <p:nvPr/>
        </p:nvSpPr>
        <p:spPr>
          <a:xfrm>
            <a:off x="10577972" y="4274467"/>
            <a:ext cx="1610457"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Note: We can also label the x axis: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RGDP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GDP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Output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Income (not common)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6" name="TextBox 5"/>
          <p:cNvSpPr txBox="1"/>
          <p:nvPr/>
        </p:nvSpPr>
        <p:spPr>
          <a:xfrm>
            <a:off x="3844311" y="1695165"/>
            <a:ext cx="2286000"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We can label the y axis: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Price Level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PL (price level)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Inflation (much less common because inflation is change in price level so slightly different)</a:t>
            </a:r>
          </a:p>
        </p:txBody>
      </p:sp>
      <p:sp>
        <p:nvSpPr>
          <p:cNvPr id="7" name="TextBox 6"/>
          <p:cNvSpPr txBox="1"/>
          <p:nvPr/>
        </p:nvSpPr>
        <p:spPr>
          <a:xfrm>
            <a:off x="1092259" y="5395074"/>
            <a:ext cx="3316885"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Unemployment isn’t explicitly shown on the graph, however with higher output, ceteris paribus, we will have more employment.</a:t>
            </a:r>
          </a:p>
        </p:txBody>
      </p:sp>
      <p:pic>
        <p:nvPicPr>
          <p:cNvPr id="8" name="Picture 7"/>
          <p:cNvPicPr>
            <a:picLocks noChangeAspect="1"/>
          </p:cNvPicPr>
          <p:nvPr/>
        </p:nvPicPr>
        <p:blipFill>
          <a:blip r:embed="rId3"/>
          <a:stretch>
            <a:fillRect/>
          </a:stretch>
        </p:blipFill>
        <p:spPr>
          <a:xfrm>
            <a:off x="4291258" y="5549905"/>
            <a:ext cx="1444614" cy="1167666"/>
          </a:xfrm>
          <a:prstGeom prst="rect">
            <a:avLst/>
          </a:prstGeom>
        </p:spPr>
      </p:pic>
      <p:pic>
        <p:nvPicPr>
          <p:cNvPr id="9" name="Picture 8"/>
          <p:cNvPicPr>
            <a:picLocks noChangeAspect="1"/>
          </p:cNvPicPr>
          <p:nvPr/>
        </p:nvPicPr>
        <p:blipFill>
          <a:blip r:embed="rId4"/>
          <a:stretch>
            <a:fillRect/>
          </a:stretch>
        </p:blipFill>
        <p:spPr>
          <a:xfrm>
            <a:off x="4291258" y="3351370"/>
            <a:ext cx="1399412" cy="978085"/>
          </a:xfrm>
          <a:prstGeom prst="rect">
            <a:avLst/>
          </a:prstGeom>
        </p:spPr>
      </p:pic>
      <p:pic>
        <p:nvPicPr>
          <p:cNvPr id="10" name="Picture 9"/>
          <p:cNvPicPr>
            <a:picLocks noChangeAspect="1"/>
          </p:cNvPicPr>
          <p:nvPr/>
        </p:nvPicPr>
        <p:blipFill>
          <a:blip r:embed="rId5"/>
          <a:stretch>
            <a:fillRect/>
          </a:stretch>
        </p:blipFill>
        <p:spPr>
          <a:xfrm>
            <a:off x="9336835" y="5549905"/>
            <a:ext cx="1014989" cy="866124"/>
          </a:xfrm>
          <a:prstGeom prst="rect">
            <a:avLst/>
          </a:prstGeom>
        </p:spPr>
      </p:pic>
      <p:sp>
        <p:nvSpPr>
          <p:cNvPr id="11" name="Right Arrow 10"/>
          <p:cNvSpPr/>
          <p:nvPr/>
        </p:nvSpPr>
        <p:spPr>
          <a:xfrm rot="4859408">
            <a:off x="9426458" y="4852889"/>
            <a:ext cx="835742" cy="491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ight Arrow 11"/>
          <p:cNvSpPr/>
          <p:nvPr/>
        </p:nvSpPr>
        <p:spPr>
          <a:xfrm rot="19886094">
            <a:off x="5715358" y="4992810"/>
            <a:ext cx="2499750" cy="491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Freeform 12"/>
          <p:cNvSpPr/>
          <p:nvPr/>
        </p:nvSpPr>
        <p:spPr>
          <a:xfrm>
            <a:off x="464893" y="1947487"/>
            <a:ext cx="2547182" cy="875071"/>
          </a:xfrm>
          <a:custGeom>
            <a:avLst/>
            <a:gdLst>
              <a:gd name="connsiteX0" fmla="*/ 2526890 w 2547182"/>
              <a:gd name="connsiteY0" fmla="*/ 167149 h 875071"/>
              <a:gd name="connsiteX1" fmla="*/ 2467897 w 2547182"/>
              <a:gd name="connsiteY1" fmla="*/ 157317 h 875071"/>
              <a:gd name="connsiteX2" fmla="*/ 2379406 w 2547182"/>
              <a:gd name="connsiteY2" fmla="*/ 137652 h 875071"/>
              <a:gd name="connsiteX3" fmla="*/ 2320413 w 2547182"/>
              <a:gd name="connsiteY3" fmla="*/ 127820 h 875071"/>
              <a:gd name="connsiteX4" fmla="*/ 2251587 w 2547182"/>
              <a:gd name="connsiteY4" fmla="*/ 108155 h 875071"/>
              <a:gd name="connsiteX5" fmla="*/ 2123768 w 2547182"/>
              <a:gd name="connsiteY5" fmla="*/ 88491 h 875071"/>
              <a:gd name="connsiteX6" fmla="*/ 2045110 w 2547182"/>
              <a:gd name="connsiteY6" fmla="*/ 68826 h 875071"/>
              <a:gd name="connsiteX7" fmla="*/ 1976284 w 2547182"/>
              <a:gd name="connsiteY7" fmla="*/ 58994 h 875071"/>
              <a:gd name="connsiteX8" fmla="*/ 1868129 w 2547182"/>
              <a:gd name="connsiteY8" fmla="*/ 39330 h 875071"/>
              <a:gd name="connsiteX9" fmla="*/ 1838632 w 2547182"/>
              <a:gd name="connsiteY9" fmla="*/ 19665 h 875071"/>
              <a:gd name="connsiteX10" fmla="*/ 1524000 w 2547182"/>
              <a:gd name="connsiteY10" fmla="*/ 0 h 875071"/>
              <a:gd name="connsiteX11" fmla="*/ 629264 w 2547182"/>
              <a:gd name="connsiteY11" fmla="*/ 9833 h 875071"/>
              <a:gd name="connsiteX12" fmla="*/ 580103 w 2547182"/>
              <a:gd name="connsiteY12" fmla="*/ 19665 h 875071"/>
              <a:gd name="connsiteX13" fmla="*/ 422787 w 2547182"/>
              <a:gd name="connsiteY13" fmla="*/ 29497 h 875071"/>
              <a:gd name="connsiteX14" fmla="*/ 393290 w 2547182"/>
              <a:gd name="connsiteY14" fmla="*/ 39330 h 875071"/>
              <a:gd name="connsiteX15" fmla="*/ 304800 w 2547182"/>
              <a:gd name="connsiteY15" fmla="*/ 78659 h 875071"/>
              <a:gd name="connsiteX16" fmla="*/ 265471 w 2547182"/>
              <a:gd name="connsiteY16" fmla="*/ 88491 h 875071"/>
              <a:gd name="connsiteX17" fmla="*/ 235974 w 2547182"/>
              <a:gd name="connsiteY17" fmla="*/ 108155 h 875071"/>
              <a:gd name="connsiteX18" fmla="*/ 206477 w 2547182"/>
              <a:gd name="connsiteY18" fmla="*/ 117988 h 875071"/>
              <a:gd name="connsiteX19" fmla="*/ 147484 w 2547182"/>
              <a:gd name="connsiteY19" fmla="*/ 176981 h 875071"/>
              <a:gd name="connsiteX20" fmla="*/ 78658 w 2547182"/>
              <a:gd name="connsiteY20" fmla="*/ 235975 h 875071"/>
              <a:gd name="connsiteX21" fmla="*/ 49161 w 2547182"/>
              <a:gd name="connsiteY21" fmla="*/ 275304 h 875071"/>
              <a:gd name="connsiteX22" fmla="*/ 39329 w 2547182"/>
              <a:gd name="connsiteY22" fmla="*/ 314633 h 875071"/>
              <a:gd name="connsiteX23" fmla="*/ 29497 w 2547182"/>
              <a:gd name="connsiteY23" fmla="*/ 344130 h 875071"/>
              <a:gd name="connsiteX24" fmla="*/ 0 w 2547182"/>
              <a:gd name="connsiteY24" fmla="*/ 432620 h 875071"/>
              <a:gd name="connsiteX25" fmla="*/ 9832 w 2547182"/>
              <a:gd name="connsiteY25" fmla="*/ 609600 h 875071"/>
              <a:gd name="connsiteX26" fmla="*/ 108155 w 2547182"/>
              <a:gd name="connsiteY26" fmla="*/ 727588 h 875071"/>
              <a:gd name="connsiteX27" fmla="*/ 137652 w 2547182"/>
              <a:gd name="connsiteY27" fmla="*/ 747252 h 875071"/>
              <a:gd name="connsiteX28" fmla="*/ 235974 w 2547182"/>
              <a:gd name="connsiteY28" fmla="*/ 757084 h 875071"/>
              <a:gd name="connsiteX29" fmla="*/ 353961 w 2547182"/>
              <a:gd name="connsiteY29" fmla="*/ 786581 h 875071"/>
              <a:gd name="connsiteX30" fmla="*/ 462116 w 2547182"/>
              <a:gd name="connsiteY30" fmla="*/ 806246 h 875071"/>
              <a:gd name="connsiteX31" fmla="*/ 609600 w 2547182"/>
              <a:gd name="connsiteY31" fmla="*/ 816078 h 875071"/>
              <a:gd name="connsiteX32" fmla="*/ 639097 w 2547182"/>
              <a:gd name="connsiteY32" fmla="*/ 825910 h 875071"/>
              <a:gd name="connsiteX33" fmla="*/ 973393 w 2547182"/>
              <a:gd name="connsiteY33" fmla="*/ 855407 h 875071"/>
              <a:gd name="connsiteX34" fmla="*/ 1022555 w 2547182"/>
              <a:gd name="connsiteY34" fmla="*/ 865239 h 875071"/>
              <a:gd name="connsiteX35" fmla="*/ 1052052 w 2547182"/>
              <a:gd name="connsiteY35" fmla="*/ 875071 h 875071"/>
              <a:gd name="connsiteX36" fmla="*/ 2438400 w 2547182"/>
              <a:gd name="connsiteY36" fmla="*/ 865239 h 875071"/>
              <a:gd name="connsiteX37" fmla="*/ 2467897 w 2547182"/>
              <a:gd name="connsiteY37" fmla="*/ 806246 h 875071"/>
              <a:gd name="connsiteX38" fmla="*/ 2517058 w 2547182"/>
              <a:gd name="connsiteY38" fmla="*/ 727588 h 875071"/>
              <a:gd name="connsiteX39" fmla="*/ 2526890 w 2547182"/>
              <a:gd name="connsiteY39" fmla="*/ 698091 h 875071"/>
              <a:gd name="connsiteX40" fmla="*/ 2546555 w 2547182"/>
              <a:gd name="connsiteY40" fmla="*/ 658762 h 875071"/>
              <a:gd name="connsiteX41" fmla="*/ 2536722 w 2547182"/>
              <a:gd name="connsiteY41" fmla="*/ 452284 h 875071"/>
              <a:gd name="connsiteX42" fmla="*/ 2526890 w 2547182"/>
              <a:gd name="connsiteY42" fmla="*/ 422788 h 875071"/>
              <a:gd name="connsiteX43" fmla="*/ 2487561 w 2547182"/>
              <a:gd name="connsiteY43" fmla="*/ 265471 h 875071"/>
              <a:gd name="connsiteX44" fmla="*/ 2458064 w 2547182"/>
              <a:gd name="connsiteY44" fmla="*/ 226142 h 875071"/>
              <a:gd name="connsiteX45" fmla="*/ 2428568 w 2547182"/>
              <a:gd name="connsiteY45" fmla="*/ 206478 h 875071"/>
              <a:gd name="connsiteX46" fmla="*/ 2408903 w 2547182"/>
              <a:gd name="connsiteY46" fmla="*/ 176981 h 875071"/>
              <a:gd name="connsiteX47" fmla="*/ 2369574 w 2547182"/>
              <a:gd name="connsiteY47" fmla="*/ 157317 h 875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47182" h="875071">
                <a:moveTo>
                  <a:pt x="2526890" y="167149"/>
                </a:moveTo>
                <a:cubicBezTo>
                  <a:pt x="2507226" y="163872"/>
                  <a:pt x="2487445" y="161227"/>
                  <a:pt x="2467897" y="157317"/>
                </a:cubicBezTo>
                <a:cubicBezTo>
                  <a:pt x="2310097" y="125756"/>
                  <a:pt x="2568282" y="171992"/>
                  <a:pt x="2379406" y="137652"/>
                </a:cubicBezTo>
                <a:cubicBezTo>
                  <a:pt x="2359792" y="134086"/>
                  <a:pt x="2339838" y="132303"/>
                  <a:pt x="2320413" y="127820"/>
                </a:cubicBezTo>
                <a:cubicBezTo>
                  <a:pt x="2297164" y="122455"/>
                  <a:pt x="2274836" y="113520"/>
                  <a:pt x="2251587" y="108155"/>
                </a:cubicBezTo>
                <a:cubicBezTo>
                  <a:pt x="2198783" y="95970"/>
                  <a:pt x="2178560" y="99449"/>
                  <a:pt x="2123768" y="88491"/>
                </a:cubicBezTo>
                <a:cubicBezTo>
                  <a:pt x="2097267" y="83191"/>
                  <a:pt x="2071611" y="74126"/>
                  <a:pt x="2045110" y="68826"/>
                </a:cubicBezTo>
                <a:cubicBezTo>
                  <a:pt x="2022385" y="64281"/>
                  <a:pt x="1999189" y="62518"/>
                  <a:pt x="1976284" y="58994"/>
                </a:cubicBezTo>
                <a:cubicBezTo>
                  <a:pt x="1921770" y="50608"/>
                  <a:pt x="1919265" y="49557"/>
                  <a:pt x="1868129" y="39330"/>
                </a:cubicBezTo>
                <a:cubicBezTo>
                  <a:pt x="1858297" y="32775"/>
                  <a:pt x="1850397" y="20768"/>
                  <a:pt x="1838632" y="19665"/>
                </a:cubicBezTo>
                <a:cubicBezTo>
                  <a:pt x="1470046" y="-14890"/>
                  <a:pt x="1651683" y="42564"/>
                  <a:pt x="1524000" y="0"/>
                </a:cubicBezTo>
                <a:lnTo>
                  <a:pt x="629264" y="9833"/>
                </a:lnTo>
                <a:cubicBezTo>
                  <a:pt x="612556" y="10181"/>
                  <a:pt x="596739" y="18081"/>
                  <a:pt x="580103" y="19665"/>
                </a:cubicBezTo>
                <a:cubicBezTo>
                  <a:pt x="527799" y="24646"/>
                  <a:pt x="475226" y="26220"/>
                  <a:pt x="422787" y="29497"/>
                </a:cubicBezTo>
                <a:cubicBezTo>
                  <a:pt x="412955" y="32775"/>
                  <a:pt x="402816" y="35247"/>
                  <a:pt x="393290" y="39330"/>
                </a:cubicBezTo>
                <a:cubicBezTo>
                  <a:pt x="333340" y="65023"/>
                  <a:pt x="373391" y="55795"/>
                  <a:pt x="304800" y="78659"/>
                </a:cubicBezTo>
                <a:cubicBezTo>
                  <a:pt x="291980" y="82932"/>
                  <a:pt x="278581" y="85214"/>
                  <a:pt x="265471" y="88491"/>
                </a:cubicBezTo>
                <a:cubicBezTo>
                  <a:pt x="255639" y="95046"/>
                  <a:pt x="246543" y="102870"/>
                  <a:pt x="235974" y="108155"/>
                </a:cubicBezTo>
                <a:cubicBezTo>
                  <a:pt x="226704" y="112790"/>
                  <a:pt x="214658" y="111625"/>
                  <a:pt x="206477" y="117988"/>
                </a:cubicBezTo>
                <a:cubicBezTo>
                  <a:pt x="184526" y="135061"/>
                  <a:pt x="169732" y="160295"/>
                  <a:pt x="147484" y="176981"/>
                </a:cubicBezTo>
                <a:cubicBezTo>
                  <a:pt x="116398" y="200296"/>
                  <a:pt x="103309" y="207216"/>
                  <a:pt x="78658" y="235975"/>
                </a:cubicBezTo>
                <a:cubicBezTo>
                  <a:pt x="67993" y="248417"/>
                  <a:pt x="58993" y="262194"/>
                  <a:pt x="49161" y="275304"/>
                </a:cubicBezTo>
                <a:cubicBezTo>
                  <a:pt x="45884" y="288414"/>
                  <a:pt x="43041" y="301640"/>
                  <a:pt x="39329" y="314633"/>
                </a:cubicBezTo>
                <a:cubicBezTo>
                  <a:pt x="36482" y="324598"/>
                  <a:pt x="31745" y="334013"/>
                  <a:pt x="29497" y="344130"/>
                </a:cubicBezTo>
                <a:cubicBezTo>
                  <a:pt x="11834" y="423610"/>
                  <a:pt x="34211" y="381301"/>
                  <a:pt x="0" y="432620"/>
                </a:cubicBezTo>
                <a:cubicBezTo>
                  <a:pt x="3277" y="491613"/>
                  <a:pt x="-2218" y="551758"/>
                  <a:pt x="9832" y="609600"/>
                </a:cubicBezTo>
                <a:cubicBezTo>
                  <a:pt x="15683" y="637684"/>
                  <a:pt x="89995" y="715482"/>
                  <a:pt x="108155" y="727588"/>
                </a:cubicBezTo>
                <a:cubicBezTo>
                  <a:pt x="117987" y="734143"/>
                  <a:pt x="126138" y="744595"/>
                  <a:pt x="137652" y="747252"/>
                </a:cubicBezTo>
                <a:cubicBezTo>
                  <a:pt x="169746" y="754658"/>
                  <a:pt x="203200" y="753807"/>
                  <a:pt x="235974" y="757084"/>
                </a:cubicBezTo>
                <a:cubicBezTo>
                  <a:pt x="318387" y="790050"/>
                  <a:pt x="252254" y="768089"/>
                  <a:pt x="353961" y="786581"/>
                </a:cubicBezTo>
                <a:cubicBezTo>
                  <a:pt x="434739" y="801267"/>
                  <a:pt x="347387" y="795816"/>
                  <a:pt x="462116" y="806246"/>
                </a:cubicBezTo>
                <a:cubicBezTo>
                  <a:pt x="511184" y="810707"/>
                  <a:pt x="560439" y="812801"/>
                  <a:pt x="609600" y="816078"/>
                </a:cubicBezTo>
                <a:cubicBezTo>
                  <a:pt x="619432" y="819355"/>
                  <a:pt x="629132" y="823063"/>
                  <a:pt x="639097" y="825910"/>
                </a:cubicBezTo>
                <a:cubicBezTo>
                  <a:pt x="752026" y="858174"/>
                  <a:pt x="825363" y="845538"/>
                  <a:pt x="973393" y="855407"/>
                </a:cubicBezTo>
                <a:cubicBezTo>
                  <a:pt x="989780" y="858684"/>
                  <a:pt x="1006342" y="861186"/>
                  <a:pt x="1022555" y="865239"/>
                </a:cubicBezTo>
                <a:cubicBezTo>
                  <a:pt x="1032610" y="867753"/>
                  <a:pt x="1041688" y="875071"/>
                  <a:pt x="1052052" y="875071"/>
                </a:cubicBezTo>
                <a:lnTo>
                  <a:pt x="2438400" y="865239"/>
                </a:lnTo>
                <a:cubicBezTo>
                  <a:pt x="2494752" y="780709"/>
                  <a:pt x="2427192" y="887656"/>
                  <a:pt x="2467897" y="806246"/>
                </a:cubicBezTo>
                <a:cubicBezTo>
                  <a:pt x="2479764" y="782512"/>
                  <a:pt x="2501452" y="750996"/>
                  <a:pt x="2517058" y="727588"/>
                </a:cubicBezTo>
                <a:cubicBezTo>
                  <a:pt x="2520335" y="717756"/>
                  <a:pt x="2522807" y="707617"/>
                  <a:pt x="2526890" y="698091"/>
                </a:cubicBezTo>
                <a:cubicBezTo>
                  <a:pt x="2532664" y="684619"/>
                  <a:pt x="2545969" y="673407"/>
                  <a:pt x="2546555" y="658762"/>
                </a:cubicBezTo>
                <a:cubicBezTo>
                  <a:pt x="2549309" y="589913"/>
                  <a:pt x="2542444" y="520950"/>
                  <a:pt x="2536722" y="452284"/>
                </a:cubicBezTo>
                <a:cubicBezTo>
                  <a:pt x="2535861" y="441956"/>
                  <a:pt x="2529220" y="432886"/>
                  <a:pt x="2526890" y="422788"/>
                </a:cubicBezTo>
                <a:cubicBezTo>
                  <a:pt x="2524970" y="414468"/>
                  <a:pt x="2504270" y="287749"/>
                  <a:pt x="2487561" y="265471"/>
                </a:cubicBezTo>
                <a:cubicBezTo>
                  <a:pt x="2477729" y="252361"/>
                  <a:pt x="2469651" y="237729"/>
                  <a:pt x="2458064" y="226142"/>
                </a:cubicBezTo>
                <a:cubicBezTo>
                  <a:pt x="2449708" y="217786"/>
                  <a:pt x="2438400" y="213033"/>
                  <a:pt x="2428568" y="206478"/>
                </a:cubicBezTo>
                <a:cubicBezTo>
                  <a:pt x="2422013" y="196646"/>
                  <a:pt x="2417981" y="184546"/>
                  <a:pt x="2408903" y="176981"/>
                </a:cubicBezTo>
                <a:cubicBezTo>
                  <a:pt x="2397643" y="167598"/>
                  <a:pt x="2369574" y="157317"/>
                  <a:pt x="2369574" y="157317"/>
                </a:cubicBez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Freeform 13"/>
          <p:cNvSpPr/>
          <p:nvPr/>
        </p:nvSpPr>
        <p:spPr>
          <a:xfrm>
            <a:off x="2920182" y="2863026"/>
            <a:ext cx="6265826" cy="2495556"/>
          </a:xfrm>
          <a:custGeom>
            <a:avLst/>
            <a:gdLst>
              <a:gd name="connsiteX0" fmla="*/ 0 w 6128175"/>
              <a:gd name="connsiteY0" fmla="*/ 0 h 2310581"/>
              <a:gd name="connsiteX1" fmla="*/ 49162 w 6128175"/>
              <a:gd name="connsiteY1" fmla="*/ 29497 h 2310581"/>
              <a:gd name="connsiteX2" fmla="*/ 78658 w 6128175"/>
              <a:gd name="connsiteY2" fmla="*/ 39329 h 2310581"/>
              <a:gd name="connsiteX3" fmla="*/ 137652 w 6128175"/>
              <a:gd name="connsiteY3" fmla="*/ 88490 h 2310581"/>
              <a:gd name="connsiteX4" fmla="*/ 167149 w 6128175"/>
              <a:gd name="connsiteY4" fmla="*/ 108155 h 2310581"/>
              <a:gd name="connsiteX5" fmla="*/ 206478 w 6128175"/>
              <a:gd name="connsiteY5" fmla="*/ 186813 h 2310581"/>
              <a:gd name="connsiteX6" fmla="*/ 235974 w 6128175"/>
              <a:gd name="connsiteY6" fmla="*/ 226142 h 2310581"/>
              <a:gd name="connsiteX7" fmla="*/ 255639 w 6128175"/>
              <a:gd name="connsiteY7" fmla="*/ 255639 h 2310581"/>
              <a:gd name="connsiteX8" fmla="*/ 265471 w 6128175"/>
              <a:gd name="connsiteY8" fmla="*/ 285135 h 2310581"/>
              <a:gd name="connsiteX9" fmla="*/ 285136 w 6128175"/>
              <a:gd name="connsiteY9" fmla="*/ 314632 h 2310581"/>
              <a:gd name="connsiteX10" fmla="*/ 294968 w 6128175"/>
              <a:gd name="connsiteY10" fmla="*/ 353961 h 2310581"/>
              <a:gd name="connsiteX11" fmla="*/ 314633 w 6128175"/>
              <a:gd name="connsiteY11" fmla="*/ 393290 h 2310581"/>
              <a:gd name="connsiteX12" fmla="*/ 334297 w 6128175"/>
              <a:gd name="connsiteY12" fmla="*/ 491613 h 2310581"/>
              <a:gd name="connsiteX13" fmla="*/ 353962 w 6128175"/>
              <a:gd name="connsiteY13" fmla="*/ 521110 h 2310581"/>
              <a:gd name="connsiteX14" fmla="*/ 383458 w 6128175"/>
              <a:gd name="connsiteY14" fmla="*/ 580103 h 2310581"/>
              <a:gd name="connsiteX15" fmla="*/ 403123 w 6128175"/>
              <a:gd name="connsiteY15" fmla="*/ 619432 h 2310581"/>
              <a:gd name="connsiteX16" fmla="*/ 471949 w 6128175"/>
              <a:gd name="connsiteY16" fmla="*/ 707923 h 2310581"/>
              <a:gd name="connsiteX17" fmla="*/ 540774 w 6128175"/>
              <a:gd name="connsiteY17" fmla="*/ 796413 h 2310581"/>
              <a:gd name="connsiteX18" fmla="*/ 589936 w 6128175"/>
              <a:gd name="connsiteY18" fmla="*/ 865239 h 2310581"/>
              <a:gd name="connsiteX19" fmla="*/ 609600 w 6128175"/>
              <a:gd name="connsiteY19" fmla="*/ 894735 h 2310581"/>
              <a:gd name="connsiteX20" fmla="*/ 639097 w 6128175"/>
              <a:gd name="connsiteY20" fmla="*/ 924232 h 2310581"/>
              <a:gd name="connsiteX21" fmla="*/ 648929 w 6128175"/>
              <a:gd name="connsiteY21" fmla="*/ 953729 h 2310581"/>
              <a:gd name="connsiteX22" fmla="*/ 717755 w 6128175"/>
              <a:gd name="connsiteY22" fmla="*/ 1042219 h 2310581"/>
              <a:gd name="connsiteX23" fmla="*/ 737420 w 6128175"/>
              <a:gd name="connsiteY23" fmla="*/ 1081548 h 2310581"/>
              <a:gd name="connsiteX24" fmla="*/ 747252 w 6128175"/>
              <a:gd name="connsiteY24" fmla="*/ 1111045 h 2310581"/>
              <a:gd name="connsiteX25" fmla="*/ 766916 w 6128175"/>
              <a:gd name="connsiteY25" fmla="*/ 1140542 h 2310581"/>
              <a:gd name="connsiteX26" fmla="*/ 786581 w 6128175"/>
              <a:gd name="connsiteY26" fmla="*/ 1179871 h 2310581"/>
              <a:gd name="connsiteX27" fmla="*/ 825910 w 6128175"/>
              <a:gd name="connsiteY27" fmla="*/ 1238865 h 2310581"/>
              <a:gd name="connsiteX28" fmla="*/ 845574 w 6128175"/>
              <a:gd name="connsiteY28" fmla="*/ 1268361 h 2310581"/>
              <a:gd name="connsiteX29" fmla="*/ 865239 w 6128175"/>
              <a:gd name="connsiteY29" fmla="*/ 1317523 h 2310581"/>
              <a:gd name="connsiteX30" fmla="*/ 904568 w 6128175"/>
              <a:gd name="connsiteY30" fmla="*/ 1376516 h 2310581"/>
              <a:gd name="connsiteX31" fmla="*/ 924233 w 6128175"/>
              <a:gd name="connsiteY31" fmla="*/ 1406013 h 2310581"/>
              <a:gd name="connsiteX32" fmla="*/ 983226 w 6128175"/>
              <a:gd name="connsiteY32" fmla="*/ 1504335 h 2310581"/>
              <a:gd name="connsiteX33" fmla="*/ 1012723 w 6128175"/>
              <a:gd name="connsiteY33" fmla="*/ 1524000 h 2310581"/>
              <a:gd name="connsiteX34" fmla="*/ 1022555 w 6128175"/>
              <a:gd name="connsiteY34" fmla="*/ 1553497 h 2310581"/>
              <a:gd name="connsiteX35" fmla="*/ 1052052 w 6128175"/>
              <a:gd name="connsiteY35" fmla="*/ 1573161 h 2310581"/>
              <a:gd name="connsiteX36" fmla="*/ 1081549 w 6128175"/>
              <a:gd name="connsiteY36" fmla="*/ 1602658 h 2310581"/>
              <a:gd name="connsiteX37" fmla="*/ 1130710 w 6128175"/>
              <a:gd name="connsiteY37" fmla="*/ 1641987 h 2310581"/>
              <a:gd name="connsiteX38" fmla="*/ 1160207 w 6128175"/>
              <a:gd name="connsiteY38" fmla="*/ 1661652 h 2310581"/>
              <a:gd name="connsiteX39" fmla="*/ 1189703 w 6128175"/>
              <a:gd name="connsiteY39" fmla="*/ 1691148 h 2310581"/>
              <a:gd name="connsiteX40" fmla="*/ 1229033 w 6128175"/>
              <a:gd name="connsiteY40" fmla="*/ 1700981 h 2310581"/>
              <a:gd name="connsiteX41" fmla="*/ 1258529 w 6128175"/>
              <a:gd name="connsiteY41" fmla="*/ 1730477 h 2310581"/>
              <a:gd name="connsiteX42" fmla="*/ 1288026 w 6128175"/>
              <a:gd name="connsiteY42" fmla="*/ 1740310 h 2310581"/>
              <a:gd name="connsiteX43" fmla="*/ 1317523 w 6128175"/>
              <a:gd name="connsiteY43" fmla="*/ 1759974 h 2310581"/>
              <a:gd name="connsiteX44" fmla="*/ 1356852 w 6128175"/>
              <a:gd name="connsiteY44" fmla="*/ 1779639 h 2310581"/>
              <a:gd name="connsiteX45" fmla="*/ 1386349 w 6128175"/>
              <a:gd name="connsiteY45" fmla="*/ 1799303 h 2310581"/>
              <a:gd name="connsiteX46" fmla="*/ 1465007 w 6128175"/>
              <a:gd name="connsiteY46" fmla="*/ 1838632 h 2310581"/>
              <a:gd name="connsiteX47" fmla="*/ 1504336 w 6128175"/>
              <a:gd name="connsiteY47" fmla="*/ 1858297 h 2310581"/>
              <a:gd name="connsiteX48" fmla="*/ 1553497 w 6128175"/>
              <a:gd name="connsiteY48" fmla="*/ 1868129 h 2310581"/>
              <a:gd name="connsiteX49" fmla="*/ 1632155 w 6128175"/>
              <a:gd name="connsiteY49" fmla="*/ 1917290 h 2310581"/>
              <a:gd name="connsiteX50" fmla="*/ 1661652 w 6128175"/>
              <a:gd name="connsiteY50" fmla="*/ 1936955 h 2310581"/>
              <a:gd name="connsiteX51" fmla="*/ 1700981 w 6128175"/>
              <a:gd name="connsiteY51" fmla="*/ 1966452 h 2310581"/>
              <a:gd name="connsiteX52" fmla="*/ 1730478 w 6128175"/>
              <a:gd name="connsiteY52" fmla="*/ 1976284 h 2310581"/>
              <a:gd name="connsiteX53" fmla="*/ 1759974 w 6128175"/>
              <a:gd name="connsiteY53" fmla="*/ 1995948 h 2310581"/>
              <a:gd name="connsiteX54" fmla="*/ 1789471 w 6128175"/>
              <a:gd name="connsiteY54" fmla="*/ 2005781 h 2310581"/>
              <a:gd name="connsiteX55" fmla="*/ 1828800 w 6128175"/>
              <a:gd name="connsiteY55" fmla="*/ 2025445 h 2310581"/>
              <a:gd name="connsiteX56" fmla="*/ 1858297 w 6128175"/>
              <a:gd name="connsiteY56" fmla="*/ 2035277 h 2310581"/>
              <a:gd name="connsiteX57" fmla="*/ 1897626 w 6128175"/>
              <a:gd name="connsiteY57" fmla="*/ 2054942 h 2310581"/>
              <a:gd name="connsiteX58" fmla="*/ 1927123 w 6128175"/>
              <a:gd name="connsiteY58" fmla="*/ 2074606 h 2310581"/>
              <a:gd name="connsiteX59" fmla="*/ 2025445 w 6128175"/>
              <a:gd name="connsiteY59" fmla="*/ 2084439 h 2310581"/>
              <a:gd name="connsiteX60" fmla="*/ 2064774 w 6128175"/>
              <a:gd name="connsiteY60" fmla="*/ 2094271 h 2310581"/>
              <a:gd name="connsiteX61" fmla="*/ 2104103 w 6128175"/>
              <a:gd name="connsiteY61" fmla="*/ 2113935 h 2310581"/>
              <a:gd name="connsiteX62" fmla="*/ 2202426 w 6128175"/>
              <a:gd name="connsiteY62" fmla="*/ 2123768 h 2310581"/>
              <a:gd name="connsiteX63" fmla="*/ 2231923 w 6128175"/>
              <a:gd name="connsiteY63" fmla="*/ 2133600 h 2310581"/>
              <a:gd name="connsiteX64" fmla="*/ 2330245 w 6128175"/>
              <a:gd name="connsiteY64" fmla="*/ 2153265 h 2310581"/>
              <a:gd name="connsiteX65" fmla="*/ 2359742 w 6128175"/>
              <a:gd name="connsiteY65" fmla="*/ 2163097 h 2310581"/>
              <a:gd name="connsiteX66" fmla="*/ 2497394 w 6128175"/>
              <a:gd name="connsiteY66" fmla="*/ 2182761 h 2310581"/>
              <a:gd name="connsiteX67" fmla="*/ 2556387 w 6128175"/>
              <a:gd name="connsiteY67" fmla="*/ 2202426 h 2310581"/>
              <a:gd name="connsiteX68" fmla="*/ 2713703 w 6128175"/>
              <a:gd name="connsiteY68" fmla="*/ 2231923 h 2310581"/>
              <a:gd name="connsiteX69" fmla="*/ 2762865 w 6128175"/>
              <a:gd name="connsiteY69" fmla="*/ 2241755 h 2310581"/>
              <a:gd name="connsiteX70" fmla="*/ 2871020 w 6128175"/>
              <a:gd name="connsiteY70" fmla="*/ 2251587 h 2310581"/>
              <a:gd name="connsiteX71" fmla="*/ 3264310 w 6128175"/>
              <a:gd name="connsiteY71" fmla="*/ 2281084 h 2310581"/>
              <a:gd name="connsiteX72" fmla="*/ 3372465 w 6128175"/>
              <a:gd name="connsiteY72" fmla="*/ 2300748 h 2310581"/>
              <a:gd name="connsiteX73" fmla="*/ 4395020 w 6128175"/>
              <a:gd name="connsiteY73" fmla="*/ 2310581 h 2310581"/>
              <a:gd name="connsiteX74" fmla="*/ 4994787 w 6128175"/>
              <a:gd name="connsiteY74" fmla="*/ 2290916 h 2310581"/>
              <a:gd name="connsiteX75" fmla="*/ 5093110 w 6128175"/>
              <a:gd name="connsiteY75" fmla="*/ 2271252 h 2310581"/>
              <a:gd name="connsiteX76" fmla="*/ 5240594 w 6128175"/>
              <a:gd name="connsiteY76" fmla="*/ 2202426 h 2310581"/>
              <a:gd name="connsiteX77" fmla="*/ 5279923 w 6128175"/>
              <a:gd name="connsiteY77" fmla="*/ 2192594 h 2310581"/>
              <a:gd name="connsiteX78" fmla="*/ 5329084 w 6128175"/>
              <a:gd name="connsiteY78" fmla="*/ 2153265 h 2310581"/>
              <a:gd name="connsiteX79" fmla="*/ 5447071 w 6128175"/>
              <a:gd name="connsiteY79" fmla="*/ 2084439 h 2310581"/>
              <a:gd name="connsiteX80" fmla="*/ 5565058 w 6128175"/>
              <a:gd name="connsiteY80" fmla="*/ 1986116 h 2310581"/>
              <a:gd name="connsiteX81" fmla="*/ 5594555 w 6128175"/>
              <a:gd name="connsiteY81" fmla="*/ 1966452 h 2310581"/>
              <a:gd name="connsiteX82" fmla="*/ 5712542 w 6128175"/>
              <a:gd name="connsiteY82" fmla="*/ 1877961 h 2310581"/>
              <a:gd name="connsiteX83" fmla="*/ 5751871 w 6128175"/>
              <a:gd name="connsiteY83" fmla="*/ 1858297 h 2310581"/>
              <a:gd name="connsiteX84" fmla="*/ 5820697 w 6128175"/>
              <a:gd name="connsiteY84" fmla="*/ 1799303 h 2310581"/>
              <a:gd name="connsiteX85" fmla="*/ 5889523 w 6128175"/>
              <a:gd name="connsiteY85" fmla="*/ 1740310 h 2310581"/>
              <a:gd name="connsiteX86" fmla="*/ 5997678 w 6128175"/>
              <a:gd name="connsiteY86" fmla="*/ 1671484 h 2310581"/>
              <a:gd name="connsiteX87" fmla="*/ 6027174 w 6128175"/>
              <a:gd name="connsiteY87" fmla="*/ 1661652 h 2310581"/>
              <a:gd name="connsiteX88" fmla="*/ 6046839 w 6128175"/>
              <a:gd name="connsiteY88" fmla="*/ 1622323 h 2310581"/>
              <a:gd name="connsiteX89" fmla="*/ 6105833 w 6128175"/>
              <a:gd name="connsiteY89" fmla="*/ 1582994 h 2310581"/>
              <a:gd name="connsiteX90" fmla="*/ 6125497 w 6128175"/>
              <a:gd name="connsiteY90" fmla="*/ 1553497 h 2310581"/>
              <a:gd name="connsiteX91" fmla="*/ 6066503 w 6128175"/>
              <a:gd name="connsiteY91" fmla="*/ 1563329 h 2310581"/>
              <a:gd name="connsiteX92" fmla="*/ 6017342 w 6128175"/>
              <a:gd name="connsiteY92" fmla="*/ 1582994 h 2310581"/>
              <a:gd name="connsiteX93" fmla="*/ 5987845 w 6128175"/>
              <a:gd name="connsiteY93" fmla="*/ 1592826 h 2310581"/>
              <a:gd name="connsiteX94" fmla="*/ 5928852 w 6128175"/>
              <a:gd name="connsiteY94" fmla="*/ 1622323 h 2310581"/>
              <a:gd name="connsiteX95" fmla="*/ 5850194 w 6128175"/>
              <a:gd name="connsiteY95" fmla="*/ 1632155 h 2310581"/>
              <a:gd name="connsiteX96" fmla="*/ 5879691 w 6128175"/>
              <a:gd name="connsiteY96" fmla="*/ 1622323 h 2310581"/>
              <a:gd name="connsiteX97" fmla="*/ 5968181 w 6128175"/>
              <a:gd name="connsiteY97" fmla="*/ 1602658 h 2310581"/>
              <a:gd name="connsiteX98" fmla="*/ 6027174 w 6128175"/>
              <a:gd name="connsiteY98" fmla="*/ 1592826 h 2310581"/>
              <a:gd name="connsiteX99" fmla="*/ 6086168 w 6128175"/>
              <a:gd name="connsiteY99" fmla="*/ 1563329 h 2310581"/>
              <a:gd name="connsiteX100" fmla="*/ 6105833 w 6128175"/>
              <a:gd name="connsiteY100" fmla="*/ 1592826 h 2310581"/>
              <a:gd name="connsiteX101" fmla="*/ 6096000 w 6128175"/>
              <a:gd name="connsiteY101" fmla="*/ 1779639 h 2310581"/>
              <a:gd name="connsiteX102" fmla="*/ 6086168 w 6128175"/>
              <a:gd name="connsiteY102" fmla="*/ 1838632 h 2310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128175" h="2310581">
                <a:moveTo>
                  <a:pt x="0" y="0"/>
                </a:moveTo>
                <a:cubicBezTo>
                  <a:pt x="16387" y="9832"/>
                  <a:pt x="32069" y="20950"/>
                  <a:pt x="49162" y="29497"/>
                </a:cubicBezTo>
                <a:cubicBezTo>
                  <a:pt x="58432" y="34132"/>
                  <a:pt x="69388" y="34694"/>
                  <a:pt x="78658" y="39329"/>
                </a:cubicBezTo>
                <a:cubicBezTo>
                  <a:pt x="115273" y="57637"/>
                  <a:pt x="105037" y="61311"/>
                  <a:pt x="137652" y="88490"/>
                </a:cubicBezTo>
                <a:cubicBezTo>
                  <a:pt x="146730" y="96055"/>
                  <a:pt x="157317" y="101600"/>
                  <a:pt x="167149" y="108155"/>
                </a:cubicBezTo>
                <a:cubicBezTo>
                  <a:pt x="234182" y="208708"/>
                  <a:pt x="126296" y="42486"/>
                  <a:pt x="206478" y="186813"/>
                </a:cubicBezTo>
                <a:cubicBezTo>
                  <a:pt x="214436" y="201138"/>
                  <a:pt x="226449" y="212807"/>
                  <a:pt x="235974" y="226142"/>
                </a:cubicBezTo>
                <a:cubicBezTo>
                  <a:pt x="242842" y="235758"/>
                  <a:pt x="249084" y="245807"/>
                  <a:pt x="255639" y="255639"/>
                </a:cubicBezTo>
                <a:cubicBezTo>
                  <a:pt x="258916" y="265471"/>
                  <a:pt x="260836" y="275865"/>
                  <a:pt x="265471" y="285135"/>
                </a:cubicBezTo>
                <a:cubicBezTo>
                  <a:pt x="270756" y="295704"/>
                  <a:pt x="280481" y="303770"/>
                  <a:pt x="285136" y="314632"/>
                </a:cubicBezTo>
                <a:cubicBezTo>
                  <a:pt x="290459" y="327053"/>
                  <a:pt x="290223" y="341308"/>
                  <a:pt x="294968" y="353961"/>
                </a:cubicBezTo>
                <a:cubicBezTo>
                  <a:pt x="300114" y="367685"/>
                  <a:pt x="308078" y="380180"/>
                  <a:pt x="314633" y="393290"/>
                </a:cubicBezTo>
                <a:cubicBezTo>
                  <a:pt x="316851" y="406597"/>
                  <a:pt x="326297" y="472946"/>
                  <a:pt x="334297" y="491613"/>
                </a:cubicBezTo>
                <a:cubicBezTo>
                  <a:pt x="338952" y="502475"/>
                  <a:pt x="347407" y="511278"/>
                  <a:pt x="353962" y="521110"/>
                </a:cubicBezTo>
                <a:cubicBezTo>
                  <a:pt x="371988" y="575187"/>
                  <a:pt x="352964" y="526738"/>
                  <a:pt x="383458" y="580103"/>
                </a:cubicBezTo>
                <a:cubicBezTo>
                  <a:pt x="390730" y="592829"/>
                  <a:pt x="395582" y="606864"/>
                  <a:pt x="403123" y="619432"/>
                </a:cubicBezTo>
                <a:cubicBezTo>
                  <a:pt x="438406" y="678236"/>
                  <a:pt x="432659" y="668633"/>
                  <a:pt x="471949" y="707923"/>
                </a:cubicBezTo>
                <a:cubicBezTo>
                  <a:pt x="498813" y="788515"/>
                  <a:pt x="452348" y="663776"/>
                  <a:pt x="540774" y="796413"/>
                </a:cubicBezTo>
                <a:cubicBezTo>
                  <a:pt x="587122" y="865934"/>
                  <a:pt x="528952" y="779862"/>
                  <a:pt x="589936" y="865239"/>
                </a:cubicBezTo>
                <a:cubicBezTo>
                  <a:pt x="596804" y="874855"/>
                  <a:pt x="602035" y="885657"/>
                  <a:pt x="609600" y="894735"/>
                </a:cubicBezTo>
                <a:cubicBezTo>
                  <a:pt x="618502" y="905417"/>
                  <a:pt x="629265" y="914400"/>
                  <a:pt x="639097" y="924232"/>
                </a:cubicBezTo>
                <a:cubicBezTo>
                  <a:pt x="642374" y="934064"/>
                  <a:pt x="643180" y="945105"/>
                  <a:pt x="648929" y="953729"/>
                </a:cubicBezTo>
                <a:cubicBezTo>
                  <a:pt x="713674" y="1050847"/>
                  <a:pt x="639207" y="885127"/>
                  <a:pt x="717755" y="1042219"/>
                </a:cubicBezTo>
                <a:cubicBezTo>
                  <a:pt x="724310" y="1055329"/>
                  <a:pt x="731646" y="1068076"/>
                  <a:pt x="737420" y="1081548"/>
                </a:cubicBezTo>
                <a:cubicBezTo>
                  <a:pt x="741503" y="1091074"/>
                  <a:pt x="742617" y="1101775"/>
                  <a:pt x="747252" y="1111045"/>
                </a:cubicBezTo>
                <a:cubicBezTo>
                  <a:pt x="752537" y="1121614"/>
                  <a:pt x="761053" y="1130282"/>
                  <a:pt x="766916" y="1140542"/>
                </a:cubicBezTo>
                <a:cubicBezTo>
                  <a:pt x="774188" y="1153268"/>
                  <a:pt x="779040" y="1167303"/>
                  <a:pt x="786581" y="1179871"/>
                </a:cubicBezTo>
                <a:cubicBezTo>
                  <a:pt x="798741" y="1200137"/>
                  <a:pt x="812800" y="1219200"/>
                  <a:pt x="825910" y="1238865"/>
                </a:cubicBezTo>
                <a:cubicBezTo>
                  <a:pt x="832465" y="1248697"/>
                  <a:pt x="841185" y="1257390"/>
                  <a:pt x="845574" y="1268361"/>
                </a:cubicBezTo>
                <a:cubicBezTo>
                  <a:pt x="852129" y="1284748"/>
                  <a:pt x="856787" y="1302028"/>
                  <a:pt x="865239" y="1317523"/>
                </a:cubicBezTo>
                <a:cubicBezTo>
                  <a:pt x="876556" y="1338271"/>
                  <a:pt x="891458" y="1356852"/>
                  <a:pt x="904568" y="1376516"/>
                </a:cubicBezTo>
                <a:cubicBezTo>
                  <a:pt x="911123" y="1386348"/>
                  <a:pt x="918948" y="1395443"/>
                  <a:pt x="924233" y="1406013"/>
                </a:cubicBezTo>
                <a:cubicBezTo>
                  <a:pt x="936072" y="1429691"/>
                  <a:pt x="965427" y="1492469"/>
                  <a:pt x="983226" y="1504335"/>
                </a:cubicBezTo>
                <a:lnTo>
                  <a:pt x="1012723" y="1524000"/>
                </a:lnTo>
                <a:cubicBezTo>
                  <a:pt x="1016000" y="1533832"/>
                  <a:pt x="1016081" y="1545404"/>
                  <a:pt x="1022555" y="1553497"/>
                </a:cubicBezTo>
                <a:cubicBezTo>
                  <a:pt x="1029937" y="1562724"/>
                  <a:pt x="1042974" y="1565596"/>
                  <a:pt x="1052052" y="1573161"/>
                </a:cubicBezTo>
                <a:cubicBezTo>
                  <a:pt x="1062734" y="1582063"/>
                  <a:pt x="1072647" y="1591976"/>
                  <a:pt x="1081549" y="1602658"/>
                </a:cubicBezTo>
                <a:cubicBezTo>
                  <a:pt x="1115759" y="1643711"/>
                  <a:pt x="1082287" y="1625846"/>
                  <a:pt x="1130710" y="1641987"/>
                </a:cubicBezTo>
                <a:cubicBezTo>
                  <a:pt x="1140542" y="1648542"/>
                  <a:pt x="1151129" y="1654087"/>
                  <a:pt x="1160207" y="1661652"/>
                </a:cubicBezTo>
                <a:cubicBezTo>
                  <a:pt x="1170889" y="1670553"/>
                  <a:pt x="1177630" y="1684249"/>
                  <a:pt x="1189703" y="1691148"/>
                </a:cubicBezTo>
                <a:cubicBezTo>
                  <a:pt x="1201436" y="1697853"/>
                  <a:pt x="1215923" y="1697703"/>
                  <a:pt x="1229033" y="1700981"/>
                </a:cubicBezTo>
                <a:cubicBezTo>
                  <a:pt x="1238865" y="1710813"/>
                  <a:pt x="1246960" y="1722764"/>
                  <a:pt x="1258529" y="1730477"/>
                </a:cubicBezTo>
                <a:cubicBezTo>
                  <a:pt x="1267153" y="1736226"/>
                  <a:pt x="1278756" y="1735675"/>
                  <a:pt x="1288026" y="1740310"/>
                </a:cubicBezTo>
                <a:cubicBezTo>
                  <a:pt x="1298595" y="1745595"/>
                  <a:pt x="1307263" y="1754111"/>
                  <a:pt x="1317523" y="1759974"/>
                </a:cubicBezTo>
                <a:cubicBezTo>
                  <a:pt x="1330249" y="1767246"/>
                  <a:pt x="1344126" y="1772367"/>
                  <a:pt x="1356852" y="1779639"/>
                </a:cubicBezTo>
                <a:cubicBezTo>
                  <a:pt x="1367112" y="1785502"/>
                  <a:pt x="1375975" y="1793645"/>
                  <a:pt x="1386349" y="1799303"/>
                </a:cubicBezTo>
                <a:cubicBezTo>
                  <a:pt x="1412084" y="1813340"/>
                  <a:pt x="1438788" y="1825522"/>
                  <a:pt x="1465007" y="1838632"/>
                </a:cubicBezTo>
                <a:cubicBezTo>
                  <a:pt x="1478117" y="1845187"/>
                  <a:pt x="1489963" y="1855423"/>
                  <a:pt x="1504336" y="1858297"/>
                </a:cubicBezTo>
                <a:lnTo>
                  <a:pt x="1553497" y="1868129"/>
                </a:lnTo>
                <a:cubicBezTo>
                  <a:pt x="1628698" y="1924530"/>
                  <a:pt x="1556572" y="1874100"/>
                  <a:pt x="1632155" y="1917290"/>
                </a:cubicBezTo>
                <a:cubicBezTo>
                  <a:pt x="1642415" y="1923153"/>
                  <a:pt x="1652036" y="1930086"/>
                  <a:pt x="1661652" y="1936955"/>
                </a:cubicBezTo>
                <a:cubicBezTo>
                  <a:pt x="1674987" y="1946480"/>
                  <a:pt x="1686753" y="1958322"/>
                  <a:pt x="1700981" y="1966452"/>
                </a:cubicBezTo>
                <a:cubicBezTo>
                  <a:pt x="1709980" y="1971594"/>
                  <a:pt x="1720646" y="1973007"/>
                  <a:pt x="1730478" y="1976284"/>
                </a:cubicBezTo>
                <a:cubicBezTo>
                  <a:pt x="1740310" y="1982839"/>
                  <a:pt x="1749405" y="1990663"/>
                  <a:pt x="1759974" y="1995948"/>
                </a:cubicBezTo>
                <a:cubicBezTo>
                  <a:pt x="1769244" y="2000583"/>
                  <a:pt x="1779945" y="2001698"/>
                  <a:pt x="1789471" y="2005781"/>
                </a:cubicBezTo>
                <a:cubicBezTo>
                  <a:pt x="1802943" y="2011555"/>
                  <a:pt x="1815328" y="2019671"/>
                  <a:pt x="1828800" y="2025445"/>
                </a:cubicBezTo>
                <a:cubicBezTo>
                  <a:pt x="1838326" y="2029528"/>
                  <a:pt x="1848771" y="2031194"/>
                  <a:pt x="1858297" y="2035277"/>
                </a:cubicBezTo>
                <a:cubicBezTo>
                  <a:pt x="1871769" y="2041051"/>
                  <a:pt x="1884900" y="2047670"/>
                  <a:pt x="1897626" y="2054942"/>
                </a:cubicBezTo>
                <a:cubicBezTo>
                  <a:pt x="1907886" y="2060805"/>
                  <a:pt x="1915609" y="2071949"/>
                  <a:pt x="1927123" y="2074606"/>
                </a:cubicBezTo>
                <a:cubicBezTo>
                  <a:pt x="1959217" y="2082012"/>
                  <a:pt x="1992671" y="2081161"/>
                  <a:pt x="2025445" y="2084439"/>
                </a:cubicBezTo>
                <a:cubicBezTo>
                  <a:pt x="2038555" y="2087716"/>
                  <a:pt x="2052121" y="2089526"/>
                  <a:pt x="2064774" y="2094271"/>
                </a:cubicBezTo>
                <a:cubicBezTo>
                  <a:pt x="2078498" y="2099417"/>
                  <a:pt x="2089771" y="2110864"/>
                  <a:pt x="2104103" y="2113935"/>
                </a:cubicBezTo>
                <a:cubicBezTo>
                  <a:pt x="2136310" y="2120836"/>
                  <a:pt x="2169652" y="2120490"/>
                  <a:pt x="2202426" y="2123768"/>
                </a:cubicBezTo>
                <a:cubicBezTo>
                  <a:pt x="2212258" y="2127045"/>
                  <a:pt x="2221824" y="2131269"/>
                  <a:pt x="2231923" y="2133600"/>
                </a:cubicBezTo>
                <a:cubicBezTo>
                  <a:pt x="2264490" y="2141116"/>
                  <a:pt x="2298537" y="2142696"/>
                  <a:pt x="2330245" y="2153265"/>
                </a:cubicBezTo>
                <a:cubicBezTo>
                  <a:pt x="2340077" y="2156542"/>
                  <a:pt x="2349625" y="2160849"/>
                  <a:pt x="2359742" y="2163097"/>
                </a:cubicBezTo>
                <a:cubicBezTo>
                  <a:pt x="2396195" y="2171197"/>
                  <a:pt x="2463376" y="2178509"/>
                  <a:pt x="2497394" y="2182761"/>
                </a:cubicBezTo>
                <a:cubicBezTo>
                  <a:pt x="2517058" y="2189316"/>
                  <a:pt x="2536061" y="2198361"/>
                  <a:pt x="2556387" y="2202426"/>
                </a:cubicBezTo>
                <a:cubicBezTo>
                  <a:pt x="2802730" y="2251693"/>
                  <a:pt x="2545114" y="2201270"/>
                  <a:pt x="2713703" y="2231923"/>
                </a:cubicBezTo>
                <a:cubicBezTo>
                  <a:pt x="2730145" y="2234913"/>
                  <a:pt x="2746282" y="2239682"/>
                  <a:pt x="2762865" y="2241755"/>
                </a:cubicBezTo>
                <a:cubicBezTo>
                  <a:pt x="2798786" y="2246245"/>
                  <a:pt x="2834968" y="2248310"/>
                  <a:pt x="2871020" y="2251587"/>
                </a:cubicBezTo>
                <a:cubicBezTo>
                  <a:pt x="3032520" y="2291961"/>
                  <a:pt x="2831006" y="2244207"/>
                  <a:pt x="3264310" y="2281084"/>
                </a:cubicBezTo>
                <a:cubicBezTo>
                  <a:pt x="3300821" y="2284191"/>
                  <a:pt x="3335835" y="2299792"/>
                  <a:pt x="3372465" y="2300748"/>
                </a:cubicBezTo>
                <a:cubicBezTo>
                  <a:pt x="3713216" y="2309637"/>
                  <a:pt x="4054168" y="2307303"/>
                  <a:pt x="4395020" y="2310581"/>
                </a:cubicBezTo>
                <a:cubicBezTo>
                  <a:pt x="4594942" y="2304026"/>
                  <a:pt x="4795074" y="2302167"/>
                  <a:pt x="4994787" y="2290916"/>
                </a:cubicBezTo>
                <a:cubicBezTo>
                  <a:pt x="5028157" y="2289036"/>
                  <a:pt x="5093110" y="2271252"/>
                  <a:pt x="5093110" y="2271252"/>
                </a:cubicBezTo>
                <a:cubicBezTo>
                  <a:pt x="5138144" y="2248735"/>
                  <a:pt x="5190681" y="2219063"/>
                  <a:pt x="5240594" y="2202426"/>
                </a:cubicBezTo>
                <a:cubicBezTo>
                  <a:pt x="5253414" y="2198153"/>
                  <a:pt x="5266813" y="2195871"/>
                  <a:pt x="5279923" y="2192594"/>
                </a:cubicBezTo>
                <a:cubicBezTo>
                  <a:pt x="5296310" y="2179484"/>
                  <a:pt x="5311465" y="2164666"/>
                  <a:pt x="5329084" y="2153265"/>
                </a:cubicBezTo>
                <a:cubicBezTo>
                  <a:pt x="5367311" y="2128530"/>
                  <a:pt x="5412093" y="2113588"/>
                  <a:pt x="5447071" y="2084439"/>
                </a:cubicBezTo>
                <a:cubicBezTo>
                  <a:pt x="5486400" y="2051665"/>
                  <a:pt x="5522461" y="2014513"/>
                  <a:pt x="5565058" y="1986116"/>
                </a:cubicBezTo>
                <a:cubicBezTo>
                  <a:pt x="5574890" y="1979561"/>
                  <a:pt x="5585101" y="1973542"/>
                  <a:pt x="5594555" y="1966452"/>
                </a:cubicBezTo>
                <a:cubicBezTo>
                  <a:pt x="5605393" y="1958323"/>
                  <a:pt x="5679459" y="1896866"/>
                  <a:pt x="5712542" y="1877961"/>
                </a:cubicBezTo>
                <a:cubicBezTo>
                  <a:pt x="5725268" y="1870689"/>
                  <a:pt x="5738761" y="1864852"/>
                  <a:pt x="5751871" y="1858297"/>
                </a:cubicBezTo>
                <a:cubicBezTo>
                  <a:pt x="5846536" y="1763632"/>
                  <a:pt x="5745829" y="1859197"/>
                  <a:pt x="5820697" y="1799303"/>
                </a:cubicBezTo>
                <a:cubicBezTo>
                  <a:pt x="5844292" y="1780427"/>
                  <a:pt x="5866137" y="1759444"/>
                  <a:pt x="5889523" y="1740310"/>
                </a:cubicBezTo>
                <a:cubicBezTo>
                  <a:pt x="5925472" y="1710897"/>
                  <a:pt x="5954159" y="1693244"/>
                  <a:pt x="5997678" y="1671484"/>
                </a:cubicBezTo>
                <a:cubicBezTo>
                  <a:pt x="6006948" y="1666849"/>
                  <a:pt x="6017342" y="1664929"/>
                  <a:pt x="6027174" y="1661652"/>
                </a:cubicBezTo>
                <a:cubicBezTo>
                  <a:pt x="6033729" y="1648542"/>
                  <a:pt x="6036475" y="1632687"/>
                  <a:pt x="6046839" y="1622323"/>
                </a:cubicBezTo>
                <a:cubicBezTo>
                  <a:pt x="6063551" y="1605611"/>
                  <a:pt x="6105833" y="1582994"/>
                  <a:pt x="6105833" y="1582994"/>
                </a:cubicBezTo>
                <a:cubicBezTo>
                  <a:pt x="6112388" y="1573162"/>
                  <a:pt x="6136066" y="1558782"/>
                  <a:pt x="6125497" y="1553497"/>
                </a:cubicBezTo>
                <a:cubicBezTo>
                  <a:pt x="6107666" y="1544581"/>
                  <a:pt x="6085736" y="1558083"/>
                  <a:pt x="6066503" y="1563329"/>
                </a:cubicBezTo>
                <a:cubicBezTo>
                  <a:pt x="6049475" y="1567973"/>
                  <a:pt x="6033868" y="1576797"/>
                  <a:pt x="6017342" y="1582994"/>
                </a:cubicBezTo>
                <a:cubicBezTo>
                  <a:pt x="6007638" y="1586633"/>
                  <a:pt x="5997677" y="1589549"/>
                  <a:pt x="5987845" y="1592826"/>
                </a:cubicBezTo>
                <a:cubicBezTo>
                  <a:pt x="5964231" y="1608569"/>
                  <a:pt x="5956836" y="1617235"/>
                  <a:pt x="5928852" y="1622323"/>
                </a:cubicBezTo>
                <a:cubicBezTo>
                  <a:pt x="5902855" y="1627050"/>
                  <a:pt x="5825127" y="1640511"/>
                  <a:pt x="5850194" y="1632155"/>
                </a:cubicBezTo>
                <a:cubicBezTo>
                  <a:pt x="5860026" y="1628878"/>
                  <a:pt x="5869636" y="1624837"/>
                  <a:pt x="5879691" y="1622323"/>
                </a:cubicBezTo>
                <a:cubicBezTo>
                  <a:pt x="5909005" y="1614994"/>
                  <a:pt x="5938552" y="1608584"/>
                  <a:pt x="5968181" y="1602658"/>
                </a:cubicBezTo>
                <a:cubicBezTo>
                  <a:pt x="5987729" y="1598748"/>
                  <a:pt x="6007510" y="1596103"/>
                  <a:pt x="6027174" y="1592826"/>
                </a:cubicBezTo>
                <a:cubicBezTo>
                  <a:pt x="6033385" y="1588685"/>
                  <a:pt x="6073446" y="1558240"/>
                  <a:pt x="6086168" y="1563329"/>
                </a:cubicBezTo>
                <a:cubicBezTo>
                  <a:pt x="6097140" y="1567718"/>
                  <a:pt x="6099278" y="1582994"/>
                  <a:pt x="6105833" y="1592826"/>
                </a:cubicBezTo>
                <a:cubicBezTo>
                  <a:pt x="6102555" y="1655097"/>
                  <a:pt x="6101646" y="1717538"/>
                  <a:pt x="6096000" y="1779639"/>
                </a:cubicBezTo>
                <a:cubicBezTo>
                  <a:pt x="6083059" y="1921989"/>
                  <a:pt x="6086168" y="1700554"/>
                  <a:pt x="6086168" y="1838632"/>
                </a:cubicBez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p:cNvSpPr txBox="1"/>
          <p:nvPr/>
        </p:nvSpPr>
        <p:spPr>
          <a:xfrm>
            <a:off x="9085006" y="757084"/>
            <a:ext cx="2841523" cy="738664"/>
          </a:xfrm>
          <a:prstGeom prst="rect">
            <a:avLst/>
          </a:prstGeom>
          <a:solidFill>
            <a:srgbClr val="FFFF00"/>
          </a:solidFill>
        </p:spPr>
        <p:txBody>
          <a:bodyPr wrap="square" rtlCol="0">
            <a:spAutoFit/>
          </a:bodyPr>
          <a:lstStyle/>
          <a:p>
            <a:r>
              <a:rPr lang="en-AU" sz="1400" dirty="0">
                <a:solidFill>
                  <a:srgbClr val="FF0000"/>
                </a:solidFill>
              </a:rPr>
              <a:t>Summary</a:t>
            </a:r>
          </a:p>
          <a:p>
            <a:r>
              <a:rPr lang="en-AU" sz="1400" dirty="0">
                <a:solidFill>
                  <a:srgbClr val="FF0000"/>
                </a:solidFill>
              </a:rPr>
              <a:t>We can observe the key economic indicators in this AD/AS graph.</a:t>
            </a:r>
          </a:p>
        </p:txBody>
      </p:sp>
      <p:sp>
        <p:nvSpPr>
          <p:cNvPr id="16" name="Freeform 15"/>
          <p:cNvSpPr/>
          <p:nvPr/>
        </p:nvSpPr>
        <p:spPr>
          <a:xfrm>
            <a:off x="255020" y="2633410"/>
            <a:ext cx="8286825" cy="2029471"/>
          </a:xfrm>
          <a:custGeom>
            <a:avLst/>
            <a:gdLst>
              <a:gd name="connsiteX0" fmla="*/ 841321 w 8286825"/>
              <a:gd name="connsiteY0" fmla="*/ 117987 h 1730478"/>
              <a:gd name="connsiteX1" fmla="*/ 713502 w 8286825"/>
              <a:gd name="connsiteY1" fmla="*/ 88491 h 1730478"/>
              <a:gd name="connsiteX2" fmla="*/ 674172 w 8286825"/>
              <a:gd name="connsiteY2" fmla="*/ 78658 h 1730478"/>
              <a:gd name="connsiteX3" fmla="*/ 507024 w 8286825"/>
              <a:gd name="connsiteY3" fmla="*/ 68826 h 1730478"/>
              <a:gd name="connsiteX4" fmla="*/ 192392 w 8286825"/>
              <a:gd name="connsiteY4" fmla="*/ 78658 h 1730478"/>
              <a:gd name="connsiteX5" fmla="*/ 162895 w 8286825"/>
              <a:gd name="connsiteY5" fmla="*/ 98323 h 1730478"/>
              <a:gd name="connsiteX6" fmla="*/ 103902 w 8286825"/>
              <a:gd name="connsiteY6" fmla="*/ 117987 h 1730478"/>
              <a:gd name="connsiteX7" fmla="*/ 54740 w 8286825"/>
              <a:gd name="connsiteY7" fmla="*/ 167149 h 1730478"/>
              <a:gd name="connsiteX8" fmla="*/ 25243 w 8286825"/>
              <a:gd name="connsiteY8" fmla="*/ 186813 h 1730478"/>
              <a:gd name="connsiteX9" fmla="*/ 15411 w 8286825"/>
              <a:gd name="connsiteY9" fmla="*/ 216310 h 1730478"/>
              <a:gd name="connsiteX10" fmla="*/ 15411 w 8286825"/>
              <a:gd name="connsiteY10" fmla="*/ 481781 h 1730478"/>
              <a:gd name="connsiteX11" fmla="*/ 25243 w 8286825"/>
              <a:gd name="connsiteY11" fmla="*/ 521110 h 1730478"/>
              <a:gd name="connsiteX12" fmla="*/ 64572 w 8286825"/>
              <a:gd name="connsiteY12" fmla="*/ 580104 h 1730478"/>
              <a:gd name="connsiteX13" fmla="*/ 74405 w 8286825"/>
              <a:gd name="connsiteY13" fmla="*/ 609600 h 1730478"/>
              <a:gd name="connsiteX14" fmla="*/ 113734 w 8286825"/>
              <a:gd name="connsiteY14" fmla="*/ 668594 h 1730478"/>
              <a:gd name="connsiteX15" fmla="*/ 133398 w 8286825"/>
              <a:gd name="connsiteY15" fmla="*/ 698091 h 1730478"/>
              <a:gd name="connsiteX16" fmla="*/ 162895 w 8286825"/>
              <a:gd name="connsiteY16" fmla="*/ 727587 h 1730478"/>
              <a:gd name="connsiteX17" fmla="*/ 182560 w 8286825"/>
              <a:gd name="connsiteY17" fmla="*/ 766916 h 1730478"/>
              <a:gd name="connsiteX18" fmla="*/ 202224 w 8286825"/>
              <a:gd name="connsiteY18" fmla="*/ 796413 h 1730478"/>
              <a:gd name="connsiteX19" fmla="*/ 212056 w 8286825"/>
              <a:gd name="connsiteY19" fmla="*/ 825910 h 1730478"/>
              <a:gd name="connsiteX20" fmla="*/ 241553 w 8286825"/>
              <a:gd name="connsiteY20" fmla="*/ 835742 h 1730478"/>
              <a:gd name="connsiteX21" fmla="*/ 330043 w 8286825"/>
              <a:gd name="connsiteY21" fmla="*/ 875071 h 1730478"/>
              <a:gd name="connsiteX22" fmla="*/ 359540 w 8286825"/>
              <a:gd name="connsiteY22" fmla="*/ 884904 h 1730478"/>
              <a:gd name="connsiteX23" fmla="*/ 389037 w 8286825"/>
              <a:gd name="connsiteY23" fmla="*/ 904568 h 1730478"/>
              <a:gd name="connsiteX24" fmla="*/ 457863 w 8286825"/>
              <a:gd name="connsiteY24" fmla="*/ 924233 h 1730478"/>
              <a:gd name="connsiteX25" fmla="*/ 487360 w 8286825"/>
              <a:gd name="connsiteY25" fmla="*/ 943897 h 1730478"/>
              <a:gd name="connsiteX26" fmla="*/ 575850 w 8286825"/>
              <a:gd name="connsiteY26" fmla="*/ 973394 h 1730478"/>
              <a:gd name="connsiteX27" fmla="*/ 733166 w 8286825"/>
              <a:gd name="connsiteY27" fmla="*/ 993058 h 1730478"/>
              <a:gd name="connsiteX28" fmla="*/ 811824 w 8286825"/>
              <a:gd name="connsiteY28" fmla="*/ 1022555 h 1730478"/>
              <a:gd name="connsiteX29" fmla="*/ 841321 w 8286825"/>
              <a:gd name="connsiteY29" fmla="*/ 1042220 h 1730478"/>
              <a:gd name="connsiteX30" fmla="*/ 880650 w 8286825"/>
              <a:gd name="connsiteY30" fmla="*/ 1052052 h 1730478"/>
              <a:gd name="connsiteX31" fmla="*/ 919979 w 8286825"/>
              <a:gd name="connsiteY31" fmla="*/ 1071716 h 1730478"/>
              <a:gd name="connsiteX32" fmla="*/ 998637 w 8286825"/>
              <a:gd name="connsiteY32" fmla="*/ 1091381 h 1730478"/>
              <a:gd name="connsiteX33" fmla="*/ 1037966 w 8286825"/>
              <a:gd name="connsiteY33" fmla="*/ 1120878 h 1730478"/>
              <a:gd name="connsiteX34" fmla="*/ 1126456 w 8286825"/>
              <a:gd name="connsiteY34" fmla="*/ 1150375 h 1730478"/>
              <a:gd name="connsiteX35" fmla="*/ 1254276 w 8286825"/>
              <a:gd name="connsiteY35" fmla="*/ 1179871 h 1730478"/>
              <a:gd name="connsiteX36" fmla="*/ 1293605 w 8286825"/>
              <a:gd name="connsiteY36" fmla="*/ 1189704 h 1730478"/>
              <a:gd name="connsiteX37" fmla="*/ 1323102 w 8286825"/>
              <a:gd name="connsiteY37" fmla="*/ 1199536 h 1730478"/>
              <a:gd name="connsiteX38" fmla="*/ 1411592 w 8286825"/>
              <a:gd name="connsiteY38" fmla="*/ 1209368 h 1730478"/>
              <a:gd name="connsiteX39" fmla="*/ 1441089 w 8286825"/>
              <a:gd name="connsiteY39" fmla="*/ 1219200 h 1730478"/>
              <a:gd name="connsiteX40" fmla="*/ 1814714 w 8286825"/>
              <a:gd name="connsiteY40" fmla="*/ 1219200 h 1730478"/>
              <a:gd name="connsiteX41" fmla="*/ 1893372 w 8286825"/>
              <a:gd name="connsiteY41" fmla="*/ 1199536 h 1730478"/>
              <a:gd name="connsiteX42" fmla="*/ 1962198 w 8286825"/>
              <a:gd name="connsiteY42" fmla="*/ 1179871 h 1730478"/>
              <a:gd name="connsiteX43" fmla="*/ 1991695 w 8286825"/>
              <a:gd name="connsiteY43" fmla="*/ 1170039 h 1730478"/>
              <a:gd name="connsiteX44" fmla="*/ 2129347 w 8286825"/>
              <a:gd name="connsiteY44" fmla="*/ 1160207 h 1730478"/>
              <a:gd name="connsiteX45" fmla="*/ 2168676 w 8286825"/>
              <a:gd name="connsiteY45" fmla="*/ 1150375 h 1730478"/>
              <a:gd name="connsiteX46" fmla="*/ 2306327 w 8286825"/>
              <a:gd name="connsiteY46" fmla="*/ 1130710 h 1730478"/>
              <a:gd name="connsiteX47" fmla="*/ 2375153 w 8286825"/>
              <a:gd name="connsiteY47" fmla="*/ 1111046 h 1730478"/>
              <a:gd name="connsiteX48" fmla="*/ 2434147 w 8286825"/>
              <a:gd name="connsiteY48" fmla="*/ 1101213 h 1730478"/>
              <a:gd name="connsiteX49" fmla="*/ 2502972 w 8286825"/>
              <a:gd name="connsiteY49" fmla="*/ 1081549 h 1730478"/>
              <a:gd name="connsiteX50" fmla="*/ 2581631 w 8286825"/>
              <a:gd name="connsiteY50" fmla="*/ 1071716 h 1730478"/>
              <a:gd name="connsiteX51" fmla="*/ 2640624 w 8286825"/>
              <a:gd name="connsiteY51" fmla="*/ 1022555 h 1730478"/>
              <a:gd name="connsiteX52" fmla="*/ 2679953 w 8286825"/>
              <a:gd name="connsiteY52" fmla="*/ 1012723 h 1730478"/>
              <a:gd name="connsiteX53" fmla="*/ 2719282 w 8286825"/>
              <a:gd name="connsiteY53" fmla="*/ 993058 h 1730478"/>
              <a:gd name="connsiteX54" fmla="*/ 2807772 w 8286825"/>
              <a:gd name="connsiteY54" fmla="*/ 963562 h 1730478"/>
              <a:gd name="connsiteX55" fmla="*/ 2837269 w 8286825"/>
              <a:gd name="connsiteY55" fmla="*/ 943897 h 1730478"/>
              <a:gd name="connsiteX56" fmla="*/ 2896263 w 8286825"/>
              <a:gd name="connsiteY56" fmla="*/ 924233 h 1730478"/>
              <a:gd name="connsiteX57" fmla="*/ 2945424 w 8286825"/>
              <a:gd name="connsiteY57" fmla="*/ 875071 h 1730478"/>
              <a:gd name="connsiteX58" fmla="*/ 2974921 w 8286825"/>
              <a:gd name="connsiteY58" fmla="*/ 855407 h 1730478"/>
              <a:gd name="connsiteX59" fmla="*/ 2984753 w 8286825"/>
              <a:gd name="connsiteY59" fmla="*/ 825910 h 1730478"/>
              <a:gd name="connsiteX60" fmla="*/ 2994585 w 8286825"/>
              <a:gd name="connsiteY60" fmla="*/ 786581 h 1730478"/>
              <a:gd name="connsiteX61" fmla="*/ 3014250 w 8286825"/>
              <a:gd name="connsiteY61" fmla="*/ 757084 h 1730478"/>
              <a:gd name="connsiteX62" fmla="*/ 3024082 w 8286825"/>
              <a:gd name="connsiteY62" fmla="*/ 717755 h 1730478"/>
              <a:gd name="connsiteX63" fmla="*/ 3033914 w 8286825"/>
              <a:gd name="connsiteY63" fmla="*/ 688258 h 1730478"/>
              <a:gd name="connsiteX64" fmla="*/ 3024082 w 8286825"/>
              <a:gd name="connsiteY64" fmla="*/ 324465 h 1730478"/>
              <a:gd name="connsiteX65" fmla="*/ 2984753 w 8286825"/>
              <a:gd name="connsiteY65" fmla="*/ 265471 h 1730478"/>
              <a:gd name="connsiteX66" fmla="*/ 2945424 w 8286825"/>
              <a:gd name="connsiteY66" fmla="*/ 235975 h 1730478"/>
              <a:gd name="connsiteX67" fmla="*/ 2886431 w 8286825"/>
              <a:gd name="connsiteY67" fmla="*/ 216310 h 1730478"/>
              <a:gd name="connsiteX68" fmla="*/ 2856934 w 8286825"/>
              <a:gd name="connsiteY68" fmla="*/ 196646 h 1730478"/>
              <a:gd name="connsiteX69" fmla="*/ 2768443 w 8286825"/>
              <a:gd name="connsiteY69" fmla="*/ 176981 h 1730478"/>
              <a:gd name="connsiteX70" fmla="*/ 2571798 w 8286825"/>
              <a:gd name="connsiteY70" fmla="*/ 147484 h 1730478"/>
              <a:gd name="connsiteX71" fmla="*/ 2502972 w 8286825"/>
              <a:gd name="connsiteY71" fmla="*/ 127820 h 1730478"/>
              <a:gd name="connsiteX72" fmla="*/ 2404650 w 8286825"/>
              <a:gd name="connsiteY72" fmla="*/ 108155 h 1730478"/>
              <a:gd name="connsiteX73" fmla="*/ 2365321 w 8286825"/>
              <a:gd name="connsiteY73" fmla="*/ 88491 h 1730478"/>
              <a:gd name="connsiteX74" fmla="*/ 2335824 w 8286825"/>
              <a:gd name="connsiteY74" fmla="*/ 78658 h 1730478"/>
              <a:gd name="connsiteX75" fmla="*/ 2296495 w 8286825"/>
              <a:gd name="connsiteY75" fmla="*/ 58994 h 1730478"/>
              <a:gd name="connsiteX76" fmla="*/ 2217837 w 8286825"/>
              <a:gd name="connsiteY76" fmla="*/ 49162 h 1730478"/>
              <a:gd name="connsiteX77" fmla="*/ 2149011 w 8286825"/>
              <a:gd name="connsiteY77" fmla="*/ 29497 h 1730478"/>
              <a:gd name="connsiteX78" fmla="*/ 2090018 w 8286825"/>
              <a:gd name="connsiteY78" fmla="*/ 9833 h 1730478"/>
              <a:gd name="connsiteX79" fmla="*/ 1922869 w 8286825"/>
              <a:gd name="connsiteY79" fmla="*/ 0 h 1730478"/>
              <a:gd name="connsiteX80" fmla="*/ 1244443 w 8286825"/>
              <a:gd name="connsiteY80" fmla="*/ 9833 h 1730478"/>
              <a:gd name="connsiteX81" fmla="*/ 1146121 w 8286825"/>
              <a:gd name="connsiteY81" fmla="*/ 29497 h 1730478"/>
              <a:gd name="connsiteX82" fmla="*/ 1116624 w 8286825"/>
              <a:gd name="connsiteY82" fmla="*/ 39329 h 1730478"/>
              <a:gd name="connsiteX83" fmla="*/ 1008469 w 8286825"/>
              <a:gd name="connsiteY83" fmla="*/ 49162 h 1730478"/>
              <a:gd name="connsiteX84" fmla="*/ 949476 w 8286825"/>
              <a:gd name="connsiteY84" fmla="*/ 68826 h 1730478"/>
              <a:gd name="connsiteX85" fmla="*/ 900314 w 8286825"/>
              <a:gd name="connsiteY85" fmla="*/ 78658 h 1730478"/>
              <a:gd name="connsiteX86" fmla="*/ 772495 w 8286825"/>
              <a:gd name="connsiteY86" fmla="*/ 108155 h 1730478"/>
              <a:gd name="connsiteX87" fmla="*/ 1922869 w 8286825"/>
              <a:gd name="connsiteY87" fmla="*/ 127820 h 1730478"/>
              <a:gd name="connsiteX88" fmla="*/ 2158843 w 8286825"/>
              <a:gd name="connsiteY88" fmla="*/ 137652 h 1730478"/>
              <a:gd name="connsiteX89" fmla="*/ 2375153 w 8286825"/>
              <a:gd name="connsiteY89" fmla="*/ 167149 h 1730478"/>
              <a:gd name="connsiteX90" fmla="*/ 2443979 w 8286825"/>
              <a:gd name="connsiteY90" fmla="*/ 186813 h 1730478"/>
              <a:gd name="connsiteX91" fmla="*/ 2512805 w 8286825"/>
              <a:gd name="connsiteY91" fmla="*/ 196646 h 1730478"/>
              <a:gd name="connsiteX92" fmla="*/ 2581631 w 8286825"/>
              <a:gd name="connsiteY92" fmla="*/ 216310 h 1730478"/>
              <a:gd name="connsiteX93" fmla="*/ 2640624 w 8286825"/>
              <a:gd name="connsiteY93" fmla="*/ 226142 h 1730478"/>
              <a:gd name="connsiteX94" fmla="*/ 2748779 w 8286825"/>
              <a:gd name="connsiteY94" fmla="*/ 255639 h 1730478"/>
              <a:gd name="connsiteX95" fmla="*/ 2817605 w 8286825"/>
              <a:gd name="connsiteY95" fmla="*/ 275304 h 1730478"/>
              <a:gd name="connsiteX96" fmla="*/ 2866766 w 8286825"/>
              <a:gd name="connsiteY96" fmla="*/ 285136 h 1730478"/>
              <a:gd name="connsiteX97" fmla="*/ 2896263 w 8286825"/>
              <a:gd name="connsiteY97" fmla="*/ 304800 h 1730478"/>
              <a:gd name="connsiteX98" fmla="*/ 2925760 w 8286825"/>
              <a:gd name="connsiteY98" fmla="*/ 383458 h 1730478"/>
              <a:gd name="connsiteX99" fmla="*/ 2945424 w 8286825"/>
              <a:gd name="connsiteY99" fmla="*/ 412955 h 1730478"/>
              <a:gd name="connsiteX100" fmla="*/ 2974921 w 8286825"/>
              <a:gd name="connsiteY100" fmla="*/ 521110 h 1730478"/>
              <a:gd name="connsiteX101" fmla="*/ 2984753 w 8286825"/>
              <a:gd name="connsiteY101" fmla="*/ 550607 h 1730478"/>
              <a:gd name="connsiteX102" fmla="*/ 2965089 w 8286825"/>
              <a:gd name="connsiteY102" fmla="*/ 766916 h 1730478"/>
              <a:gd name="connsiteX103" fmla="*/ 2945424 w 8286825"/>
              <a:gd name="connsiteY103" fmla="*/ 825910 h 1730478"/>
              <a:gd name="connsiteX104" fmla="*/ 2915927 w 8286825"/>
              <a:gd name="connsiteY104" fmla="*/ 865239 h 1730478"/>
              <a:gd name="connsiteX105" fmla="*/ 2925760 w 8286825"/>
              <a:gd name="connsiteY105" fmla="*/ 894736 h 1730478"/>
              <a:gd name="connsiteX106" fmla="*/ 2984753 w 8286825"/>
              <a:gd name="connsiteY106" fmla="*/ 934065 h 1730478"/>
              <a:gd name="connsiteX107" fmla="*/ 3014250 w 8286825"/>
              <a:gd name="connsiteY107" fmla="*/ 953729 h 1730478"/>
              <a:gd name="connsiteX108" fmla="*/ 3073243 w 8286825"/>
              <a:gd name="connsiteY108" fmla="*/ 1002891 h 1730478"/>
              <a:gd name="connsiteX109" fmla="*/ 3092908 w 8286825"/>
              <a:gd name="connsiteY109" fmla="*/ 1032387 h 1730478"/>
              <a:gd name="connsiteX110" fmla="*/ 3122405 w 8286825"/>
              <a:gd name="connsiteY110" fmla="*/ 1042220 h 1730478"/>
              <a:gd name="connsiteX111" fmla="*/ 3181398 w 8286825"/>
              <a:gd name="connsiteY111" fmla="*/ 1081549 h 1730478"/>
              <a:gd name="connsiteX112" fmla="*/ 3220727 w 8286825"/>
              <a:gd name="connsiteY112" fmla="*/ 1111046 h 1730478"/>
              <a:gd name="connsiteX113" fmla="*/ 3309218 w 8286825"/>
              <a:gd name="connsiteY113" fmla="*/ 1160207 h 1730478"/>
              <a:gd name="connsiteX114" fmla="*/ 3338714 w 8286825"/>
              <a:gd name="connsiteY114" fmla="*/ 1189704 h 1730478"/>
              <a:gd name="connsiteX115" fmla="*/ 3368211 w 8286825"/>
              <a:gd name="connsiteY115" fmla="*/ 1199536 h 1730478"/>
              <a:gd name="connsiteX116" fmla="*/ 3397708 w 8286825"/>
              <a:gd name="connsiteY116" fmla="*/ 1219200 h 1730478"/>
              <a:gd name="connsiteX117" fmla="*/ 3427205 w 8286825"/>
              <a:gd name="connsiteY117" fmla="*/ 1229033 h 1730478"/>
              <a:gd name="connsiteX118" fmla="*/ 3486198 w 8286825"/>
              <a:gd name="connsiteY118" fmla="*/ 1268362 h 1730478"/>
              <a:gd name="connsiteX119" fmla="*/ 3515695 w 8286825"/>
              <a:gd name="connsiteY119" fmla="*/ 1288026 h 1730478"/>
              <a:gd name="connsiteX120" fmla="*/ 3545192 w 8286825"/>
              <a:gd name="connsiteY120" fmla="*/ 1317523 h 1730478"/>
              <a:gd name="connsiteX121" fmla="*/ 3584521 w 8286825"/>
              <a:gd name="connsiteY121" fmla="*/ 1347020 h 1730478"/>
              <a:gd name="connsiteX122" fmla="*/ 3614018 w 8286825"/>
              <a:gd name="connsiteY122" fmla="*/ 1366684 h 1730478"/>
              <a:gd name="connsiteX123" fmla="*/ 3712340 w 8286825"/>
              <a:gd name="connsiteY123" fmla="*/ 1445342 h 1730478"/>
              <a:gd name="connsiteX124" fmla="*/ 3781166 w 8286825"/>
              <a:gd name="connsiteY124" fmla="*/ 1504336 h 1730478"/>
              <a:gd name="connsiteX125" fmla="*/ 3810663 w 8286825"/>
              <a:gd name="connsiteY125" fmla="*/ 1514168 h 1730478"/>
              <a:gd name="connsiteX126" fmla="*/ 3840160 w 8286825"/>
              <a:gd name="connsiteY126" fmla="*/ 1533833 h 1730478"/>
              <a:gd name="connsiteX127" fmla="*/ 3948314 w 8286825"/>
              <a:gd name="connsiteY127" fmla="*/ 1553497 h 1730478"/>
              <a:gd name="connsiteX128" fmla="*/ 4017140 w 8286825"/>
              <a:gd name="connsiteY128" fmla="*/ 1573162 h 1730478"/>
              <a:gd name="connsiteX129" fmla="*/ 4125295 w 8286825"/>
              <a:gd name="connsiteY129" fmla="*/ 1582994 h 1730478"/>
              <a:gd name="connsiteX130" fmla="*/ 4715231 w 8286825"/>
              <a:gd name="connsiteY130" fmla="*/ 1602658 h 1730478"/>
              <a:gd name="connsiteX131" fmla="*/ 4754560 w 8286825"/>
              <a:gd name="connsiteY131" fmla="*/ 1612491 h 1730478"/>
              <a:gd name="connsiteX132" fmla="*/ 4823385 w 8286825"/>
              <a:gd name="connsiteY132" fmla="*/ 1622323 h 1730478"/>
              <a:gd name="connsiteX133" fmla="*/ 5049527 w 8286825"/>
              <a:gd name="connsiteY133" fmla="*/ 1651820 h 1730478"/>
              <a:gd name="connsiteX134" fmla="*/ 5088856 w 8286825"/>
              <a:gd name="connsiteY134" fmla="*/ 1671484 h 1730478"/>
              <a:gd name="connsiteX135" fmla="*/ 7045476 w 8286825"/>
              <a:gd name="connsiteY135" fmla="*/ 1691149 h 1730478"/>
              <a:gd name="connsiteX136" fmla="*/ 7242121 w 8286825"/>
              <a:gd name="connsiteY136" fmla="*/ 1700981 h 1730478"/>
              <a:gd name="connsiteX137" fmla="*/ 7369940 w 8286825"/>
              <a:gd name="connsiteY137" fmla="*/ 1720646 h 1730478"/>
              <a:gd name="connsiteX138" fmla="*/ 7684572 w 8286825"/>
              <a:gd name="connsiteY138" fmla="*/ 1710813 h 1730478"/>
              <a:gd name="connsiteX139" fmla="*/ 7812392 w 8286825"/>
              <a:gd name="connsiteY139" fmla="*/ 1681316 h 1730478"/>
              <a:gd name="connsiteX140" fmla="*/ 7881218 w 8286825"/>
              <a:gd name="connsiteY140" fmla="*/ 1671484 h 1730478"/>
              <a:gd name="connsiteX141" fmla="*/ 7930379 w 8286825"/>
              <a:gd name="connsiteY141" fmla="*/ 1651820 h 1730478"/>
              <a:gd name="connsiteX142" fmla="*/ 8038534 w 8286825"/>
              <a:gd name="connsiteY142" fmla="*/ 1632155 h 1730478"/>
              <a:gd name="connsiteX143" fmla="*/ 8068031 w 8286825"/>
              <a:gd name="connsiteY143" fmla="*/ 1622323 h 1730478"/>
              <a:gd name="connsiteX144" fmla="*/ 8097527 w 8286825"/>
              <a:gd name="connsiteY144" fmla="*/ 1592826 h 1730478"/>
              <a:gd name="connsiteX145" fmla="*/ 8127024 w 8286825"/>
              <a:gd name="connsiteY145" fmla="*/ 1582994 h 1730478"/>
              <a:gd name="connsiteX146" fmla="*/ 8176185 w 8286825"/>
              <a:gd name="connsiteY146" fmla="*/ 1563329 h 1730478"/>
              <a:gd name="connsiteX147" fmla="*/ 8264676 w 8286825"/>
              <a:gd name="connsiteY147" fmla="*/ 1533833 h 1730478"/>
              <a:gd name="connsiteX148" fmla="*/ 8284340 w 8286825"/>
              <a:gd name="connsiteY148" fmla="*/ 1504336 h 1730478"/>
              <a:gd name="connsiteX149" fmla="*/ 8254843 w 8286825"/>
              <a:gd name="connsiteY149" fmla="*/ 1494504 h 1730478"/>
              <a:gd name="connsiteX150" fmla="*/ 8058198 w 8286825"/>
              <a:gd name="connsiteY150" fmla="*/ 1514168 h 1730478"/>
              <a:gd name="connsiteX151" fmla="*/ 8028702 w 8286825"/>
              <a:gd name="connsiteY151" fmla="*/ 1524000 h 1730478"/>
              <a:gd name="connsiteX152" fmla="*/ 7969708 w 8286825"/>
              <a:gd name="connsiteY152" fmla="*/ 1533833 h 1730478"/>
              <a:gd name="connsiteX153" fmla="*/ 8215514 w 8286825"/>
              <a:gd name="connsiteY153" fmla="*/ 1514168 h 1730478"/>
              <a:gd name="connsiteX154" fmla="*/ 8264676 w 8286825"/>
              <a:gd name="connsiteY154" fmla="*/ 1524000 h 1730478"/>
              <a:gd name="connsiteX155" fmla="*/ 8284340 w 8286825"/>
              <a:gd name="connsiteY155" fmla="*/ 1553497 h 1730478"/>
              <a:gd name="connsiteX156" fmla="*/ 8284340 w 8286825"/>
              <a:gd name="connsiteY156" fmla="*/ 1730478 h 1730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8286825" h="1730478">
                <a:moveTo>
                  <a:pt x="841321" y="117987"/>
                </a:moveTo>
                <a:cubicBezTo>
                  <a:pt x="714901" y="81868"/>
                  <a:pt x="828136" y="111418"/>
                  <a:pt x="713502" y="88491"/>
                </a:cubicBezTo>
                <a:cubicBezTo>
                  <a:pt x="700251" y="85841"/>
                  <a:pt x="687625" y="79939"/>
                  <a:pt x="674172" y="78658"/>
                </a:cubicBezTo>
                <a:cubicBezTo>
                  <a:pt x="618611" y="73366"/>
                  <a:pt x="562740" y="72103"/>
                  <a:pt x="507024" y="68826"/>
                </a:cubicBezTo>
                <a:cubicBezTo>
                  <a:pt x="402147" y="72103"/>
                  <a:pt x="296937" y="69697"/>
                  <a:pt x="192392" y="78658"/>
                </a:cubicBezTo>
                <a:cubicBezTo>
                  <a:pt x="180618" y="79667"/>
                  <a:pt x="173694" y="93524"/>
                  <a:pt x="162895" y="98323"/>
                </a:cubicBezTo>
                <a:cubicBezTo>
                  <a:pt x="143954" y="106741"/>
                  <a:pt x="103902" y="117987"/>
                  <a:pt x="103902" y="117987"/>
                </a:cubicBezTo>
                <a:cubicBezTo>
                  <a:pt x="25239" y="170430"/>
                  <a:pt x="120293" y="101597"/>
                  <a:pt x="54740" y="167149"/>
                </a:cubicBezTo>
                <a:cubicBezTo>
                  <a:pt x="46384" y="175505"/>
                  <a:pt x="35075" y="180258"/>
                  <a:pt x="25243" y="186813"/>
                </a:cubicBezTo>
                <a:cubicBezTo>
                  <a:pt x="21966" y="196645"/>
                  <a:pt x="18258" y="206345"/>
                  <a:pt x="15411" y="216310"/>
                </a:cubicBezTo>
                <a:cubicBezTo>
                  <a:pt x="-12505" y="314019"/>
                  <a:pt x="3789" y="324885"/>
                  <a:pt x="15411" y="481781"/>
                </a:cubicBezTo>
                <a:cubicBezTo>
                  <a:pt x="16409" y="495257"/>
                  <a:pt x="19200" y="509023"/>
                  <a:pt x="25243" y="521110"/>
                </a:cubicBezTo>
                <a:cubicBezTo>
                  <a:pt x="35812" y="542249"/>
                  <a:pt x="57098" y="557683"/>
                  <a:pt x="64572" y="580104"/>
                </a:cubicBezTo>
                <a:cubicBezTo>
                  <a:pt x="67850" y="589936"/>
                  <a:pt x="69372" y="600540"/>
                  <a:pt x="74405" y="609600"/>
                </a:cubicBezTo>
                <a:cubicBezTo>
                  <a:pt x="85883" y="630260"/>
                  <a:pt x="100624" y="648929"/>
                  <a:pt x="113734" y="668594"/>
                </a:cubicBezTo>
                <a:cubicBezTo>
                  <a:pt x="120289" y="678426"/>
                  <a:pt x="125042" y="689735"/>
                  <a:pt x="133398" y="698091"/>
                </a:cubicBezTo>
                <a:lnTo>
                  <a:pt x="162895" y="727587"/>
                </a:lnTo>
                <a:cubicBezTo>
                  <a:pt x="169450" y="740697"/>
                  <a:pt x="175288" y="754190"/>
                  <a:pt x="182560" y="766916"/>
                </a:cubicBezTo>
                <a:cubicBezTo>
                  <a:pt x="188423" y="777176"/>
                  <a:pt x="196939" y="785844"/>
                  <a:pt x="202224" y="796413"/>
                </a:cubicBezTo>
                <a:cubicBezTo>
                  <a:pt x="206859" y="805683"/>
                  <a:pt x="204727" y="818581"/>
                  <a:pt x="212056" y="825910"/>
                </a:cubicBezTo>
                <a:cubicBezTo>
                  <a:pt x="219385" y="833239"/>
                  <a:pt x="231721" y="832465"/>
                  <a:pt x="241553" y="835742"/>
                </a:cubicBezTo>
                <a:cubicBezTo>
                  <a:pt x="288298" y="866906"/>
                  <a:pt x="259837" y="851669"/>
                  <a:pt x="330043" y="875071"/>
                </a:cubicBezTo>
                <a:cubicBezTo>
                  <a:pt x="339875" y="878349"/>
                  <a:pt x="350916" y="879155"/>
                  <a:pt x="359540" y="884904"/>
                </a:cubicBezTo>
                <a:cubicBezTo>
                  <a:pt x="369372" y="891459"/>
                  <a:pt x="378468" y="899283"/>
                  <a:pt x="389037" y="904568"/>
                </a:cubicBezTo>
                <a:cubicBezTo>
                  <a:pt x="403139" y="911619"/>
                  <a:pt x="445266" y="921084"/>
                  <a:pt x="457863" y="924233"/>
                </a:cubicBezTo>
                <a:cubicBezTo>
                  <a:pt x="467695" y="930788"/>
                  <a:pt x="476791" y="938612"/>
                  <a:pt x="487360" y="943897"/>
                </a:cubicBezTo>
                <a:cubicBezTo>
                  <a:pt x="516213" y="958324"/>
                  <a:pt x="544553" y="967135"/>
                  <a:pt x="575850" y="973394"/>
                </a:cubicBezTo>
                <a:cubicBezTo>
                  <a:pt x="636839" y="985592"/>
                  <a:pt x="665388" y="986280"/>
                  <a:pt x="733166" y="993058"/>
                </a:cubicBezTo>
                <a:cubicBezTo>
                  <a:pt x="802342" y="1039176"/>
                  <a:pt x="714626" y="986105"/>
                  <a:pt x="811824" y="1022555"/>
                </a:cubicBezTo>
                <a:cubicBezTo>
                  <a:pt x="822889" y="1026704"/>
                  <a:pt x="830459" y="1037565"/>
                  <a:pt x="841321" y="1042220"/>
                </a:cubicBezTo>
                <a:cubicBezTo>
                  <a:pt x="853742" y="1047543"/>
                  <a:pt x="867997" y="1047307"/>
                  <a:pt x="880650" y="1052052"/>
                </a:cubicBezTo>
                <a:cubicBezTo>
                  <a:pt x="894374" y="1057198"/>
                  <a:pt x="906507" y="1065942"/>
                  <a:pt x="919979" y="1071716"/>
                </a:cubicBezTo>
                <a:cubicBezTo>
                  <a:pt x="946438" y="1083056"/>
                  <a:pt x="969774" y="1085609"/>
                  <a:pt x="998637" y="1091381"/>
                </a:cubicBezTo>
                <a:cubicBezTo>
                  <a:pt x="1011747" y="1101213"/>
                  <a:pt x="1023641" y="1112920"/>
                  <a:pt x="1037966" y="1120878"/>
                </a:cubicBezTo>
                <a:cubicBezTo>
                  <a:pt x="1076531" y="1142303"/>
                  <a:pt x="1087724" y="1138755"/>
                  <a:pt x="1126456" y="1150375"/>
                </a:cubicBezTo>
                <a:cubicBezTo>
                  <a:pt x="1256620" y="1189424"/>
                  <a:pt x="1109941" y="1153628"/>
                  <a:pt x="1254276" y="1179871"/>
                </a:cubicBezTo>
                <a:cubicBezTo>
                  <a:pt x="1267571" y="1182288"/>
                  <a:pt x="1280612" y="1185992"/>
                  <a:pt x="1293605" y="1189704"/>
                </a:cubicBezTo>
                <a:cubicBezTo>
                  <a:pt x="1303570" y="1192551"/>
                  <a:pt x="1312879" y="1197832"/>
                  <a:pt x="1323102" y="1199536"/>
                </a:cubicBezTo>
                <a:cubicBezTo>
                  <a:pt x="1352376" y="1204415"/>
                  <a:pt x="1382095" y="1206091"/>
                  <a:pt x="1411592" y="1209368"/>
                </a:cubicBezTo>
                <a:cubicBezTo>
                  <a:pt x="1421424" y="1212645"/>
                  <a:pt x="1430972" y="1216952"/>
                  <a:pt x="1441089" y="1219200"/>
                </a:cubicBezTo>
                <a:cubicBezTo>
                  <a:pt x="1567974" y="1247397"/>
                  <a:pt x="1667578" y="1223798"/>
                  <a:pt x="1814714" y="1219200"/>
                </a:cubicBezTo>
                <a:cubicBezTo>
                  <a:pt x="1882146" y="1196723"/>
                  <a:pt x="1798444" y="1223268"/>
                  <a:pt x="1893372" y="1199536"/>
                </a:cubicBezTo>
                <a:cubicBezTo>
                  <a:pt x="1916520" y="1193749"/>
                  <a:pt x="1939344" y="1186727"/>
                  <a:pt x="1962198" y="1179871"/>
                </a:cubicBezTo>
                <a:cubicBezTo>
                  <a:pt x="1972125" y="1176893"/>
                  <a:pt x="1981402" y="1171250"/>
                  <a:pt x="1991695" y="1170039"/>
                </a:cubicBezTo>
                <a:cubicBezTo>
                  <a:pt x="2037381" y="1164664"/>
                  <a:pt x="2083463" y="1163484"/>
                  <a:pt x="2129347" y="1160207"/>
                </a:cubicBezTo>
                <a:cubicBezTo>
                  <a:pt x="2142457" y="1156930"/>
                  <a:pt x="2155320" y="1152430"/>
                  <a:pt x="2168676" y="1150375"/>
                </a:cubicBezTo>
                <a:cubicBezTo>
                  <a:pt x="2248208" y="1138139"/>
                  <a:pt x="2242461" y="1146676"/>
                  <a:pt x="2306327" y="1130710"/>
                </a:cubicBezTo>
                <a:cubicBezTo>
                  <a:pt x="2381306" y="1111966"/>
                  <a:pt x="2283183" y="1129440"/>
                  <a:pt x="2375153" y="1111046"/>
                </a:cubicBezTo>
                <a:cubicBezTo>
                  <a:pt x="2394702" y="1107136"/>
                  <a:pt x="2414686" y="1105538"/>
                  <a:pt x="2434147" y="1101213"/>
                </a:cubicBezTo>
                <a:cubicBezTo>
                  <a:pt x="2504282" y="1085627"/>
                  <a:pt x="2417316" y="1095825"/>
                  <a:pt x="2502972" y="1081549"/>
                </a:cubicBezTo>
                <a:cubicBezTo>
                  <a:pt x="2529036" y="1077205"/>
                  <a:pt x="2555411" y="1074994"/>
                  <a:pt x="2581631" y="1071716"/>
                </a:cubicBezTo>
                <a:cubicBezTo>
                  <a:pt x="2599348" y="1053999"/>
                  <a:pt x="2616669" y="1032821"/>
                  <a:pt x="2640624" y="1022555"/>
                </a:cubicBezTo>
                <a:cubicBezTo>
                  <a:pt x="2653045" y="1017232"/>
                  <a:pt x="2666843" y="1016000"/>
                  <a:pt x="2679953" y="1012723"/>
                </a:cubicBezTo>
                <a:cubicBezTo>
                  <a:pt x="2693063" y="1006168"/>
                  <a:pt x="2705558" y="998204"/>
                  <a:pt x="2719282" y="993058"/>
                </a:cubicBezTo>
                <a:cubicBezTo>
                  <a:pt x="2794389" y="964892"/>
                  <a:pt x="2721698" y="1006599"/>
                  <a:pt x="2807772" y="963562"/>
                </a:cubicBezTo>
                <a:cubicBezTo>
                  <a:pt x="2818341" y="958277"/>
                  <a:pt x="2826470" y="948696"/>
                  <a:pt x="2837269" y="943897"/>
                </a:cubicBezTo>
                <a:cubicBezTo>
                  <a:pt x="2856211" y="935478"/>
                  <a:pt x="2896263" y="924233"/>
                  <a:pt x="2896263" y="924233"/>
                </a:cubicBezTo>
                <a:cubicBezTo>
                  <a:pt x="2974926" y="871790"/>
                  <a:pt x="2879872" y="940623"/>
                  <a:pt x="2945424" y="875071"/>
                </a:cubicBezTo>
                <a:cubicBezTo>
                  <a:pt x="2953780" y="866715"/>
                  <a:pt x="2965089" y="861962"/>
                  <a:pt x="2974921" y="855407"/>
                </a:cubicBezTo>
                <a:cubicBezTo>
                  <a:pt x="2978198" y="845575"/>
                  <a:pt x="2981906" y="835875"/>
                  <a:pt x="2984753" y="825910"/>
                </a:cubicBezTo>
                <a:cubicBezTo>
                  <a:pt x="2988465" y="812917"/>
                  <a:pt x="2989262" y="799002"/>
                  <a:pt x="2994585" y="786581"/>
                </a:cubicBezTo>
                <a:cubicBezTo>
                  <a:pt x="2999240" y="775719"/>
                  <a:pt x="3007695" y="766916"/>
                  <a:pt x="3014250" y="757084"/>
                </a:cubicBezTo>
                <a:cubicBezTo>
                  <a:pt x="3017527" y="743974"/>
                  <a:pt x="3020370" y="730748"/>
                  <a:pt x="3024082" y="717755"/>
                </a:cubicBezTo>
                <a:cubicBezTo>
                  <a:pt x="3026929" y="707790"/>
                  <a:pt x="3033914" y="698622"/>
                  <a:pt x="3033914" y="688258"/>
                </a:cubicBezTo>
                <a:cubicBezTo>
                  <a:pt x="3033914" y="566949"/>
                  <a:pt x="3038093" y="444962"/>
                  <a:pt x="3024082" y="324465"/>
                </a:cubicBezTo>
                <a:cubicBezTo>
                  <a:pt x="3021352" y="300989"/>
                  <a:pt x="3003660" y="279651"/>
                  <a:pt x="2984753" y="265471"/>
                </a:cubicBezTo>
                <a:cubicBezTo>
                  <a:pt x="2971643" y="255639"/>
                  <a:pt x="2960081" y="243303"/>
                  <a:pt x="2945424" y="235975"/>
                </a:cubicBezTo>
                <a:cubicBezTo>
                  <a:pt x="2926884" y="226705"/>
                  <a:pt x="2903678" y="227808"/>
                  <a:pt x="2886431" y="216310"/>
                </a:cubicBezTo>
                <a:cubicBezTo>
                  <a:pt x="2876599" y="209755"/>
                  <a:pt x="2867503" y="201931"/>
                  <a:pt x="2856934" y="196646"/>
                </a:cubicBezTo>
                <a:cubicBezTo>
                  <a:pt x="2832725" y="184542"/>
                  <a:pt x="2791109" y="180758"/>
                  <a:pt x="2768443" y="176981"/>
                </a:cubicBezTo>
                <a:cubicBezTo>
                  <a:pt x="2665810" y="142769"/>
                  <a:pt x="2730125" y="158793"/>
                  <a:pt x="2571798" y="147484"/>
                </a:cubicBezTo>
                <a:cubicBezTo>
                  <a:pt x="2543681" y="138112"/>
                  <a:pt x="2533843" y="133994"/>
                  <a:pt x="2502972" y="127820"/>
                </a:cubicBezTo>
                <a:cubicBezTo>
                  <a:pt x="2478705" y="122966"/>
                  <a:pt x="2430746" y="117941"/>
                  <a:pt x="2404650" y="108155"/>
                </a:cubicBezTo>
                <a:cubicBezTo>
                  <a:pt x="2390926" y="103009"/>
                  <a:pt x="2378793" y="94265"/>
                  <a:pt x="2365321" y="88491"/>
                </a:cubicBezTo>
                <a:cubicBezTo>
                  <a:pt x="2355795" y="84408"/>
                  <a:pt x="2345350" y="82741"/>
                  <a:pt x="2335824" y="78658"/>
                </a:cubicBezTo>
                <a:cubicBezTo>
                  <a:pt x="2322352" y="72884"/>
                  <a:pt x="2310714" y="62549"/>
                  <a:pt x="2296495" y="58994"/>
                </a:cubicBezTo>
                <a:cubicBezTo>
                  <a:pt x="2270861" y="52586"/>
                  <a:pt x="2244056" y="52439"/>
                  <a:pt x="2217837" y="49162"/>
                </a:cubicBezTo>
                <a:cubicBezTo>
                  <a:pt x="2194895" y="42607"/>
                  <a:pt x="2171816" y="36514"/>
                  <a:pt x="2149011" y="29497"/>
                </a:cubicBezTo>
                <a:cubicBezTo>
                  <a:pt x="2129200" y="23401"/>
                  <a:pt x="2110572" y="12514"/>
                  <a:pt x="2090018" y="9833"/>
                </a:cubicBezTo>
                <a:cubicBezTo>
                  <a:pt x="2034674" y="2614"/>
                  <a:pt x="1978585" y="3278"/>
                  <a:pt x="1922869" y="0"/>
                </a:cubicBezTo>
                <a:lnTo>
                  <a:pt x="1244443" y="9833"/>
                </a:lnTo>
                <a:cubicBezTo>
                  <a:pt x="1223140" y="10401"/>
                  <a:pt x="1170208" y="22615"/>
                  <a:pt x="1146121" y="29497"/>
                </a:cubicBezTo>
                <a:cubicBezTo>
                  <a:pt x="1136156" y="32344"/>
                  <a:pt x="1126884" y="37863"/>
                  <a:pt x="1116624" y="39329"/>
                </a:cubicBezTo>
                <a:cubicBezTo>
                  <a:pt x="1080787" y="44449"/>
                  <a:pt x="1044521" y="45884"/>
                  <a:pt x="1008469" y="49162"/>
                </a:cubicBezTo>
                <a:cubicBezTo>
                  <a:pt x="988805" y="55717"/>
                  <a:pt x="969802" y="64761"/>
                  <a:pt x="949476" y="68826"/>
                </a:cubicBezTo>
                <a:cubicBezTo>
                  <a:pt x="933089" y="72103"/>
                  <a:pt x="916437" y="74261"/>
                  <a:pt x="900314" y="78658"/>
                </a:cubicBezTo>
                <a:cubicBezTo>
                  <a:pt x="781541" y="111051"/>
                  <a:pt x="904096" y="89355"/>
                  <a:pt x="772495" y="108155"/>
                </a:cubicBezTo>
                <a:cubicBezTo>
                  <a:pt x="1172131" y="208062"/>
                  <a:pt x="770848" y="111002"/>
                  <a:pt x="1922869" y="127820"/>
                </a:cubicBezTo>
                <a:cubicBezTo>
                  <a:pt x="2001587" y="128969"/>
                  <a:pt x="2080185" y="134375"/>
                  <a:pt x="2158843" y="137652"/>
                </a:cubicBezTo>
                <a:cubicBezTo>
                  <a:pt x="2267682" y="173930"/>
                  <a:pt x="2197149" y="156023"/>
                  <a:pt x="2375153" y="167149"/>
                </a:cubicBezTo>
                <a:cubicBezTo>
                  <a:pt x="2400426" y="175573"/>
                  <a:pt x="2416817" y="181874"/>
                  <a:pt x="2443979" y="186813"/>
                </a:cubicBezTo>
                <a:cubicBezTo>
                  <a:pt x="2466780" y="190959"/>
                  <a:pt x="2490004" y="192500"/>
                  <a:pt x="2512805" y="196646"/>
                </a:cubicBezTo>
                <a:cubicBezTo>
                  <a:pt x="2630602" y="218064"/>
                  <a:pt x="2486844" y="195247"/>
                  <a:pt x="2581631" y="216310"/>
                </a:cubicBezTo>
                <a:cubicBezTo>
                  <a:pt x="2601092" y="220635"/>
                  <a:pt x="2620960" y="222865"/>
                  <a:pt x="2640624" y="226142"/>
                </a:cubicBezTo>
                <a:cubicBezTo>
                  <a:pt x="2695475" y="262710"/>
                  <a:pt x="2650864" y="239320"/>
                  <a:pt x="2748779" y="255639"/>
                </a:cubicBezTo>
                <a:cubicBezTo>
                  <a:pt x="2803963" y="264836"/>
                  <a:pt x="2770839" y="263612"/>
                  <a:pt x="2817605" y="275304"/>
                </a:cubicBezTo>
                <a:cubicBezTo>
                  <a:pt x="2833818" y="279357"/>
                  <a:pt x="2850379" y="281859"/>
                  <a:pt x="2866766" y="285136"/>
                </a:cubicBezTo>
                <a:cubicBezTo>
                  <a:pt x="2876598" y="291691"/>
                  <a:pt x="2888698" y="295722"/>
                  <a:pt x="2896263" y="304800"/>
                </a:cubicBezTo>
                <a:cubicBezTo>
                  <a:pt x="2925174" y="339493"/>
                  <a:pt x="2909418" y="345328"/>
                  <a:pt x="2925760" y="383458"/>
                </a:cubicBezTo>
                <a:cubicBezTo>
                  <a:pt x="2930415" y="394319"/>
                  <a:pt x="2940625" y="402157"/>
                  <a:pt x="2945424" y="412955"/>
                </a:cubicBezTo>
                <a:cubicBezTo>
                  <a:pt x="2969532" y="467199"/>
                  <a:pt x="2961702" y="468235"/>
                  <a:pt x="2974921" y="521110"/>
                </a:cubicBezTo>
                <a:cubicBezTo>
                  <a:pt x="2977435" y="531165"/>
                  <a:pt x="2981476" y="540775"/>
                  <a:pt x="2984753" y="550607"/>
                </a:cubicBezTo>
                <a:cubicBezTo>
                  <a:pt x="2980879" y="616462"/>
                  <a:pt x="2983789" y="698351"/>
                  <a:pt x="2965089" y="766916"/>
                </a:cubicBezTo>
                <a:cubicBezTo>
                  <a:pt x="2959635" y="786914"/>
                  <a:pt x="2957861" y="809327"/>
                  <a:pt x="2945424" y="825910"/>
                </a:cubicBezTo>
                <a:lnTo>
                  <a:pt x="2915927" y="865239"/>
                </a:lnTo>
                <a:cubicBezTo>
                  <a:pt x="2919205" y="875071"/>
                  <a:pt x="2918431" y="887407"/>
                  <a:pt x="2925760" y="894736"/>
                </a:cubicBezTo>
                <a:cubicBezTo>
                  <a:pt x="2942472" y="911448"/>
                  <a:pt x="2965089" y="920955"/>
                  <a:pt x="2984753" y="934065"/>
                </a:cubicBezTo>
                <a:cubicBezTo>
                  <a:pt x="2994585" y="940620"/>
                  <a:pt x="3005894" y="945373"/>
                  <a:pt x="3014250" y="953729"/>
                </a:cubicBezTo>
                <a:cubicBezTo>
                  <a:pt x="3052103" y="991582"/>
                  <a:pt x="3032178" y="975513"/>
                  <a:pt x="3073243" y="1002891"/>
                </a:cubicBezTo>
                <a:cubicBezTo>
                  <a:pt x="3079798" y="1012723"/>
                  <a:pt x="3083681" y="1025005"/>
                  <a:pt x="3092908" y="1032387"/>
                </a:cubicBezTo>
                <a:cubicBezTo>
                  <a:pt x="3101001" y="1038861"/>
                  <a:pt x="3113345" y="1037187"/>
                  <a:pt x="3122405" y="1042220"/>
                </a:cubicBezTo>
                <a:cubicBezTo>
                  <a:pt x="3143064" y="1053698"/>
                  <a:pt x="3162491" y="1067369"/>
                  <a:pt x="3181398" y="1081549"/>
                </a:cubicBezTo>
                <a:cubicBezTo>
                  <a:pt x="3194508" y="1091381"/>
                  <a:pt x="3206499" y="1102916"/>
                  <a:pt x="3220727" y="1111046"/>
                </a:cubicBezTo>
                <a:cubicBezTo>
                  <a:pt x="3278424" y="1144015"/>
                  <a:pt x="3228423" y="1079410"/>
                  <a:pt x="3309218" y="1160207"/>
                </a:cubicBezTo>
                <a:cubicBezTo>
                  <a:pt x="3319050" y="1170039"/>
                  <a:pt x="3327145" y="1181991"/>
                  <a:pt x="3338714" y="1189704"/>
                </a:cubicBezTo>
                <a:cubicBezTo>
                  <a:pt x="3347337" y="1195453"/>
                  <a:pt x="3358941" y="1194901"/>
                  <a:pt x="3368211" y="1199536"/>
                </a:cubicBezTo>
                <a:cubicBezTo>
                  <a:pt x="3378780" y="1204821"/>
                  <a:pt x="3387139" y="1213915"/>
                  <a:pt x="3397708" y="1219200"/>
                </a:cubicBezTo>
                <a:cubicBezTo>
                  <a:pt x="3406978" y="1223835"/>
                  <a:pt x="3418145" y="1224000"/>
                  <a:pt x="3427205" y="1229033"/>
                </a:cubicBezTo>
                <a:cubicBezTo>
                  <a:pt x="3447864" y="1240511"/>
                  <a:pt x="3466534" y="1255252"/>
                  <a:pt x="3486198" y="1268362"/>
                </a:cubicBezTo>
                <a:cubicBezTo>
                  <a:pt x="3496030" y="1274917"/>
                  <a:pt x="3507339" y="1279670"/>
                  <a:pt x="3515695" y="1288026"/>
                </a:cubicBezTo>
                <a:cubicBezTo>
                  <a:pt x="3525527" y="1297858"/>
                  <a:pt x="3534635" y="1308474"/>
                  <a:pt x="3545192" y="1317523"/>
                </a:cubicBezTo>
                <a:cubicBezTo>
                  <a:pt x="3557634" y="1328188"/>
                  <a:pt x="3571186" y="1337495"/>
                  <a:pt x="3584521" y="1347020"/>
                </a:cubicBezTo>
                <a:cubicBezTo>
                  <a:pt x="3594137" y="1353888"/>
                  <a:pt x="3605186" y="1358833"/>
                  <a:pt x="3614018" y="1366684"/>
                </a:cubicBezTo>
                <a:cubicBezTo>
                  <a:pt x="3703193" y="1445951"/>
                  <a:pt x="3637692" y="1408019"/>
                  <a:pt x="3712340" y="1445342"/>
                </a:cubicBezTo>
                <a:cubicBezTo>
                  <a:pt x="3735586" y="1468588"/>
                  <a:pt x="3751736" y="1487519"/>
                  <a:pt x="3781166" y="1504336"/>
                </a:cubicBezTo>
                <a:cubicBezTo>
                  <a:pt x="3790165" y="1509478"/>
                  <a:pt x="3800831" y="1510891"/>
                  <a:pt x="3810663" y="1514168"/>
                </a:cubicBezTo>
                <a:cubicBezTo>
                  <a:pt x="3820495" y="1520723"/>
                  <a:pt x="3829591" y="1528548"/>
                  <a:pt x="3840160" y="1533833"/>
                </a:cubicBezTo>
                <a:cubicBezTo>
                  <a:pt x="3870473" y="1548990"/>
                  <a:pt x="3921202" y="1550108"/>
                  <a:pt x="3948314" y="1553497"/>
                </a:cubicBezTo>
                <a:cubicBezTo>
                  <a:pt x="3968532" y="1560236"/>
                  <a:pt x="3996569" y="1570419"/>
                  <a:pt x="4017140" y="1573162"/>
                </a:cubicBezTo>
                <a:cubicBezTo>
                  <a:pt x="4053023" y="1577946"/>
                  <a:pt x="4089243" y="1579717"/>
                  <a:pt x="4125295" y="1582994"/>
                </a:cubicBezTo>
                <a:cubicBezTo>
                  <a:pt x="4333652" y="1652444"/>
                  <a:pt x="4115476" y="1582993"/>
                  <a:pt x="4715231" y="1602658"/>
                </a:cubicBezTo>
                <a:cubicBezTo>
                  <a:pt x="4728737" y="1603101"/>
                  <a:pt x="4741265" y="1610074"/>
                  <a:pt x="4754560" y="1612491"/>
                </a:cubicBezTo>
                <a:cubicBezTo>
                  <a:pt x="4777361" y="1616637"/>
                  <a:pt x="4800443" y="1619046"/>
                  <a:pt x="4823385" y="1622323"/>
                </a:cubicBezTo>
                <a:cubicBezTo>
                  <a:pt x="4966106" y="1669895"/>
                  <a:pt x="4778813" y="1613146"/>
                  <a:pt x="5049527" y="1651820"/>
                </a:cubicBezTo>
                <a:cubicBezTo>
                  <a:pt x="5064037" y="1653893"/>
                  <a:pt x="5074202" y="1671195"/>
                  <a:pt x="5088856" y="1671484"/>
                </a:cubicBezTo>
                <a:lnTo>
                  <a:pt x="7045476" y="1691149"/>
                </a:lnTo>
                <a:cubicBezTo>
                  <a:pt x="7111024" y="1694426"/>
                  <a:pt x="7176658" y="1696305"/>
                  <a:pt x="7242121" y="1700981"/>
                </a:cubicBezTo>
                <a:cubicBezTo>
                  <a:pt x="7297685" y="1704950"/>
                  <a:pt x="7319963" y="1710650"/>
                  <a:pt x="7369940" y="1720646"/>
                </a:cubicBezTo>
                <a:cubicBezTo>
                  <a:pt x="7474817" y="1717368"/>
                  <a:pt x="7579788" y="1716328"/>
                  <a:pt x="7684572" y="1710813"/>
                </a:cubicBezTo>
                <a:cubicBezTo>
                  <a:pt x="7741376" y="1707823"/>
                  <a:pt x="7755187" y="1693574"/>
                  <a:pt x="7812392" y="1681316"/>
                </a:cubicBezTo>
                <a:cubicBezTo>
                  <a:pt x="7835052" y="1676460"/>
                  <a:pt x="7858276" y="1674761"/>
                  <a:pt x="7881218" y="1671484"/>
                </a:cubicBezTo>
                <a:cubicBezTo>
                  <a:pt x="7897605" y="1664929"/>
                  <a:pt x="7913474" y="1656892"/>
                  <a:pt x="7930379" y="1651820"/>
                </a:cubicBezTo>
                <a:cubicBezTo>
                  <a:pt x="7955957" y="1644147"/>
                  <a:pt x="8014510" y="1637494"/>
                  <a:pt x="8038534" y="1632155"/>
                </a:cubicBezTo>
                <a:cubicBezTo>
                  <a:pt x="8048651" y="1629907"/>
                  <a:pt x="8058199" y="1625600"/>
                  <a:pt x="8068031" y="1622323"/>
                </a:cubicBezTo>
                <a:cubicBezTo>
                  <a:pt x="8077863" y="1612491"/>
                  <a:pt x="8085958" y="1600539"/>
                  <a:pt x="8097527" y="1592826"/>
                </a:cubicBezTo>
                <a:cubicBezTo>
                  <a:pt x="8106150" y="1587077"/>
                  <a:pt x="8117320" y="1586633"/>
                  <a:pt x="8127024" y="1582994"/>
                </a:cubicBezTo>
                <a:cubicBezTo>
                  <a:pt x="8143550" y="1576797"/>
                  <a:pt x="8160399" y="1571222"/>
                  <a:pt x="8176185" y="1563329"/>
                </a:cubicBezTo>
                <a:cubicBezTo>
                  <a:pt x="8245309" y="1528767"/>
                  <a:pt x="8155158" y="1552085"/>
                  <a:pt x="8264676" y="1533833"/>
                </a:cubicBezTo>
                <a:cubicBezTo>
                  <a:pt x="8271231" y="1524001"/>
                  <a:pt x="8287206" y="1515800"/>
                  <a:pt x="8284340" y="1504336"/>
                </a:cubicBezTo>
                <a:cubicBezTo>
                  <a:pt x="8281826" y="1494281"/>
                  <a:pt x="8265197" y="1494054"/>
                  <a:pt x="8254843" y="1494504"/>
                </a:cubicBezTo>
                <a:cubicBezTo>
                  <a:pt x="8189030" y="1497365"/>
                  <a:pt x="8123746" y="1507613"/>
                  <a:pt x="8058198" y="1514168"/>
                </a:cubicBezTo>
                <a:cubicBezTo>
                  <a:pt x="8048366" y="1517445"/>
                  <a:pt x="8038819" y="1521752"/>
                  <a:pt x="8028702" y="1524000"/>
                </a:cubicBezTo>
                <a:cubicBezTo>
                  <a:pt x="8009241" y="1528325"/>
                  <a:pt x="7949800" y="1534881"/>
                  <a:pt x="7969708" y="1533833"/>
                </a:cubicBezTo>
                <a:cubicBezTo>
                  <a:pt x="8051792" y="1529513"/>
                  <a:pt x="8215514" y="1514168"/>
                  <a:pt x="8215514" y="1514168"/>
                </a:cubicBezTo>
                <a:cubicBezTo>
                  <a:pt x="8231901" y="1517445"/>
                  <a:pt x="8250166" y="1515709"/>
                  <a:pt x="8264676" y="1524000"/>
                </a:cubicBezTo>
                <a:cubicBezTo>
                  <a:pt x="8274936" y="1529863"/>
                  <a:pt x="8283220" y="1541733"/>
                  <a:pt x="8284340" y="1553497"/>
                </a:cubicBezTo>
                <a:cubicBezTo>
                  <a:pt x="8289933" y="1612225"/>
                  <a:pt x="8284340" y="1671484"/>
                  <a:pt x="8284340" y="1730478"/>
                </a:cubicBezTo>
              </a:path>
            </a:pathLst>
          </a:cu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Freeform 17"/>
          <p:cNvSpPr/>
          <p:nvPr/>
        </p:nvSpPr>
        <p:spPr>
          <a:xfrm>
            <a:off x="342900" y="997826"/>
            <a:ext cx="5507584" cy="3678149"/>
          </a:xfrm>
          <a:custGeom>
            <a:avLst/>
            <a:gdLst>
              <a:gd name="connsiteX0" fmla="*/ 3174714 w 5507584"/>
              <a:gd name="connsiteY0" fmla="*/ 3051425 h 3678149"/>
              <a:gd name="connsiteX1" fmla="*/ 3123344 w 5507584"/>
              <a:gd name="connsiteY1" fmla="*/ 3020603 h 3678149"/>
              <a:gd name="connsiteX2" fmla="*/ 3102795 w 5507584"/>
              <a:gd name="connsiteY2" fmla="*/ 3000054 h 3678149"/>
              <a:gd name="connsiteX3" fmla="*/ 3071973 w 5507584"/>
              <a:gd name="connsiteY3" fmla="*/ 2989780 h 3678149"/>
              <a:gd name="connsiteX4" fmla="*/ 3010328 w 5507584"/>
              <a:gd name="connsiteY4" fmla="*/ 2948683 h 3678149"/>
              <a:gd name="connsiteX5" fmla="*/ 2948683 w 5507584"/>
              <a:gd name="connsiteY5" fmla="*/ 2928135 h 3678149"/>
              <a:gd name="connsiteX6" fmla="*/ 2887038 w 5507584"/>
              <a:gd name="connsiteY6" fmla="*/ 2897313 h 3678149"/>
              <a:gd name="connsiteX7" fmla="*/ 2866490 w 5507584"/>
              <a:gd name="connsiteY7" fmla="*/ 2876764 h 3678149"/>
              <a:gd name="connsiteX8" fmla="*/ 2804845 w 5507584"/>
              <a:gd name="connsiteY8" fmla="*/ 2866490 h 3678149"/>
              <a:gd name="connsiteX9" fmla="*/ 2763748 w 5507584"/>
              <a:gd name="connsiteY9" fmla="*/ 2856216 h 3678149"/>
              <a:gd name="connsiteX10" fmla="*/ 2661007 w 5507584"/>
              <a:gd name="connsiteY10" fmla="*/ 2835668 h 3678149"/>
              <a:gd name="connsiteX11" fmla="*/ 2568539 w 5507584"/>
              <a:gd name="connsiteY11" fmla="*/ 2815119 h 3678149"/>
              <a:gd name="connsiteX12" fmla="*/ 2065105 w 5507584"/>
              <a:gd name="connsiteY12" fmla="*/ 2804845 h 3678149"/>
              <a:gd name="connsiteX13" fmla="*/ 2013735 w 5507584"/>
              <a:gd name="connsiteY13" fmla="*/ 2784297 h 3678149"/>
              <a:gd name="connsiteX14" fmla="*/ 1787703 w 5507584"/>
              <a:gd name="connsiteY14" fmla="*/ 2763749 h 3678149"/>
              <a:gd name="connsiteX15" fmla="*/ 1345914 w 5507584"/>
              <a:gd name="connsiteY15" fmla="*/ 2743200 h 3678149"/>
              <a:gd name="connsiteX16" fmla="*/ 1294544 w 5507584"/>
              <a:gd name="connsiteY16" fmla="*/ 2722652 h 3678149"/>
              <a:gd name="connsiteX17" fmla="*/ 1171254 w 5507584"/>
              <a:gd name="connsiteY17" fmla="*/ 2712378 h 3678149"/>
              <a:gd name="connsiteX18" fmla="*/ 1140431 w 5507584"/>
              <a:gd name="connsiteY18" fmla="*/ 2702104 h 3678149"/>
              <a:gd name="connsiteX19" fmla="*/ 493159 w 5507584"/>
              <a:gd name="connsiteY19" fmla="*/ 2712378 h 3678149"/>
              <a:gd name="connsiteX20" fmla="*/ 452063 w 5507584"/>
              <a:gd name="connsiteY20" fmla="*/ 2722652 h 3678149"/>
              <a:gd name="connsiteX21" fmla="*/ 400692 w 5507584"/>
              <a:gd name="connsiteY21" fmla="*/ 2732926 h 3678149"/>
              <a:gd name="connsiteX22" fmla="*/ 369870 w 5507584"/>
              <a:gd name="connsiteY22" fmla="*/ 2743200 h 3678149"/>
              <a:gd name="connsiteX23" fmla="*/ 277402 w 5507584"/>
              <a:gd name="connsiteY23" fmla="*/ 2763749 h 3678149"/>
              <a:gd name="connsiteX24" fmla="*/ 133564 w 5507584"/>
              <a:gd name="connsiteY24" fmla="*/ 2825394 h 3678149"/>
              <a:gd name="connsiteX25" fmla="*/ 71919 w 5507584"/>
              <a:gd name="connsiteY25" fmla="*/ 2887039 h 3678149"/>
              <a:gd name="connsiteX26" fmla="*/ 51371 w 5507584"/>
              <a:gd name="connsiteY26" fmla="*/ 2917861 h 3678149"/>
              <a:gd name="connsiteX27" fmla="*/ 0 w 5507584"/>
              <a:gd name="connsiteY27" fmla="*/ 2969232 h 3678149"/>
              <a:gd name="connsiteX28" fmla="*/ 10274 w 5507584"/>
              <a:gd name="connsiteY28" fmla="*/ 3236360 h 3678149"/>
              <a:gd name="connsiteX29" fmla="*/ 30822 w 5507584"/>
              <a:gd name="connsiteY29" fmla="*/ 3267182 h 3678149"/>
              <a:gd name="connsiteX30" fmla="*/ 51371 w 5507584"/>
              <a:gd name="connsiteY30" fmla="*/ 3308279 h 3678149"/>
              <a:gd name="connsiteX31" fmla="*/ 82193 w 5507584"/>
              <a:gd name="connsiteY31" fmla="*/ 3359650 h 3678149"/>
              <a:gd name="connsiteX32" fmla="*/ 92467 w 5507584"/>
              <a:gd name="connsiteY32" fmla="*/ 3390472 h 3678149"/>
              <a:gd name="connsiteX33" fmla="*/ 102741 w 5507584"/>
              <a:gd name="connsiteY33" fmla="*/ 3452117 h 3678149"/>
              <a:gd name="connsiteX34" fmla="*/ 123290 w 5507584"/>
              <a:gd name="connsiteY34" fmla="*/ 3482940 h 3678149"/>
              <a:gd name="connsiteX35" fmla="*/ 164386 w 5507584"/>
              <a:gd name="connsiteY35" fmla="*/ 3544585 h 3678149"/>
              <a:gd name="connsiteX36" fmla="*/ 215757 w 5507584"/>
              <a:gd name="connsiteY36" fmla="*/ 3606230 h 3678149"/>
              <a:gd name="connsiteX37" fmla="*/ 267128 w 5507584"/>
              <a:gd name="connsiteY37" fmla="*/ 3626778 h 3678149"/>
              <a:gd name="connsiteX38" fmla="*/ 359595 w 5507584"/>
              <a:gd name="connsiteY38" fmla="*/ 3647326 h 3678149"/>
              <a:gd name="connsiteX39" fmla="*/ 616449 w 5507584"/>
              <a:gd name="connsiteY39" fmla="*/ 3657600 h 3678149"/>
              <a:gd name="connsiteX40" fmla="*/ 750013 w 5507584"/>
              <a:gd name="connsiteY40" fmla="*/ 3678149 h 3678149"/>
              <a:gd name="connsiteX41" fmla="*/ 2250040 w 5507584"/>
              <a:gd name="connsiteY41" fmla="*/ 3667874 h 3678149"/>
              <a:gd name="connsiteX42" fmla="*/ 2424701 w 5507584"/>
              <a:gd name="connsiteY42" fmla="*/ 3647326 h 3678149"/>
              <a:gd name="connsiteX43" fmla="*/ 2568539 w 5507584"/>
              <a:gd name="connsiteY43" fmla="*/ 3626778 h 3678149"/>
              <a:gd name="connsiteX44" fmla="*/ 2650732 w 5507584"/>
              <a:gd name="connsiteY44" fmla="*/ 3606230 h 3678149"/>
              <a:gd name="connsiteX45" fmla="*/ 2691829 w 5507584"/>
              <a:gd name="connsiteY45" fmla="*/ 3595955 h 3678149"/>
              <a:gd name="connsiteX46" fmla="*/ 2732926 w 5507584"/>
              <a:gd name="connsiteY46" fmla="*/ 3585681 h 3678149"/>
              <a:gd name="connsiteX47" fmla="*/ 2804845 w 5507584"/>
              <a:gd name="connsiteY47" fmla="*/ 3565133 h 3678149"/>
              <a:gd name="connsiteX48" fmla="*/ 2938409 w 5507584"/>
              <a:gd name="connsiteY48" fmla="*/ 3534310 h 3678149"/>
              <a:gd name="connsiteX49" fmla="*/ 3000054 w 5507584"/>
              <a:gd name="connsiteY49" fmla="*/ 3513762 h 3678149"/>
              <a:gd name="connsiteX50" fmla="*/ 3071973 w 5507584"/>
              <a:gd name="connsiteY50" fmla="*/ 3482940 h 3678149"/>
              <a:gd name="connsiteX51" fmla="*/ 3102795 w 5507584"/>
              <a:gd name="connsiteY51" fmla="*/ 3431569 h 3678149"/>
              <a:gd name="connsiteX52" fmla="*/ 3143892 w 5507584"/>
              <a:gd name="connsiteY52" fmla="*/ 3369924 h 3678149"/>
              <a:gd name="connsiteX53" fmla="*/ 3174714 w 5507584"/>
              <a:gd name="connsiteY53" fmla="*/ 3267182 h 3678149"/>
              <a:gd name="connsiteX54" fmla="*/ 3184989 w 5507584"/>
              <a:gd name="connsiteY54" fmla="*/ 3236360 h 3678149"/>
              <a:gd name="connsiteX55" fmla="*/ 3205537 w 5507584"/>
              <a:gd name="connsiteY55" fmla="*/ 3164441 h 3678149"/>
              <a:gd name="connsiteX56" fmla="*/ 3195263 w 5507584"/>
              <a:gd name="connsiteY56" fmla="*/ 3082248 h 3678149"/>
              <a:gd name="connsiteX57" fmla="*/ 3154166 w 5507584"/>
              <a:gd name="connsiteY57" fmla="*/ 2979506 h 3678149"/>
              <a:gd name="connsiteX58" fmla="*/ 3133618 w 5507584"/>
              <a:gd name="connsiteY58" fmla="*/ 3010328 h 3678149"/>
              <a:gd name="connsiteX59" fmla="*/ 3215811 w 5507584"/>
              <a:gd name="connsiteY59" fmla="*/ 2958958 h 3678149"/>
              <a:gd name="connsiteX60" fmla="*/ 3246634 w 5507584"/>
              <a:gd name="connsiteY60" fmla="*/ 2897313 h 3678149"/>
              <a:gd name="connsiteX61" fmla="*/ 3267182 w 5507584"/>
              <a:gd name="connsiteY61" fmla="*/ 2866490 h 3678149"/>
              <a:gd name="connsiteX62" fmla="*/ 3308279 w 5507584"/>
              <a:gd name="connsiteY62" fmla="*/ 2794571 h 3678149"/>
              <a:gd name="connsiteX63" fmla="*/ 3328827 w 5507584"/>
              <a:gd name="connsiteY63" fmla="*/ 2722652 h 3678149"/>
              <a:gd name="connsiteX64" fmla="*/ 3349375 w 5507584"/>
              <a:gd name="connsiteY64" fmla="*/ 2691830 h 3678149"/>
              <a:gd name="connsiteX65" fmla="*/ 3369923 w 5507584"/>
              <a:gd name="connsiteY65" fmla="*/ 2619910 h 3678149"/>
              <a:gd name="connsiteX66" fmla="*/ 3380198 w 5507584"/>
              <a:gd name="connsiteY66" fmla="*/ 2589088 h 3678149"/>
              <a:gd name="connsiteX67" fmla="*/ 3390472 w 5507584"/>
              <a:gd name="connsiteY67" fmla="*/ 2116477 h 3678149"/>
              <a:gd name="connsiteX68" fmla="*/ 3421294 w 5507584"/>
              <a:gd name="connsiteY68" fmla="*/ 1993187 h 3678149"/>
              <a:gd name="connsiteX69" fmla="*/ 3441843 w 5507584"/>
              <a:gd name="connsiteY69" fmla="*/ 1910994 h 3678149"/>
              <a:gd name="connsiteX70" fmla="*/ 3452117 w 5507584"/>
              <a:gd name="connsiteY70" fmla="*/ 1869897 h 3678149"/>
              <a:gd name="connsiteX71" fmla="*/ 3462391 w 5507584"/>
              <a:gd name="connsiteY71" fmla="*/ 1828800 h 3678149"/>
              <a:gd name="connsiteX72" fmla="*/ 3482939 w 5507584"/>
              <a:gd name="connsiteY72" fmla="*/ 1797978 h 3678149"/>
              <a:gd name="connsiteX73" fmla="*/ 3513762 w 5507584"/>
              <a:gd name="connsiteY73" fmla="*/ 1726059 h 3678149"/>
              <a:gd name="connsiteX74" fmla="*/ 3524036 w 5507584"/>
              <a:gd name="connsiteY74" fmla="*/ 1695236 h 3678149"/>
              <a:gd name="connsiteX75" fmla="*/ 3544584 w 5507584"/>
              <a:gd name="connsiteY75" fmla="*/ 1654140 h 3678149"/>
              <a:gd name="connsiteX76" fmla="*/ 3554858 w 5507584"/>
              <a:gd name="connsiteY76" fmla="*/ 1623317 h 3678149"/>
              <a:gd name="connsiteX77" fmla="*/ 3575407 w 5507584"/>
              <a:gd name="connsiteY77" fmla="*/ 1571946 h 3678149"/>
              <a:gd name="connsiteX78" fmla="*/ 3585681 w 5507584"/>
              <a:gd name="connsiteY78" fmla="*/ 1530850 h 3678149"/>
              <a:gd name="connsiteX79" fmla="*/ 3626777 w 5507584"/>
              <a:gd name="connsiteY79" fmla="*/ 1448657 h 3678149"/>
              <a:gd name="connsiteX80" fmla="*/ 3647326 w 5507584"/>
              <a:gd name="connsiteY80" fmla="*/ 1387012 h 3678149"/>
              <a:gd name="connsiteX81" fmla="*/ 3667874 w 5507584"/>
              <a:gd name="connsiteY81" fmla="*/ 1345915 h 3678149"/>
              <a:gd name="connsiteX82" fmla="*/ 3698697 w 5507584"/>
              <a:gd name="connsiteY82" fmla="*/ 1243173 h 3678149"/>
              <a:gd name="connsiteX83" fmla="*/ 3708971 w 5507584"/>
              <a:gd name="connsiteY83" fmla="*/ 1171254 h 3678149"/>
              <a:gd name="connsiteX84" fmla="*/ 3729519 w 5507584"/>
              <a:gd name="connsiteY84" fmla="*/ 1130158 h 3678149"/>
              <a:gd name="connsiteX85" fmla="*/ 3750067 w 5507584"/>
              <a:gd name="connsiteY85" fmla="*/ 1037690 h 3678149"/>
              <a:gd name="connsiteX86" fmla="*/ 3791164 w 5507584"/>
              <a:gd name="connsiteY86" fmla="*/ 965771 h 3678149"/>
              <a:gd name="connsiteX87" fmla="*/ 3821986 w 5507584"/>
              <a:gd name="connsiteY87" fmla="*/ 873304 h 3678149"/>
              <a:gd name="connsiteX88" fmla="*/ 3842535 w 5507584"/>
              <a:gd name="connsiteY88" fmla="*/ 832207 h 3678149"/>
              <a:gd name="connsiteX89" fmla="*/ 3863083 w 5507584"/>
              <a:gd name="connsiteY89" fmla="*/ 780836 h 3678149"/>
              <a:gd name="connsiteX90" fmla="*/ 3873357 w 5507584"/>
              <a:gd name="connsiteY90" fmla="*/ 750014 h 3678149"/>
              <a:gd name="connsiteX91" fmla="*/ 3893905 w 5507584"/>
              <a:gd name="connsiteY91" fmla="*/ 708917 h 3678149"/>
              <a:gd name="connsiteX92" fmla="*/ 3935002 w 5507584"/>
              <a:gd name="connsiteY92" fmla="*/ 606176 h 3678149"/>
              <a:gd name="connsiteX93" fmla="*/ 3976099 w 5507584"/>
              <a:gd name="connsiteY93" fmla="*/ 565079 h 3678149"/>
              <a:gd name="connsiteX94" fmla="*/ 4037744 w 5507584"/>
              <a:gd name="connsiteY94" fmla="*/ 472612 h 3678149"/>
              <a:gd name="connsiteX95" fmla="*/ 4058292 w 5507584"/>
              <a:gd name="connsiteY95" fmla="*/ 441789 h 3678149"/>
              <a:gd name="connsiteX96" fmla="*/ 4140485 w 5507584"/>
              <a:gd name="connsiteY96" fmla="*/ 359596 h 3678149"/>
              <a:gd name="connsiteX97" fmla="*/ 4161034 w 5507584"/>
              <a:gd name="connsiteY97" fmla="*/ 339048 h 3678149"/>
              <a:gd name="connsiteX98" fmla="*/ 4243227 w 5507584"/>
              <a:gd name="connsiteY98" fmla="*/ 277403 h 3678149"/>
              <a:gd name="connsiteX99" fmla="*/ 4284323 w 5507584"/>
              <a:gd name="connsiteY99" fmla="*/ 256854 h 3678149"/>
              <a:gd name="connsiteX100" fmla="*/ 4325420 w 5507584"/>
              <a:gd name="connsiteY100" fmla="*/ 226032 h 3678149"/>
              <a:gd name="connsiteX101" fmla="*/ 4345968 w 5507584"/>
              <a:gd name="connsiteY101" fmla="*/ 205483 h 3678149"/>
              <a:gd name="connsiteX102" fmla="*/ 4428162 w 5507584"/>
              <a:gd name="connsiteY102" fmla="*/ 184935 h 3678149"/>
              <a:gd name="connsiteX103" fmla="*/ 4458984 w 5507584"/>
              <a:gd name="connsiteY103" fmla="*/ 174661 h 3678149"/>
              <a:gd name="connsiteX104" fmla="*/ 4530903 w 5507584"/>
              <a:gd name="connsiteY104" fmla="*/ 143839 h 3678149"/>
              <a:gd name="connsiteX105" fmla="*/ 4685016 w 5507584"/>
              <a:gd name="connsiteY105" fmla="*/ 123290 h 3678149"/>
              <a:gd name="connsiteX106" fmla="*/ 5476126 w 5507584"/>
              <a:gd name="connsiteY106" fmla="*/ 102742 h 3678149"/>
              <a:gd name="connsiteX107" fmla="*/ 5465852 w 5507584"/>
              <a:gd name="connsiteY107" fmla="*/ 61645 h 3678149"/>
              <a:gd name="connsiteX108" fmla="*/ 5404207 w 5507584"/>
              <a:gd name="connsiteY108" fmla="*/ 20549 h 3678149"/>
              <a:gd name="connsiteX109" fmla="*/ 5342562 w 5507584"/>
              <a:gd name="connsiteY109" fmla="*/ 0 h 3678149"/>
              <a:gd name="connsiteX110" fmla="*/ 5301465 w 5507584"/>
              <a:gd name="connsiteY110" fmla="*/ 10274 h 3678149"/>
              <a:gd name="connsiteX111" fmla="*/ 5342562 w 5507584"/>
              <a:gd name="connsiteY111" fmla="*/ 30823 h 3678149"/>
              <a:gd name="connsiteX112" fmla="*/ 5435029 w 5507584"/>
              <a:gd name="connsiteY112" fmla="*/ 71919 h 3678149"/>
              <a:gd name="connsiteX113" fmla="*/ 5465852 w 5507584"/>
              <a:gd name="connsiteY113" fmla="*/ 82194 h 3678149"/>
              <a:gd name="connsiteX114" fmla="*/ 5506948 w 5507584"/>
              <a:gd name="connsiteY114" fmla="*/ 164387 h 3678149"/>
              <a:gd name="connsiteX115" fmla="*/ 5445303 w 5507584"/>
              <a:gd name="connsiteY115" fmla="*/ 226032 h 3678149"/>
              <a:gd name="connsiteX116" fmla="*/ 5383658 w 5507584"/>
              <a:gd name="connsiteY116" fmla="*/ 267128 h 3678149"/>
              <a:gd name="connsiteX117" fmla="*/ 5352836 w 5507584"/>
              <a:gd name="connsiteY117" fmla="*/ 287677 h 3678149"/>
              <a:gd name="connsiteX118" fmla="*/ 5311739 w 5507584"/>
              <a:gd name="connsiteY118" fmla="*/ 297951 h 3678149"/>
              <a:gd name="connsiteX119" fmla="*/ 5229546 w 5507584"/>
              <a:gd name="connsiteY119" fmla="*/ 328773 h 367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5507584" h="3678149">
                <a:moveTo>
                  <a:pt x="3174714" y="3051425"/>
                </a:moveTo>
                <a:cubicBezTo>
                  <a:pt x="3157591" y="3041151"/>
                  <a:pt x="3139593" y="3032210"/>
                  <a:pt x="3123344" y="3020603"/>
                </a:cubicBezTo>
                <a:cubicBezTo>
                  <a:pt x="3115461" y="3014973"/>
                  <a:pt x="3111101" y="3005038"/>
                  <a:pt x="3102795" y="3000054"/>
                </a:cubicBezTo>
                <a:cubicBezTo>
                  <a:pt x="3093509" y="2994482"/>
                  <a:pt x="3081440" y="2995039"/>
                  <a:pt x="3071973" y="2989780"/>
                </a:cubicBezTo>
                <a:cubicBezTo>
                  <a:pt x="3050385" y="2977786"/>
                  <a:pt x="3033757" y="2956492"/>
                  <a:pt x="3010328" y="2948683"/>
                </a:cubicBezTo>
                <a:cubicBezTo>
                  <a:pt x="2989780" y="2941834"/>
                  <a:pt x="2966705" y="2940150"/>
                  <a:pt x="2948683" y="2928135"/>
                </a:cubicBezTo>
                <a:cubicBezTo>
                  <a:pt x="2908850" y="2901580"/>
                  <a:pt x="2929575" y="2911492"/>
                  <a:pt x="2887038" y="2897313"/>
                </a:cubicBezTo>
                <a:cubicBezTo>
                  <a:pt x="2880189" y="2890463"/>
                  <a:pt x="2875560" y="2880165"/>
                  <a:pt x="2866490" y="2876764"/>
                </a:cubicBezTo>
                <a:cubicBezTo>
                  <a:pt x="2846985" y="2869449"/>
                  <a:pt x="2825272" y="2870575"/>
                  <a:pt x="2804845" y="2866490"/>
                </a:cubicBezTo>
                <a:cubicBezTo>
                  <a:pt x="2790999" y="2863721"/>
                  <a:pt x="2777325" y="2860095"/>
                  <a:pt x="2763748" y="2856216"/>
                </a:cubicBezTo>
                <a:cubicBezTo>
                  <a:pt x="2671435" y="2829841"/>
                  <a:pt x="2829775" y="2866353"/>
                  <a:pt x="2661007" y="2835668"/>
                </a:cubicBezTo>
                <a:cubicBezTo>
                  <a:pt x="2635002" y="2830940"/>
                  <a:pt x="2594141" y="2816067"/>
                  <a:pt x="2568539" y="2815119"/>
                </a:cubicBezTo>
                <a:cubicBezTo>
                  <a:pt x="2400808" y="2808907"/>
                  <a:pt x="2232916" y="2808270"/>
                  <a:pt x="2065105" y="2804845"/>
                </a:cubicBezTo>
                <a:cubicBezTo>
                  <a:pt x="2047982" y="2797996"/>
                  <a:pt x="2031705" y="2788444"/>
                  <a:pt x="2013735" y="2784297"/>
                </a:cubicBezTo>
                <a:cubicBezTo>
                  <a:pt x="1970066" y="2774220"/>
                  <a:pt x="1808979" y="2765269"/>
                  <a:pt x="1787703" y="2763749"/>
                </a:cubicBezTo>
                <a:cubicBezTo>
                  <a:pt x="1543296" y="2728831"/>
                  <a:pt x="1996637" y="2790813"/>
                  <a:pt x="1345914" y="2743200"/>
                </a:cubicBezTo>
                <a:cubicBezTo>
                  <a:pt x="1327521" y="2741854"/>
                  <a:pt x="1312706" y="2725857"/>
                  <a:pt x="1294544" y="2722652"/>
                </a:cubicBezTo>
                <a:cubicBezTo>
                  <a:pt x="1253932" y="2715485"/>
                  <a:pt x="1212351" y="2715803"/>
                  <a:pt x="1171254" y="2712378"/>
                </a:cubicBezTo>
                <a:cubicBezTo>
                  <a:pt x="1160980" y="2708953"/>
                  <a:pt x="1151261" y="2702104"/>
                  <a:pt x="1140431" y="2702104"/>
                </a:cubicBezTo>
                <a:cubicBezTo>
                  <a:pt x="924646" y="2702104"/>
                  <a:pt x="708847" y="2705940"/>
                  <a:pt x="493159" y="2712378"/>
                </a:cubicBezTo>
                <a:cubicBezTo>
                  <a:pt x="479045" y="2712799"/>
                  <a:pt x="465847" y="2719589"/>
                  <a:pt x="452063" y="2722652"/>
                </a:cubicBezTo>
                <a:cubicBezTo>
                  <a:pt x="435016" y="2726440"/>
                  <a:pt x="417633" y="2728691"/>
                  <a:pt x="400692" y="2732926"/>
                </a:cubicBezTo>
                <a:cubicBezTo>
                  <a:pt x="390186" y="2735553"/>
                  <a:pt x="380376" y="2740573"/>
                  <a:pt x="369870" y="2743200"/>
                </a:cubicBezTo>
                <a:cubicBezTo>
                  <a:pt x="356853" y="2746454"/>
                  <a:pt x="293230" y="2757154"/>
                  <a:pt x="277402" y="2763749"/>
                </a:cubicBezTo>
                <a:cubicBezTo>
                  <a:pt x="74267" y="2848389"/>
                  <a:pt x="296089" y="2771217"/>
                  <a:pt x="133564" y="2825394"/>
                </a:cubicBezTo>
                <a:cubicBezTo>
                  <a:pt x="113028" y="2887003"/>
                  <a:pt x="139855" y="2828808"/>
                  <a:pt x="71919" y="2887039"/>
                </a:cubicBezTo>
                <a:cubicBezTo>
                  <a:pt x="62544" y="2895075"/>
                  <a:pt x="59502" y="2908568"/>
                  <a:pt x="51371" y="2917861"/>
                </a:cubicBezTo>
                <a:cubicBezTo>
                  <a:pt x="35424" y="2936086"/>
                  <a:pt x="0" y="2969232"/>
                  <a:pt x="0" y="2969232"/>
                </a:cubicBezTo>
                <a:cubicBezTo>
                  <a:pt x="3425" y="3058275"/>
                  <a:pt x="1105" y="3147724"/>
                  <a:pt x="10274" y="3236360"/>
                </a:cubicBezTo>
                <a:cubicBezTo>
                  <a:pt x="11545" y="3248642"/>
                  <a:pt x="24696" y="3256461"/>
                  <a:pt x="30822" y="3267182"/>
                </a:cubicBezTo>
                <a:cubicBezTo>
                  <a:pt x="38421" y="3280480"/>
                  <a:pt x="45338" y="3294201"/>
                  <a:pt x="51371" y="3308279"/>
                </a:cubicBezTo>
                <a:cubicBezTo>
                  <a:pt x="71378" y="3354960"/>
                  <a:pt x="48022" y="3325477"/>
                  <a:pt x="82193" y="3359650"/>
                </a:cubicBezTo>
                <a:cubicBezTo>
                  <a:pt x="85618" y="3369924"/>
                  <a:pt x="90118" y="3379900"/>
                  <a:pt x="92467" y="3390472"/>
                </a:cubicBezTo>
                <a:cubicBezTo>
                  <a:pt x="96986" y="3410808"/>
                  <a:pt x="96153" y="3432354"/>
                  <a:pt x="102741" y="3452117"/>
                </a:cubicBezTo>
                <a:cubicBezTo>
                  <a:pt x="106646" y="3463832"/>
                  <a:pt x="116440" y="3472666"/>
                  <a:pt x="123290" y="3482940"/>
                </a:cubicBezTo>
                <a:cubicBezTo>
                  <a:pt x="141345" y="3537105"/>
                  <a:pt x="121632" y="3493280"/>
                  <a:pt x="164386" y="3544585"/>
                </a:cubicBezTo>
                <a:cubicBezTo>
                  <a:pt x="185994" y="3570515"/>
                  <a:pt x="184442" y="3586658"/>
                  <a:pt x="215757" y="3606230"/>
                </a:cubicBezTo>
                <a:cubicBezTo>
                  <a:pt x="231396" y="3616005"/>
                  <a:pt x="249860" y="3620302"/>
                  <a:pt x="267128" y="3626778"/>
                </a:cubicBezTo>
                <a:cubicBezTo>
                  <a:pt x="298554" y="3638563"/>
                  <a:pt x="324120" y="3645037"/>
                  <a:pt x="359595" y="3647326"/>
                </a:cubicBezTo>
                <a:cubicBezTo>
                  <a:pt x="445104" y="3652843"/>
                  <a:pt x="530831" y="3654175"/>
                  <a:pt x="616449" y="3657600"/>
                </a:cubicBezTo>
                <a:cubicBezTo>
                  <a:pt x="666077" y="3670007"/>
                  <a:pt x="690851" y="3678149"/>
                  <a:pt x="750013" y="3678149"/>
                </a:cubicBezTo>
                <a:lnTo>
                  <a:pt x="2250040" y="3667874"/>
                </a:lnTo>
                <a:cubicBezTo>
                  <a:pt x="2331966" y="3640566"/>
                  <a:pt x="2245643" y="3666511"/>
                  <a:pt x="2424701" y="3647326"/>
                </a:cubicBezTo>
                <a:cubicBezTo>
                  <a:pt x="2472858" y="3642166"/>
                  <a:pt x="2520887" y="3635442"/>
                  <a:pt x="2568539" y="3626778"/>
                </a:cubicBezTo>
                <a:cubicBezTo>
                  <a:pt x="2596324" y="3621726"/>
                  <a:pt x="2623334" y="3613080"/>
                  <a:pt x="2650732" y="3606230"/>
                </a:cubicBezTo>
                <a:lnTo>
                  <a:pt x="2691829" y="3595955"/>
                </a:lnTo>
                <a:cubicBezTo>
                  <a:pt x="2705528" y="3592530"/>
                  <a:pt x="2719530" y="3590146"/>
                  <a:pt x="2732926" y="3585681"/>
                </a:cubicBezTo>
                <a:cubicBezTo>
                  <a:pt x="2777144" y="3570942"/>
                  <a:pt x="2753242" y="3578034"/>
                  <a:pt x="2804845" y="3565133"/>
                </a:cubicBezTo>
                <a:cubicBezTo>
                  <a:pt x="2889436" y="3522837"/>
                  <a:pt x="2798813" y="3562230"/>
                  <a:pt x="2938409" y="3534310"/>
                </a:cubicBezTo>
                <a:cubicBezTo>
                  <a:pt x="2959648" y="3530062"/>
                  <a:pt x="2979506" y="3520611"/>
                  <a:pt x="3000054" y="3513762"/>
                </a:cubicBezTo>
                <a:cubicBezTo>
                  <a:pt x="3045405" y="3498645"/>
                  <a:pt x="3021191" y="3508330"/>
                  <a:pt x="3071973" y="3482940"/>
                </a:cubicBezTo>
                <a:cubicBezTo>
                  <a:pt x="3118074" y="3436836"/>
                  <a:pt x="3069450" y="3491589"/>
                  <a:pt x="3102795" y="3431569"/>
                </a:cubicBezTo>
                <a:cubicBezTo>
                  <a:pt x="3114789" y="3409981"/>
                  <a:pt x="3143892" y="3369924"/>
                  <a:pt x="3143892" y="3369924"/>
                </a:cubicBezTo>
                <a:cubicBezTo>
                  <a:pt x="3192741" y="3223374"/>
                  <a:pt x="3143648" y="3375911"/>
                  <a:pt x="3174714" y="3267182"/>
                </a:cubicBezTo>
                <a:cubicBezTo>
                  <a:pt x="3177689" y="3256769"/>
                  <a:pt x="3182014" y="3246773"/>
                  <a:pt x="3184989" y="3236360"/>
                </a:cubicBezTo>
                <a:cubicBezTo>
                  <a:pt x="3210799" y="3146029"/>
                  <a:pt x="3180897" y="3238361"/>
                  <a:pt x="3205537" y="3164441"/>
                </a:cubicBezTo>
                <a:cubicBezTo>
                  <a:pt x="3202112" y="3137043"/>
                  <a:pt x="3201048" y="3109246"/>
                  <a:pt x="3195263" y="3082248"/>
                </a:cubicBezTo>
                <a:cubicBezTo>
                  <a:pt x="3185742" y="3037816"/>
                  <a:pt x="3173178" y="3017531"/>
                  <a:pt x="3154166" y="2979506"/>
                </a:cubicBezTo>
                <a:cubicBezTo>
                  <a:pt x="3147317" y="2989780"/>
                  <a:pt x="3122574" y="3004806"/>
                  <a:pt x="3133618" y="3010328"/>
                </a:cubicBezTo>
                <a:cubicBezTo>
                  <a:pt x="3144900" y="3015969"/>
                  <a:pt x="3212919" y="2961127"/>
                  <a:pt x="3215811" y="2958958"/>
                </a:cubicBezTo>
                <a:cubicBezTo>
                  <a:pt x="3274699" y="2870623"/>
                  <a:pt x="3204096" y="2982387"/>
                  <a:pt x="3246634" y="2897313"/>
                </a:cubicBezTo>
                <a:cubicBezTo>
                  <a:pt x="3252156" y="2886269"/>
                  <a:pt x="3261056" y="2877211"/>
                  <a:pt x="3267182" y="2866490"/>
                </a:cubicBezTo>
                <a:cubicBezTo>
                  <a:pt x="3319315" y="2775256"/>
                  <a:pt x="3258221" y="2869657"/>
                  <a:pt x="3308279" y="2794571"/>
                </a:cubicBezTo>
                <a:cubicBezTo>
                  <a:pt x="3311571" y="2781403"/>
                  <a:pt x="3321457" y="2737392"/>
                  <a:pt x="3328827" y="2722652"/>
                </a:cubicBezTo>
                <a:cubicBezTo>
                  <a:pt x="3334349" y="2711608"/>
                  <a:pt x="3342526" y="2702104"/>
                  <a:pt x="3349375" y="2691830"/>
                </a:cubicBezTo>
                <a:cubicBezTo>
                  <a:pt x="3374017" y="2617901"/>
                  <a:pt x="3344110" y="2710251"/>
                  <a:pt x="3369923" y="2619910"/>
                </a:cubicBezTo>
                <a:cubicBezTo>
                  <a:pt x="3372898" y="2609497"/>
                  <a:pt x="3376773" y="2599362"/>
                  <a:pt x="3380198" y="2589088"/>
                </a:cubicBezTo>
                <a:cubicBezTo>
                  <a:pt x="3383623" y="2431551"/>
                  <a:pt x="3384416" y="2273935"/>
                  <a:pt x="3390472" y="2116477"/>
                </a:cubicBezTo>
                <a:cubicBezTo>
                  <a:pt x="3392916" y="2052936"/>
                  <a:pt x="3406002" y="2054352"/>
                  <a:pt x="3421294" y="1993187"/>
                </a:cubicBezTo>
                <a:lnTo>
                  <a:pt x="3441843" y="1910994"/>
                </a:lnTo>
                <a:lnTo>
                  <a:pt x="3452117" y="1869897"/>
                </a:lnTo>
                <a:cubicBezTo>
                  <a:pt x="3455542" y="1856198"/>
                  <a:pt x="3454558" y="1840549"/>
                  <a:pt x="3462391" y="1828800"/>
                </a:cubicBezTo>
                <a:lnTo>
                  <a:pt x="3482939" y="1797978"/>
                </a:lnTo>
                <a:cubicBezTo>
                  <a:pt x="3507033" y="1725692"/>
                  <a:pt x="3475674" y="1814930"/>
                  <a:pt x="3513762" y="1726059"/>
                </a:cubicBezTo>
                <a:cubicBezTo>
                  <a:pt x="3518028" y="1716105"/>
                  <a:pt x="3519770" y="1705190"/>
                  <a:pt x="3524036" y="1695236"/>
                </a:cubicBezTo>
                <a:cubicBezTo>
                  <a:pt x="3530069" y="1681159"/>
                  <a:pt x="3538551" y="1668217"/>
                  <a:pt x="3544584" y="1654140"/>
                </a:cubicBezTo>
                <a:cubicBezTo>
                  <a:pt x="3548850" y="1644186"/>
                  <a:pt x="3551055" y="1633457"/>
                  <a:pt x="3554858" y="1623317"/>
                </a:cubicBezTo>
                <a:cubicBezTo>
                  <a:pt x="3561334" y="1606048"/>
                  <a:pt x="3569575" y="1589442"/>
                  <a:pt x="3575407" y="1571946"/>
                </a:cubicBezTo>
                <a:cubicBezTo>
                  <a:pt x="3579872" y="1558550"/>
                  <a:pt x="3580250" y="1543884"/>
                  <a:pt x="3585681" y="1530850"/>
                </a:cubicBezTo>
                <a:cubicBezTo>
                  <a:pt x="3597462" y="1502575"/>
                  <a:pt x="3617090" y="1477716"/>
                  <a:pt x="3626777" y="1448657"/>
                </a:cubicBezTo>
                <a:cubicBezTo>
                  <a:pt x="3633627" y="1428109"/>
                  <a:pt x="3637640" y="1406385"/>
                  <a:pt x="3647326" y="1387012"/>
                </a:cubicBezTo>
                <a:cubicBezTo>
                  <a:pt x="3654175" y="1373313"/>
                  <a:pt x="3662186" y="1360135"/>
                  <a:pt x="3667874" y="1345915"/>
                </a:cubicBezTo>
                <a:cubicBezTo>
                  <a:pt x="3676807" y="1323583"/>
                  <a:pt x="3693652" y="1270920"/>
                  <a:pt x="3698697" y="1243173"/>
                </a:cubicBezTo>
                <a:cubicBezTo>
                  <a:pt x="3703029" y="1219347"/>
                  <a:pt x="3702599" y="1194617"/>
                  <a:pt x="3708971" y="1171254"/>
                </a:cubicBezTo>
                <a:cubicBezTo>
                  <a:pt x="3713001" y="1156478"/>
                  <a:pt x="3722670" y="1143857"/>
                  <a:pt x="3729519" y="1130158"/>
                </a:cubicBezTo>
                <a:cubicBezTo>
                  <a:pt x="3733464" y="1106485"/>
                  <a:pt x="3737421" y="1062981"/>
                  <a:pt x="3750067" y="1037690"/>
                </a:cubicBezTo>
                <a:cubicBezTo>
                  <a:pt x="3782300" y="973225"/>
                  <a:pt x="3761140" y="1043835"/>
                  <a:pt x="3791164" y="965771"/>
                </a:cubicBezTo>
                <a:cubicBezTo>
                  <a:pt x="3802827" y="935447"/>
                  <a:pt x="3807456" y="902363"/>
                  <a:pt x="3821986" y="873304"/>
                </a:cubicBezTo>
                <a:cubicBezTo>
                  <a:pt x="3828836" y="859605"/>
                  <a:pt x="3836315" y="846203"/>
                  <a:pt x="3842535" y="832207"/>
                </a:cubicBezTo>
                <a:cubicBezTo>
                  <a:pt x="3850025" y="815354"/>
                  <a:pt x="3856607" y="798104"/>
                  <a:pt x="3863083" y="780836"/>
                </a:cubicBezTo>
                <a:cubicBezTo>
                  <a:pt x="3866886" y="770696"/>
                  <a:pt x="3869091" y="759968"/>
                  <a:pt x="3873357" y="750014"/>
                </a:cubicBezTo>
                <a:cubicBezTo>
                  <a:pt x="3879390" y="735936"/>
                  <a:pt x="3888217" y="723137"/>
                  <a:pt x="3893905" y="708917"/>
                </a:cubicBezTo>
                <a:cubicBezTo>
                  <a:pt x="3905744" y="679320"/>
                  <a:pt x="3914351" y="633711"/>
                  <a:pt x="3935002" y="606176"/>
                </a:cubicBezTo>
                <a:cubicBezTo>
                  <a:pt x="3946626" y="590677"/>
                  <a:pt x="3966132" y="581692"/>
                  <a:pt x="3976099" y="565079"/>
                </a:cubicBezTo>
                <a:cubicBezTo>
                  <a:pt x="4028215" y="478217"/>
                  <a:pt x="3984234" y="547526"/>
                  <a:pt x="4037744" y="472612"/>
                </a:cubicBezTo>
                <a:cubicBezTo>
                  <a:pt x="4044921" y="462564"/>
                  <a:pt x="4049986" y="450926"/>
                  <a:pt x="4058292" y="441789"/>
                </a:cubicBezTo>
                <a:cubicBezTo>
                  <a:pt x="4084355" y="413119"/>
                  <a:pt x="4113087" y="386994"/>
                  <a:pt x="4140485" y="359596"/>
                </a:cubicBezTo>
                <a:cubicBezTo>
                  <a:pt x="4147335" y="352747"/>
                  <a:pt x="4153285" y="344860"/>
                  <a:pt x="4161034" y="339048"/>
                </a:cubicBezTo>
                <a:cubicBezTo>
                  <a:pt x="4188432" y="318500"/>
                  <a:pt x="4212596" y="292719"/>
                  <a:pt x="4243227" y="277403"/>
                </a:cubicBezTo>
                <a:cubicBezTo>
                  <a:pt x="4256926" y="270553"/>
                  <a:pt x="4271335" y="264971"/>
                  <a:pt x="4284323" y="256854"/>
                </a:cubicBezTo>
                <a:cubicBezTo>
                  <a:pt x="4298844" y="247778"/>
                  <a:pt x="4312265" y="236994"/>
                  <a:pt x="4325420" y="226032"/>
                </a:cubicBezTo>
                <a:cubicBezTo>
                  <a:pt x="4332861" y="219831"/>
                  <a:pt x="4336974" y="209081"/>
                  <a:pt x="4345968" y="205483"/>
                </a:cubicBezTo>
                <a:cubicBezTo>
                  <a:pt x="4372189" y="194994"/>
                  <a:pt x="4401370" y="193866"/>
                  <a:pt x="4428162" y="184935"/>
                </a:cubicBezTo>
                <a:cubicBezTo>
                  <a:pt x="4438436" y="181510"/>
                  <a:pt x="4449030" y="178927"/>
                  <a:pt x="4458984" y="174661"/>
                </a:cubicBezTo>
                <a:cubicBezTo>
                  <a:pt x="4488223" y="162130"/>
                  <a:pt x="4500785" y="149863"/>
                  <a:pt x="4530903" y="143839"/>
                </a:cubicBezTo>
                <a:cubicBezTo>
                  <a:pt x="4554551" y="139109"/>
                  <a:pt x="4664996" y="125792"/>
                  <a:pt x="4685016" y="123290"/>
                </a:cubicBezTo>
                <a:cubicBezTo>
                  <a:pt x="4963124" y="30587"/>
                  <a:pt x="4544927" y="166523"/>
                  <a:pt x="5476126" y="102742"/>
                </a:cubicBezTo>
                <a:cubicBezTo>
                  <a:pt x="5490214" y="101777"/>
                  <a:pt x="5475150" y="72272"/>
                  <a:pt x="5465852" y="61645"/>
                </a:cubicBezTo>
                <a:cubicBezTo>
                  <a:pt x="5449590" y="43059"/>
                  <a:pt x="5427636" y="28359"/>
                  <a:pt x="5404207" y="20549"/>
                </a:cubicBezTo>
                <a:lnTo>
                  <a:pt x="5342562" y="0"/>
                </a:lnTo>
                <a:cubicBezTo>
                  <a:pt x="5328863" y="3425"/>
                  <a:pt x="5301465" y="-3847"/>
                  <a:pt x="5301465" y="10274"/>
                </a:cubicBezTo>
                <a:cubicBezTo>
                  <a:pt x="5301465" y="25590"/>
                  <a:pt x="5329264" y="23224"/>
                  <a:pt x="5342562" y="30823"/>
                </a:cubicBezTo>
                <a:cubicBezTo>
                  <a:pt x="5410944" y="69899"/>
                  <a:pt x="5327398" y="36042"/>
                  <a:pt x="5435029" y="71919"/>
                </a:cubicBezTo>
                <a:lnTo>
                  <a:pt x="5465852" y="82194"/>
                </a:lnTo>
                <a:cubicBezTo>
                  <a:pt x="5475843" y="97180"/>
                  <a:pt x="5512862" y="148123"/>
                  <a:pt x="5506948" y="164387"/>
                </a:cubicBezTo>
                <a:cubicBezTo>
                  <a:pt x="5497017" y="191697"/>
                  <a:pt x="5465851" y="205484"/>
                  <a:pt x="5445303" y="226032"/>
                </a:cubicBezTo>
                <a:cubicBezTo>
                  <a:pt x="5406823" y="264512"/>
                  <a:pt x="5428265" y="252259"/>
                  <a:pt x="5383658" y="267128"/>
                </a:cubicBezTo>
                <a:cubicBezTo>
                  <a:pt x="5373384" y="273978"/>
                  <a:pt x="5364186" y="282813"/>
                  <a:pt x="5352836" y="287677"/>
                </a:cubicBezTo>
                <a:cubicBezTo>
                  <a:pt x="5339857" y="293239"/>
                  <a:pt x="5325264" y="293894"/>
                  <a:pt x="5311739" y="297951"/>
                </a:cubicBezTo>
                <a:cubicBezTo>
                  <a:pt x="5254314" y="315178"/>
                  <a:pt x="5265407" y="310843"/>
                  <a:pt x="5229546" y="328773"/>
                </a:cubicBezTo>
              </a:path>
            </a:pathLst>
          </a:custGeom>
          <a:noFill/>
          <a:ln w="476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Box 18"/>
          <p:cNvSpPr txBox="1"/>
          <p:nvPr/>
        </p:nvSpPr>
        <p:spPr>
          <a:xfrm>
            <a:off x="5782614" y="5894163"/>
            <a:ext cx="2517058" cy="923330"/>
          </a:xfrm>
          <a:prstGeom prst="rect">
            <a:avLst/>
          </a:prstGeom>
          <a:solidFill>
            <a:schemeClr val="accent2">
              <a:lumMod val="20000"/>
              <a:lumOff val="80000"/>
            </a:schemeClr>
          </a:solidFill>
        </p:spPr>
        <p:txBody>
          <a:bodyPr wrap="square" rtlCol="0">
            <a:spAutoFit/>
          </a:bodyPr>
          <a:lstStyle/>
          <a:p>
            <a:r>
              <a:rPr lang="en-AU" dirty="0"/>
              <a:t>At </a:t>
            </a:r>
            <a:r>
              <a:rPr lang="en-AU" dirty="0" err="1"/>
              <a:t>Yp</a:t>
            </a:r>
            <a:r>
              <a:rPr lang="en-AU" dirty="0"/>
              <a:t> we have the NRU – Natural Rate of Unemployment.</a:t>
            </a:r>
          </a:p>
        </p:txBody>
      </p:sp>
    </p:spTree>
    <p:extLst>
      <p:ext uri="{BB962C8B-B14F-4D97-AF65-F5344CB8AC3E}">
        <p14:creationId xmlns:p14="http://schemas.microsoft.com/office/powerpoint/2010/main" val="332031367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262" y="174679"/>
            <a:ext cx="10515600" cy="478512"/>
          </a:xfrm>
        </p:spPr>
        <p:txBody>
          <a:bodyPr>
            <a:normAutofit fontScale="90000"/>
          </a:bodyPr>
          <a:lstStyle/>
          <a:p>
            <a:r>
              <a:rPr lang="en-AU" dirty="0"/>
              <a:t>Long Run vs Short Run Equilibrium</a:t>
            </a:r>
          </a:p>
        </p:txBody>
      </p:sp>
      <p:sp>
        <p:nvSpPr>
          <p:cNvPr id="3" name="Content Placeholder 2"/>
          <p:cNvSpPr>
            <a:spLocks noGrp="1"/>
          </p:cNvSpPr>
          <p:nvPr>
            <p:ph idx="1"/>
          </p:nvPr>
        </p:nvSpPr>
        <p:spPr>
          <a:xfrm>
            <a:off x="512277" y="702839"/>
            <a:ext cx="10515600" cy="1124460"/>
          </a:xfrm>
        </p:spPr>
        <p:txBody>
          <a:bodyPr>
            <a:normAutofit fontScale="92500" lnSpcReduction="20000"/>
          </a:bodyPr>
          <a:lstStyle/>
          <a:p>
            <a:r>
              <a:rPr lang="en-AU" dirty="0"/>
              <a:t>We will examine this in more detail, however we should be able to identify, which of the </a:t>
            </a:r>
            <a:r>
              <a:rPr lang="en-AU" dirty="0">
                <a:solidFill>
                  <a:srgbClr val="00B0F0"/>
                </a:solidFill>
              </a:rPr>
              <a:t>3 equilibriums</a:t>
            </a:r>
            <a:r>
              <a:rPr lang="en-AU" dirty="0"/>
              <a:t> are long run or short run. </a:t>
            </a:r>
          </a:p>
          <a:p>
            <a:r>
              <a:rPr lang="en-AU" dirty="0"/>
              <a:t>Can you guess?</a:t>
            </a:r>
          </a:p>
        </p:txBody>
      </p:sp>
      <p:pic>
        <p:nvPicPr>
          <p:cNvPr id="4" name="Picture 3"/>
          <p:cNvPicPr>
            <a:picLocks noChangeAspect="1"/>
          </p:cNvPicPr>
          <p:nvPr/>
        </p:nvPicPr>
        <p:blipFill>
          <a:blip r:embed="rId2"/>
          <a:stretch>
            <a:fillRect/>
          </a:stretch>
        </p:blipFill>
        <p:spPr>
          <a:xfrm>
            <a:off x="1409537" y="3362319"/>
            <a:ext cx="9425611" cy="3284861"/>
          </a:xfrm>
          <a:prstGeom prst="rect">
            <a:avLst/>
          </a:prstGeom>
        </p:spPr>
      </p:pic>
      <p:sp>
        <p:nvSpPr>
          <p:cNvPr id="11" name="TextBox 10"/>
          <p:cNvSpPr txBox="1"/>
          <p:nvPr/>
        </p:nvSpPr>
        <p:spPr>
          <a:xfrm>
            <a:off x="1321047" y="2511486"/>
            <a:ext cx="389646" cy="830997"/>
          </a:xfrm>
          <a:prstGeom prst="rect">
            <a:avLst/>
          </a:prstGeom>
          <a:noFill/>
          <a:ln>
            <a:solidFill>
              <a:schemeClr val="tx1"/>
            </a:solidFill>
          </a:ln>
        </p:spPr>
        <p:txBody>
          <a:bodyPr wrap="square" rtlCol="0">
            <a:spAutoFit/>
          </a:bodyPr>
          <a:lstStyle/>
          <a:p>
            <a:r>
              <a:rPr lang="en-AU" sz="4800" dirty="0"/>
              <a:t>3</a:t>
            </a:r>
          </a:p>
        </p:txBody>
      </p:sp>
      <p:sp>
        <p:nvSpPr>
          <p:cNvPr id="12" name="TextBox 11"/>
          <p:cNvSpPr txBox="1"/>
          <p:nvPr/>
        </p:nvSpPr>
        <p:spPr>
          <a:xfrm>
            <a:off x="5171649" y="2569505"/>
            <a:ext cx="389646" cy="830997"/>
          </a:xfrm>
          <a:prstGeom prst="rect">
            <a:avLst/>
          </a:prstGeom>
          <a:noFill/>
          <a:ln>
            <a:solidFill>
              <a:schemeClr val="tx1"/>
            </a:solidFill>
          </a:ln>
        </p:spPr>
        <p:txBody>
          <a:bodyPr wrap="square" rtlCol="0">
            <a:spAutoFit/>
          </a:bodyPr>
          <a:lstStyle/>
          <a:p>
            <a:r>
              <a:rPr lang="en-AU" sz="4800" dirty="0"/>
              <a:t>1</a:t>
            </a:r>
          </a:p>
        </p:txBody>
      </p:sp>
      <p:sp>
        <p:nvSpPr>
          <p:cNvPr id="13" name="TextBox 12"/>
          <p:cNvSpPr txBox="1"/>
          <p:nvPr/>
        </p:nvSpPr>
        <p:spPr>
          <a:xfrm>
            <a:off x="7697700" y="2536603"/>
            <a:ext cx="389646" cy="830997"/>
          </a:xfrm>
          <a:prstGeom prst="rect">
            <a:avLst/>
          </a:prstGeom>
          <a:noFill/>
          <a:ln>
            <a:solidFill>
              <a:schemeClr val="tx1"/>
            </a:solidFill>
          </a:ln>
        </p:spPr>
        <p:txBody>
          <a:bodyPr wrap="square" rtlCol="0">
            <a:spAutoFit/>
          </a:bodyPr>
          <a:lstStyle/>
          <a:p>
            <a:r>
              <a:rPr lang="en-AU" sz="4800" dirty="0"/>
              <a:t>2</a:t>
            </a:r>
          </a:p>
        </p:txBody>
      </p:sp>
      <p:sp>
        <p:nvSpPr>
          <p:cNvPr id="14" name="Content Placeholder 2"/>
          <p:cNvSpPr txBox="1">
            <a:spLocks/>
          </p:cNvSpPr>
          <p:nvPr/>
        </p:nvSpPr>
        <p:spPr>
          <a:xfrm>
            <a:off x="5783728" y="2462014"/>
            <a:ext cx="1448173" cy="521055"/>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0070C0"/>
                </a:solidFill>
              </a:rPr>
              <a:t>Potential Output Level</a:t>
            </a:r>
          </a:p>
        </p:txBody>
      </p:sp>
      <p:sp>
        <p:nvSpPr>
          <p:cNvPr id="15" name="TextBox 14"/>
          <p:cNvSpPr txBox="1"/>
          <p:nvPr/>
        </p:nvSpPr>
        <p:spPr>
          <a:xfrm>
            <a:off x="1951979" y="2688371"/>
            <a:ext cx="1818967" cy="646331"/>
          </a:xfrm>
          <a:prstGeom prst="rect">
            <a:avLst/>
          </a:prstGeom>
          <a:solidFill>
            <a:srgbClr val="FFFF00"/>
          </a:solidFill>
        </p:spPr>
        <p:txBody>
          <a:bodyPr wrap="square" rtlCol="0">
            <a:spAutoFit/>
          </a:bodyPr>
          <a:lstStyle/>
          <a:p>
            <a:r>
              <a:rPr lang="en-AU" b="1" dirty="0"/>
              <a:t>Short Run Equilibrium </a:t>
            </a:r>
          </a:p>
        </p:txBody>
      </p:sp>
      <p:sp>
        <p:nvSpPr>
          <p:cNvPr id="16" name="TextBox 15"/>
          <p:cNvSpPr txBox="1"/>
          <p:nvPr/>
        </p:nvSpPr>
        <p:spPr>
          <a:xfrm>
            <a:off x="5561295" y="2983069"/>
            <a:ext cx="1818967" cy="646331"/>
          </a:xfrm>
          <a:prstGeom prst="rect">
            <a:avLst/>
          </a:prstGeom>
          <a:solidFill>
            <a:srgbClr val="FFFF00"/>
          </a:solidFill>
        </p:spPr>
        <p:txBody>
          <a:bodyPr wrap="square" rtlCol="0">
            <a:spAutoFit/>
          </a:bodyPr>
          <a:lstStyle/>
          <a:p>
            <a:r>
              <a:rPr lang="en-AU" b="1" dirty="0"/>
              <a:t>Long Run Equilibrium </a:t>
            </a:r>
          </a:p>
        </p:txBody>
      </p:sp>
      <p:sp>
        <p:nvSpPr>
          <p:cNvPr id="17" name="TextBox 16"/>
          <p:cNvSpPr txBox="1"/>
          <p:nvPr/>
        </p:nvSpPr>
        <p:spPr>
          <a:xfrm>
            <a:off x="8328632" y="2603818"/>
            <a:ext cx="1818967" cy="646331"/>
          </a:xfrm>
          <a:prstGeom prst="rect">
            <a:avLst/>
          </a:prstGeom>
          <a:solidFill>
            <a:srgbClr val="FFFF00"/>
          </a:solidFill>
        </p:spPr>
        <p:txBody>
          <a:bodyPr wrap="square" rtlCol="0">
            <a:spAutoFit/>
          </a:bodyPr>
          <a:lstStyle/>
          <a:p>
            <a:r>
              <a:rPr lang="en-AU" b="1" dirty="0"/>
              <a:t>Short Run Equilibrium </a:t>
            </a:r>
          </a:p>
        </p:txBody>
      </p:sp>
      <p:sp>
        <p:nvSpPr>
          <p:cNvPr id="18" name="TextBox 17"/>
          <p:cNvSpPr txBox="1"/>
          <p:nvPr/>
        </p:nvSpPr>
        <p:spPr>
          <a:xfrm>
            <a:off x="3274142" y="1415845"/>
            <a:ext cx="7403690" cy="707886"/>
          </a:xfrm>
          <a:prstGeom prst="rect">
            <a:avLst/>
          </a:prstGeom>
          <a:noFill/>
        </p:spPr>
        <p:txBody>
          <a:bodyPr wrap="square" rtlCol="0">
            <a:spAutoFit/>
          </a:bodyPr>
          <a:lstStyle/>
          <a:p>
            <a:r>
              <a:rPr lang="en-AU" sz="2000" dirty="0"/>
              <a:t>We can see that the Y</a:t>
            </a:r>
            <a:r>
              <a:rPr lang="en-AU" sz="2000" baseline="-25000" dirty="0"/>
              <a:t>P</a:t>
            </a:r>
            <a:r>
              <a:rPr lang="en-AU" sz="2000" dirty="0"/>
              <a:t> level of production is the long run equilibrium. We will later find out why this is true. </a:t>
            </a:r>
          </a:p>
        </p:txBody>
      </p:sp>
      <p:sp>
        <p:nvSpPr>
          <p:cNvPr id="5" name="TextBox 4"/>
          <p:cNvSpPr txBox="1"/>
          <p:nvPr/>
        </p:nvSpPr>
        <p:spPr>
          <a:xfrm>
            <a:off x="298383" y="4716379"/>
            <a:ext cx="1412310" cy="1200329"/>
          </a:xfrm>
          <a:prstGeom prst="rect">
            <a:avLst/>
          </a:prstGeom>
          <a:solidFill>
            <a:schemeClr val="accent1">
              <a:lumMod val="40000"/>
              <a:lumOff val="60000"/>
            </a:schemeClr>
          </a:solidFill>
          <a:ln>
            <a:solidFill>
              <a:schemeClr val="accent1">
                <a:lumMod val="40000"/>
                <a:lumOff val="60000"/>
              </a:schemeClr>
            </a:solidFill>
          </a:ln>
        </p:spPr>
        <p:txBody>
          <a:bodyPr wrap="square" rtlCol="0">
            <a:spAutoFit/>
          </a:bodyPr>
          <a:lstStyle/>
          <a:p>
            <a:r>
              <a:rPr lang="en-AU" u="sng" dirty="0"/>
              <a:t>Short Run Equilibrium</a:t>
            </a:r>
          </a:p>
          <a:p>
            <a:r>
              <a:rPr lang="en-AU" dirty="0"/>
              <a:t>AD = SRAS</a:t>
            </a:r>
          </a:p>
          <a:p>
            <a:r>
              <a:rPr lang="en-AU" dirty="0"/>
              <a:t>But not LRAS</a:t>
            </a:r>
          </a:p>
        </p:txBody>
      </p:sp>
      <p:sp>
        <p:nvSpPr>
          <p:cNvPr id="20" name="TextBox 19"/>
          <p:cNvSpPr txBox="1"/>
          <p:nvPr/>
        </p:nvSpPr>
        <p:spPr>
          <a:xfrm>
            <a:off x="10677832" y="4716378"/>
            <a:ext cx="1412310" cy="1200329"/>
          </a:xfrm>
          <a:prstGeom prst="rect">
            <a:avLst/>
          </a:prstGeom>
          <a:solidFill>
            <a:schemeClr val="accent1">
              <a:lumMod val="40000"/>
              <a:lumOff val="60000"/>
            </a:schemeClr>
          </a:solidFill>
          <a:ln>
            <a:solidFill>
              <a:schemeClr val="accent1">
                <a:lumMod val="40000"/>
                <a:lumOff val="60000"/>
              </a:schemeClr>
            </a:solidFill>
          </a:ln>
        </p:spPr>
        <p:txBody>
          <a:bodyPr wrap="square" rtlCol="0">
            <a:spAutoFit/>
          </a:bodyPr>
          <a:lstStyle/>
          <a:p>
            <a:r>
              <a:rPr lang="en-AU" u="sng" dirty="0"/>
              <a:t>Short Run Equilibrium</a:t>
            </a:r>
          </a:p>
          <a:p>
            <a:r>
              <a:rPr lang="en-AU" dirty="0"/>
              <a:t>AD = SRAS</a:t>
            </a:r>
          </a:p>
          <a:p>
            <a:r>
              <a:rPr lang="en-AU" dirty="0"/>
              <a:t>But not LRAS</a:t>
            </a:r>
          </a:p>
        </p:txBody>
      </p:sp>
      <p:sp>
        <p:nvSpPr>
          <p:cNvPr id="6" name="TextBox 5"/>
          <p:cNvSpPr txBox="1"/>
          <p:nvPr/>
        </p:nvSpPr>
        <p:spPr>
          <a:xfrm>
            <a:off x="4356879" y="5474468"/>
            <a:ext cx="1579218" cy="1200329"/>
          </a:xfrm>
          <a:prstGeom prst="rect">
            <a:avLst/>
          </a:prstGeom>
          <a:solidFill>
            <a:schemeClr val="accent1">
              <a:lumMod val="40000"/>
              <a:lumOff val="60000"/>
            </a:schemeClr>
          </a:solidFill>
        </p:spPr>
        <p:txBody>
          <a:bodyPr wrap="square" rtlCol="0">
            <a:spAutoFit/>
          </a:bodyPr>
          <a:lstStyle/>
          <a:p>
            <a:r>
              <a:rPr lang="en-AU" u="sng" dirty="0"/>
              <a:t>Long Run Equilibrium</a:t>
            </a:r>
          </a:p>
          <a:p>
            <a:r>
              <a:rPr lang="en-AU" dirty="0"/>
              <a:t>AD = SRAS = LRAS</a:t>
            </a:r>
          </a:p>
        </p:txBody>
      </p:sp>
      <p:sp>
        <p:nvSpPr>
          <p:cNvPr id="7" name="TextBox 6">
            <a:extLst>
              <a:ext uri="{FF2B5EF4-FFF2-40B4-BE49-F238E27FC236}">
                <a16:creationId xmlns:a16="http://schemas.microsoft.com/office/drawing/2014/main" id="{B56C352E-495B-FBEA-E466-EDD77672E33A}"/>
              </a:ext>
            </a:extLst>
          </p:cNvPr>
          <p:cNvSpPr txBox="1"/>
          <p:nvPr/>
        </p:nvSpPr>
        <p:spPr>
          <a:xfrm>
            <a:off x="2315050" y="5823842"/>
            <a:ext cx="680224" cy="307777"/>
          </a:xfrm>
          <a:prstGeom prst="rect">
            <a:avLst/>
          </a:prstGeom>
          <a:noFill/>
        </p:spPr>
        <p:txBody>
          <a:bodyPr wrap="square" rtlCol="0">
            <a:spAutoFit/>
          </a:bodyPr>
          <a:lstStyle/>
          <a:p>
            <a:r>
              <a:rPr lang="en-US" sz="1400" b="1" dirty="0" err="1"/>
              <a:t>Y</a:t>
            </a:r>
            <a:r>
              <a:rPr lang="en-US" sz="1400" b="1" baseline="-25000" dirty="0" err="1"/>
              <a:t>actual</a:t>
            </a:r>
            <a:endParaRPr lang="en-US" sz="1400" b="1" dirty="0"/>
          </a:p>
        </p:txBody>
      </p:sp>
      <p:sp>
        <p:nvSpPr>
          <p:cNvPr id="8" name="TextBox 7">
            <a:extLst>
              <a:ext uri="{FF2B5EF4-FFF2-40B4-BE49-F238E27FC236}">
                <a16:creationId xmlns:a16="http://schemas.microsoft.com/office/drawing/2014/main" id="{A3DB048A-2878-67F0-CE72-B472E6EDCBE5}"/>
              </a:ext>
            </a:extLst>
          </p:cNvPr>
          <p:cNvSpPr txBox="1"/>
          <p:nvPr/>
        </p:nvSpPr>
        <p:spPr>
          <a:xfrm>
            <a:off x="9082726" y="5916707"/>
            <a:ext cx="680224" cy="307777"/>
          </a:xfrm>
          <a:prstGeom prst="rect">
            <a:avLst/>
          </a:prstGeom>
          <a:noFill/>
        </p:spPr>
        <p:txBody>
          <a:bodyPr wrap="square" rtlCol="0">
            <a:spAutoFit/>
          </a:bodyPr>
          <a:lstStyle/>
          <a:p>
            <a:r>
              <a:rPr lang="en-US" sz="1400" b="1" dirty="0" err="1"/>
              <a:t>Y</a:t>
            </a:r>
            <a:r>
              <a:rPr lang="en-US" sz="1400" b="1" baseline="-25000" dirty="0" err="1"/>
              <a:t>actual</a:t>
            </a:r>
            <a:endParaRPr lang="en-US" sz="1400" b="1" dirty="0"/>
          </a:p>
        </p:txBody>
      </p:sp>
    </p:spTree>
    <p:extLst>
      <p:ext uri="{BB962C8B-B14F-4D97-AF65-F5344CB8AC3E}">
        <p14:creationId xmlns:p14="http://schemas.microsoft.com/office/powerpoint/2010/main" val="11281576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262" y="174679"/>
            <a:ext cx="10515600" cy="478512"/>
          </a:xfrm>
        </p:spPr>
        <p:txBody>
          <a:bodyPr>
            <a:normAutofit fontScale="90000"/>
          </a:bodyPr>
          <a:lstStyle/>
          <a:p>
            <a:r>
              <a:rPr lang="en-AU" dirty="0"/>
              <a:t>Negative and Positive Output Gaps</a:t>
            </a:r>
          </a:p>
        </p:txBody>
      </p:sp>
      <p:pic>
        <p:nvPicPr>
          <p:cNvPr id="4" name="Picture 3"/>
          <p:cNvPicPr>
            <a:picLocks noChangeAspect="1"/>
          </p:cNvPicPr>
          <p:nvPr/>
        </p:nvPicPr>
        <p:blipFill>
          <a:blip r:embed="rId2"/>
          <a:stretch>
            <a:fillRect/>
          </a:stretch>
        </p:blipFill>
        <p:spPr>
          <a:xfrm>
            <a:off x="1409537" y="3362319"/>
            <a:ext cx="9425611" cy="3284861"/>
          </a:xfrm>
          <a:prstGeom prst="rect">
            <a:avLst/>
          </a:prstGeom>
        </p:spPr>
      </p:pic>
      <p:sp>
        <p:nvSpPr>
          <p:cNvPr id="11" name="TextBox 10"/>
          <p:cNvSpPr txBox="1"/>
          <p:nvPr/>
        </p:nvSpPr>
        <p:spPr>
          <a:xfrm>
            <a:off x="1321047" y="2511486"/>
            <a:ext cx="389646" cy="830997"/>
          </a:xfrm>
          <a:prstGeom prst="rect">
            <a:avLst/>
          </a:prstGeom>
          <a:noFill/>
          <a:ln>
            <a:solidFill>
              <a:schemeClr val="tx1"/>
            </a:solidFill>
          </a:ln>
        </p:spPr>
        <p:txBody>
          <a:bodyPr wrap="square" rtlCol="0">
            <a:spAutoFit/>
          </a:bodyPr>
          <a:lstStyle/>
          <a:p>
            <a:r>
              <a:rPr lang="en-AU" sz="4800" dirty="0"/>
              <a:t>3</a:t>
            </a:r>
          </a:p>
        </p:txBody>
      </p:sp>
      <p:sp>
        <p:nvSpPr>
          <p:cNvPr id="12" name="TextBox 11"/>
          <p:cNvSpPr txBox="1"/>
          <p:nvPr/>
        </p:nvSpPr>
        <p:spPr>
          <a:xfrm>
            <a:off x="5171649" y="2569505"/>
            <a:ext cx="389646" cy="830997"/>
          </a:xfrm>
          <a:prstGeom prst="rect">
            <a:avLst/>
          </a:prstGeom>
          <a:noFill/>
          <a:ln>
            <a:solidFill>
              <a:schemeClr val="tx1"/>
            </a:solidFill>
          </a:ln>
        </p:spPr>
        <p:txBody>
          <a:bodyPr wrap="square" rtlCol="0">
            <a:spAutoFit/>
          </a:bodyPr>
          <a:lstStyle/>
          <a:p>
            <a:r>
              <a:rPr lang="en-AU" sz="4800" dirty="0"/>
              <a:t>1</a:t>
            </a:r>
          </a:p>
        </p:txBody>
      </p:sp>
      <p:sp>
        <p:nvSpPr>
          <p:cNvPr id="13" name="TextBox 12"/>
          <p:cNvSpPr txBox="1"/>
          <p:nvPr/>
        </p:nvSpPr>
        <p:spPr>
          <a:xfrm>
            <a:off x="7697700" y="2536603"/>
            <a:ext cx="389646" cy="830997"/>
          </a:xfrm>
          <a:prstGeom prst="rect">
            <a:avLst/>
          </a:prstGeom>
          <a:noFill/>
          <a:ln>
            <a:solidFill>
              <a:schemeClr val="tx1"/>
            </a:solidFill>
          </a:ln>
        </p:spPr>
        <p:txBody>
          <a:bodyPr wrap="square" rtlCol="0">
            <a:spAutoFit/>
          </a:bodyPr>
          <a:lstStyle/>
          <a:p>
            <a:r>
              <a:rPr lang="en-AU" sz="4800" dirty="0"/>
              <a:t>2</a:t>
            </a:r>
          </a:p>
        </p:txBody>
      </p:sp>
      <p:sp>
        <p:nvSpPr>
          <p:cNvPr id="14" name="Content Placeholder 2"/>
          <p:cNvSpPr txBox="1">
            <a:spLocks/>
          </p:cNvSpPr>
          <p:nvPr/>
        </p:nvSpPr>
        <p:spPr>
          <a:xfrm>
            <a:off x="5783728" y="2462014"/>
            <a:ext cx="1448173" cy="521055"/>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0070C0"/>
                </a:solidFill>
              </a:rPr>
              <a:t>Potential Output Level</a:t>
            </a:r>
          </a:p>
        </p:txBody>
      </p:sp>
      <p:sp>
        <p:nvSpPr>
          <p:cNvPr id="15" name="TextBox 14"/>
          <p:cNvSpPr txBox="1"/>
          <p:nvPr/>
        </p:nvSpPr>
        <p:spPr>
          <a:xfrm>
            <a:off x="1951979" y="2688371"/>
            <a:ext cx="1818967" cy="646331"/>
          </a:xfrm>
          <a:prstGeom prst="rect">
            <a:avLst/>
          </a:prstGeom>
          <a:solidFill>
            <a:srgbClr val="FFFF00"/>
          </a:solidFill>
        </p:spPr>
        <p:txBody>
          <a:bodyPr wrap="square" rtlCol="0">
            <a:spAutoFit/>
          </a:bodyPr>
          <a:lstStyle/>
          <a:p>
            <a:r>
              <a:rPr lang="en-AU" b="1" dirty="0"/>
              <a:t>Short Run Equilibrium </a:t>
            </a:r>
          </a:p>
        </p:txBody>
      </p:sp>
      <p:sp>
        <p:nvSpPr>
          <p:cNvPr id="16" name="TextBox 15"/>
          <p:cNvSpPr txBox="1"/>
          <p:nvPr/>
        </p:nvSpPr>
        <p:spPr>
          <a:xfrm>
            <a:off x="5561295" y="2983069"/>
            <a:ext cx="1818967" cy="646331"/>
          </a:xfrm>
          <a:prstGeom prst="rect">
            <a:avLst/>
          </a:prstGeom>
          <a:solidFill>
            <a:srgbClr val="FFFF00"/>
          </a:solidFill>
        </p:spPr>
        <p:txBody>
          <a:bodyPr wrap="square" rtlCol="0">
            <a:spAutoFit/>
          </a:bodyPr>
          <a:lstStyle/>
          <a:p>
            <a:r>
              <a:rPr lang="en-AU" b="1" dirty="0"/>
              <a:t>Long Run Equilibrium </a:t>
            </a:r>
          </a:p>
        </p:txBody>
      </p:sp>
      <p:sp>
        <p:nvSpPr>
          <p:cNvPr id="17" name="TextBox 16"/>
          <p:cNvSpPr txBox="1"/>
          <p:nvPr/>
        </p:nvSpPr>
        <p:spPr>
          <a:xfrm>
            <a:off x="8328632" y="2603818"/>
            <a:ext cx="1818967" cy="646331"/>
          </a:xfrm>
          <a:prstGeom prst="rect">
            <a:avLst/>
          </a:prstGeom>
          <a:solidFill>
            <a:srgbClr val="FFFF00"/>
          </a:solidFill>
        </p:spPr>
        <p:txBody>
          <a:bodyPr wrap="square" rtlCol="0">
            <a:spAutoFit/>
          </a:bodyPr>
          <a:lstStyle/>
          <a:p>
            <a:r>
              <a:rPr lang="en-AU" b="1" dirty="0"/>
              <a:t>Short Run Equilibrium </a:t>
            </a:r>
          </a:p>
        </p:txBody>
      </p:sp>
      <p:sp>
        <p:nvSpPr>
          <p:cNvPr id="5" name="TextBox 4"/>
          <p:cNvSpPr txBox="1"/>
          <p:nvPr/>
        </p:nvSpPr>
        <p:spPr>
          <a:xfrm>
            <a:off x="298383" y="4716379"/>
            <a:ext cx="1412310" cy="1200329"/>
          </a:xfrm>
          <a:prstGeom prst="rect">
            <a:avLst/>
          </a:prstGeom>
          <a:solidFill>
            <a:schemeClr val="accent1">
              <a:lumMod val="40000"/>
              <a:lumOff val="60000"/>
            </a:schemeClr>
          </a:solidFill>
          <a:ln>
            <a:solidFill>
              <a:schemeClr val="accent1">
                <a:lumMod val="40000"/>
                <a:lumOff val="60000"/>
              </a:schemeClr>
            </a:solidFill>
          </a:ln>
        </p:spPr>
        <p:txBody>
          <a:bodyPr wrap="square" rtlCol="0">
            <a:spAutoFit/>
          </a:bodyPr>
          <a:lstStyle/>
          <a:p>
            <a:r>
              <a:rPr lang="en-AU" u="sng" dirty="0"/>
              <a:t>Short Run Equilibrium</a:t>
            </a:r>
          </a:p>
          <a:p>
            <a:r>
              <a:rPr lang="en-AU" dirty="0"/>
              <a:t>AD = SRAS</a:t>
            </a:r>
          </a:p>
          <a:p>
            <a:r>
              <a:rPr lang="en-AU" dirty="0"/>
              <a:t>But not LRAS</a:t>
            </a:r>
          </a:p>
        </p:txBody>
      </p:sp>
      <p:sp>
        <p:nvSpPr>
          <p:cNvPr id="20" name="TextBox 19"/>
          <p:cNvSpPr txBox="1"/>
          <p:nvPr/>
        </p:nvSpPr>
        <p:spPr>
          <a:xfrm>
            <a:off x="10677832" y="4716378"/>
            <a:ext cx="1412310" cy="1200329"/>
          </a:xfrm>
          <a:prstGeom prst="rect">
            <a:avLst/>
          </a:prstGeom>
          <a:solidFill>
            <a:schemeClr val="accent1">
              <a:lumMod val="40000"/>
              <a:lumOff val="60000"/>
            </a:schemeClr>
          </a:solidFill>
          <a:ln>
            <a:solidFill>
              <a:schemeClr val="accent1">
                <a:lumMod val="40000"/>
                <a:lumOff val="60000"/>
              </a:schemeClr>
            </a:solidFill>
          </a:ln>
        </p:spPr>
        <p:txBody>
          <a:bodyPr wrap="square" rtlCol="0">
            <a:spAutoFit/>
          </a:bodyPr>
          <a:lstStyle/>
          <a:p>
            <a:r>
              <a:rPr lang="en-AU" u="sng" dirty="0"/>
              <a:t>Short Run Equilibrium</a:t>
            </a:r>
          </a:p>
          <a:p>
            <a:r>
              <a:rPr lang="en-AU" dirty="0"/>
              <a:t>AD = SRAS</a:t>
            </a:r>
          </a:p>
          <a:p>
            <a:r>
              <a:rPr lang="en-AU" dirty="0"/>
              <a:t>But not LRAS</a:t>
            </a:r>
          </a:p>
        </p:txBody>
      </p:sp>
      <p:sp>
        <p:nvSpPr>
          <p:cNvPr id="6" name="TextBox 5"/>
          <p:cNvSpPr txBox="1"/>
          <p:nvPr/>
        </p:nvSpPr>
        <p:spPr>
          <a:xfrm>
            <a:off x="4356879" y="5474468"/>
            <a:ext cx="1579218" cy="1200329"/>
          </a:xfrm>
          <a:prstGeom prst="rect">
            <a:avLst/>
          </a:prstGeom>
          <a:solidFill>
            <a:schemeClr val="accent1">
              <a:lumMod val="40000"/>
              <a:lumOff val="60000"/>
            </a:schemeClr>
          </a:solidFill>
        </p:spPr>
        <p:txBody>
          <a:bodyPr wrap="square" rtlCol="0">
            <a:spAutoFit/>
          </a:bodyPr>
          <a:lstStyle/>
          <a:p>
            <a:r>
              <a:rPr lang="en-AU" u="sng" dirty="0"/>
              <a:t>Long Run Equilibrium</a:t>
            </a:r>
          </a:p>
          <a:p>
            <a:r>
              <a:rPr lang="en-AU" dirty="0"/>
              <a:t>AD = SRAS = LRAS</a:t>
            </a:r>
          </a:p>
        </p:txBody>
      </p:sp>
      <p:sp>
        <p:nvSpPr>
          <p:cNvPr id="8" name="TextBox 7"/>
          <p:cNvSpPr txBox="1"/>
          <p:nvPr/>
        </p:nvSpPr>
        <p:spPr>
          <a:xfrm>
            <a:off x="632665" y="849492"/>
            <a:ext cx="3060684" cy="1785104"/>
          </a:xfrm>
          <a:prstGeom prst="rect">
            <a:avLst/>
          </a:prstGeom>
          <a:solidFill>
            <a:schemeClr val="accent3">
              <a:lumMod val="20000"/>
              <a:lumOff val="80000"/>
            </a:schemeClr>
          </a:solidFill>
        </p:spPr>
        <p:txBody>
          <a:bodyPr wrap="square" rtlCol="0">
            <a:spAutoFit/>
          </a:bodyPr>
          <a:lstStyle/>
          <a:p>
            <a:r>
              <a:rPr lang="en-US" sz="2000" b="1" u="sng" dirty="0">
                <a:solidFill>
                  <a:srgbClr val="FF0000"/>
                </a:solidFill>
              </a:rPr>
              <a:t>Negative Output Gap</a:t>
            </a:r>
          </a:p>
          <a:p>
            <a:pPr marL="285750" indent="-285750">
              <a:buFont typeface="Arial" panose="020B0604020202020204" pitchFamily="34" charset="0"/>
              <a:buChar char="•"/>
            </a:pPr>
            <a:r>
              <a:rPr lang="en-US" dirty="0"/>
              <a:t>Actual Output &lt; Potential Output</a:t>
            </a:r>
          </a:p>
          <a:p>
            <a:pPr marL="285750" indent="-285750">
              <a:buFont typeface="Arial" panose="020B0604020202020204" pitchFamily="34" charset="0"/>
              <a:buChar char="•"/>
            </a:pPr>
            <a:r>
              <a:rPr lang="en-US" i="1" dirty="0"/>
              <a:t>Recessionary Gap </a:t>
            </a:r>
            <a:r>
              <a:rPr lang="en-US" dirty="0"/>
              <a:t>(because we are producing less than </a:t>
            </a:r>
            <a:r>
              <a:rPr lang="en-US" dirty="0" err="1"/>
              <a:t>Y</a:t>
            </a:r>
            <a:r>
              <a:rPr lang="en-US" baseline="-25000" dirty="0" err="1"/>
              <a:t>p</a:t>
            </a:r>
            <a:r>
              <a:rPr lang="en-US" baseline="-25000" dirty="0"/>
              <a:t> </a:t>
            </a:r>
            <a:r>
              <a:rPr lang="en-US" dirty="0"/>
              <a:t>)</a:t>
            </a:r>
          </a:p>
        </p:txBody>
      </p:sp>
      <p:sp>
        <p:nvSpPr>
          <p:cNvPr id="19" name="TextBox 18"/>
          <p:cNvSpPr txBox="1"/>
          <p:nvPr/>
        </p:nvSpPr>
        <p:spPr>
          <a:xfrm>
            <a:off x="4071170" y="956318"/>
            <a:ext cx="3342004" cy="1508105"/>
          </a:xfrm>
          <a:prstGeom prst="rect">
            <a:avLst/>
          </a:prstGeom>
          <a:noFill/>
          <a:ln>
            <a:solidFill>
              <a:schemeClr val="bg2"/>
            </a:solidFill>
          </a:ln>
        </p:spPr>
        <p:txBody>
          <a:bodyPr wrap="square" rtlCol="0">
            <a:spAutoFit/>
          </a:bodyPr>
          <a:lstStyle/>
          <a:p>
            <a:r>
              <a:rPr lang="en-US" sz="2000" b="1" u="sng" dirty="0"/>
              <a:t>Potential Output</a:t>
            </a:r>
          </a:p>
          <a:p>
            <a:pPr marL="285750" indent="-285750">
              <a:buFont typeface="Arial" panose="020B0604020202020204" pitchFamily="34" charset="0"/>
              <a:buChar char="•"/>
            </a:pPr>
            <a:r>
              <a:rPr lang="en-US" dirty="0"/>
              <a:t>Actual Output = Potential Output</a:t>
            </a:r>
          </a:p>
          <a:p>
            <a:pPr marL="285750" indent="-285750">
              <a:buFont typeface="Arial" panose="020B0604020202020204" pitchFamily="34" charset="0"/>
              <a:buChar char="•"/>
            </a:pPr>
            <a:r>
              <a:rPr lang="en-US" i="1" dirty="0"/>
              <a:t>Full Employment </a:t>
            </a:r>
            <a:r>
              <a:rPr lang="en-US" dirty="0"/>
              <a:t>(because we are at the NRU)</a:t>
            </a:r>
          </a:p>
        </p:txBody>
      </p:sp>
      <p:sp>
        <p:nvSpPr>
          <p:cNvPr id="21" name="TextBox 20"/>
          <p:cNvSpPr txBox="1"/>
          <p:nvPr/>
        </p:nvSpPr>
        <p:spPr>
          <a:xfrm>
            <a:off x="8041983" y="927549"/>
            <a:ext cx="3748964" cy="1508105"/>
          </a:xfrm>
          <a:prstGeom prst="rect">
            <a:avLst/>
          </a:prstGeom>
          <a:solidFill>
            <a:schemeClr val="accent6">
              <a:lumMod val="20000"/>
              <a:lumOff val="80000"/>
            </a:schemeClr>
          </a:solidFill>
        </p:spPr>
        <p:txBody>
          <a:bodyPr wrap="square" rtlCol="0">
            <a:spAutoFit/>
          </a:bodyPr>
          <a:lstStyle/>
          <a:p>
            <a:r>
              <a:rPr lang="en-US" sz="2000" b="1" u="sng" dirty="0">
                <a:solidFill>
                  <a:srgbClr val="00B050"/>
                </a:solidFill>
              </a:rPr>
              <a:t>Positive Output Gap</a:t>
            </a:r>
          </a:p>
          <a:p>
            <a:pPr marL="285750" indent="-285750">
              <a:buFont typeface="Arial" panose="020B0604020202020204" pitchFamily="34" charset="0"/>
              <a:buChar char="•"/>
            </a:pPr>
            <a:r>
              <a:rPr lang="en-US" dirty="0"/>
              <a:t>Actual Output &gt; Potential Output</a:t>
            </a:r>
          </a:p>
          <a:p>
            <a:pPr marL="285750" indent="-285750">
              <a:buFont typeface="Arial" panose="020B0604020202020204" pitchFamily="34" charset="0"/>
              <a:buChar char="•"/>
            </a:pPr>
            <a:r>
              <a:rPr lang="en-US" i="1" dirty="0"/>
              <a:t>Inflationary Gap </a:t>
            </a:r>
            <a:r>
              <a:rPr lang="en-US" dirty="0"/>
              <a:t>(because the price level will increase because AD is higher. </a:t>
            </a:r>
          </a:p>
        </p:txBody>
      </p:sp>
      <p:sp>
        <p:nvSpPr>
          <p:cNvPr id="3" name="TextBox 2">
            <a:extLst>
              <a:ext uri="{FF2B5EF4-FFF2-40B4-BE49-F238E27FC236}">
                <a16:creationId xmlns:a16="http://schemas.microsoft.com/office/drawing/2014/main" id="{3E7B0329-08C9-40CE-B691-5CD24CE5C311}"/>
              </a:ext>
            </a:extLst>
          </p:cNvPr>
          <p:cNvSpPr txBox="1"/>
          <p:nvPr/>
        </p:nvSpPr>
        <p:spPr>
          <a:xfrm>
            <a:off x="2315050" y="5823842"/>
            <a:ext cx="680224" cy="307777"/>
          </a:xfrm>
          <a:prstGeom prst="rect">
            <a:avLst/>
          </a:prstGeom>
          <a:noFill/>
        </p:spPr>
        <p:txBody>
          <a:bodyPr wrap="square" rtlCol="0">
            <a:spAutoFit/>
          </a:bodyPr>
          <a:lstStyle/>
          <a:p>
            <a:r>
              <a:rPr lang="en-US" sz="1400" b="1" dirty="0" err="1"/>
              <a:t>Y</a:t>
            </a:r>
            <a:r>
              <a:rPr lang="en-US" sz="1400" b="1" baseline="-25000" dirty="0" err="1"/>
              <a:t>actual</a:t>
            </a:r>
            <a:endParaRPr lang="en-US" sz="1400" b="1" dirty="0"/>
          </a:p>
        </p:txBody>
      </p:sp>
      <p:sp>
        <p:nvSpPr>
          <p:cNvPr id="7" name="TextBox 6">
            <a:extLst>
              <a:ext uri="{FF2B5EF4-FFF2-40B4-BE49-F238E27FC236}">
                <a16:creationId xmlns:a16="http://schemas.microsoft.com/office/drawing/2014/main" id="{BE1AAD74-99B2-215C-EB58-C3F6EDCF4BA5}"/>
              </a:ext>
            </a:extLst>
          </p:cNvPr>
          <p:cNvSpPr txBox="1"/>
          <p:nvPr/>
        </p:nvSpPr>
        <p:spPr>
          <a:xfrm>
            <a:off x="9082726" y="5916707"/>
            <a:ext cx="680224" cy="307777"/>
          </a:xfrm>
          <a:prstGeom prst="rect">
            <a:avLst/>
          </a:prstGeom>
          <a:noFill/>
        </p:spPr>
        <p:txBody>
          <a:bodyPr wrap="square" rtlCol="0">
            <a:spAutoFit/>
          </a:bodyPr>
          <a:lstStyle/>
          <a:p>
            <a:r>
              <a:rPr lang="en-US" sz="1400" b="1" dirty="0" err="1"/>
              <a:t>Y</a:t>
            </a:r>
            <a:r>
              <a:rPr lang="en-US" sz="1400" b="1" baseline="-25000" dirty="0" err="1"/>
              <a:t>actual</a:t>
            </a:r>
            <a:endParaRPr lang="en-US" sz="1400" b="1" dirty="0"/>
          </a:p>
        </p:txBody>
      </p:sp>
    </p:spTree>
    <p:extLst>
      <p:ext uri="{BB962C8B-B14F-4D97-AF65-F5344CB8AC3E}">
        <p14:creationId xmlns:p14="http://schemas.microsoft.com/office/powerpoint/2010/main" val="215436974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3800" dirty="0"/>
              <a:t>Appendix</a:t>
            </a:r>
            <a:endParaRPr lang="en-US" dirty="0"/>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31599909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Demand</a:t>
            </a:r>
          </a:p>
        </p:txBody>
      </p:sp>
      <p:sp>
        <p:nvSpPr>
          <p:cNvPr id="5" name="Content Placeholder 4"/>
          <p:cNvSpPr>
            <a:spLocks noGrp="1"/>
          </p:cNvSpPr>
          <p:nvPr>
            <p:ph idx="1"/>
          </p:nvPr>
        </p:nvSpPr>
        <p:spPr/>
        <p:txBody>
          <a:bodyPr/>
          <a:lstStyle/>
          <a:p>
            <a:r>
              <a:rPr lang="en-US" dirty="0"/>
              <a:t>How much people want to buy something. </a:t>
            </a:r>
          </a:p>
          <a:p>
            <a:r>
              <a:rPr lang="en-US" dirty="0"/>
              <a:t>So at a certain equilibrium price,  people will some quantity.</a:t>
            </a:r>
          </a:p>
          <a:p>
            <a:r>
              <a:rPr lang="en-US" dirty="0"/>
              <a:t>If D increases, then the amount that people want to buy increases.</a:t>
            </a:r>
          </a:p>
        </p:txBody>
      </p:sp>
      <p:pic>
        <p:nvPicPr>
          <p:cNvPr id="6" name="Picture 5"/>
          <p:cNvPicPr>
            <a:picLocks noChangeAspect="1"/>
          </p:cNvPicPr>
          <p:nvPr/>
        </p:nvPicPr>
        <p:blipFill>
          <a:blip r:embed="rId2"/>
          <a:stretch>
            <a:fillRect/>
          </a:stretch>
        </p:blipFill>
        <p:spPr>
          <a:xfrm>
            <a:off x="7461742" y="3671046"/>
            <a:ext cx="4135105" cy="2931459"/>
          </a:xfrm>
          <a:prstGeom prst="rect">
            <a:avLst/>
          </a:prstGeom>
        </p:spPr>
      </p:pic>
      <p:sp>
        <p:nvSpPr>
          <p:cNvPr id="7" name="TextBox 6"/>
          <p:cNvSpPr txBox="1"/>
          <p:nvPr/>
        </p:nvSpPr>
        <p:spPr>
          <a:xfrm>
            <a:off x="5970494" y="5970494"/>
            <a:ext cx="1237130" cy="646331"/>
          </a:xfrm>
          <a:prstGeom prst="rect">
            <a:avLst/>
          </a:prstGeom>
          <a:noFill/>
        </p:spPr>
        <p:txBody>
          <a:bodyPr wrap="square" rtlCol="0">
            <a:spAutoFit/>
          </a:bodyPr>
          <a:lstStyle/>
          <a:p>
            <a:r>
              <a:rPr lang="en-US" dirty="0">
                <a:hlinkClick r:id="rId3" action="ppaction://hlinksldjump"/>
              </a:rPr>
              <a:t>Aggregate Demand</a:t>
            </a:r>
            <a:endParaRPr lang="en-US" dirty="0"/>
          </a:p>
        </p:txBody>
      </p:sp>
    </p:spTree>
    <p:extLst>
      <p:ext uri="{BB962C8B-B14F-4D97-AF65-F5344CB8AC3E}">
        <p14:creationId xmlns:p14="http://schemas.microsoft.com/office/powerpoint/2010/main" val="3053707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No description availab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86" y="3299458"/>
            <a:ext cx="4523436" cy="34102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02739" y="-26453"/>
            <a:ext cx="10515600" cy="1325563"/>
          </a:xfrm>
        </p:spPr>
        <p:txBody>
          <a:bodyPr/>
          <a:lstStyle/>
          <a:p>
            <a:r>
              <a:rPr lang="en-US" dirty="0"/>
              <a:t>Why the AD curve slopes down</a:t>
            </a:r>
          </a:p>
        </p:txBody>
      </p:sp>
      <p:pic>
        <p:nvPicPr>
          <p:cNvPr id="8" name="Picture 7"/>
          <p:cNvPicPr>
            <a:picLocks noChangeAspect="1"/>
          </p:cNvPicPr>
          <p:nvPr/>
        </p:nvPicPr>
        <p:blipFill>
          <a:blip r:embed="rId3"/>
          <a:stretch>
            <a:fillRect/>
          </a:stretch>
        </p:blipFill>
        <p:spPr>
          <a:xfrm>
            <a:off x="4822549" y="5004581"/>
            <a:ext cx="2324424" cy="1609950"/>
          </a:xfrm>
          <a:prstGeom prst="rect">
            <a:avLst/>
          </a:prstGeom>
        </p:spPr>
      </p:pic>
      <p:pic>
        <p:nvPicPr>
          <p:cNvPr id="6" name="Picture 5"/>
          <p:cNvPicPr>
            <a:picLocks noChangeAspect="1"/>
          </p:cNvPicPr>
          <p:nvPr/>
        </p:nvPicPr>
        <p:blipFill>
          <a:blip r:embed="rId4"/>
          <a:stretch>
            <a:fillRect/>
          </a:stretch>
        </p:blipFill>
        <p:spPr>
          <a:xfrm>
            <a:off x="7699890" y="1254032"/>
            <a:ext cx="4363059" cy="1343212"/>
          </a:xfrm>
          <a:prstGeom prst="rect">
            <a:avLst/>
          </a:prstGeom>
        </p:spPr>
      </p:pic>
      <p:pic>
        <p:nvPicPr>
          <p:cNvPr id="9" name="Picture 8"/>
          <p:cNvPicPr>
            <a:picLocks noChangeAspect="1"/>
          </p:cNvPicPr>
          <p:nvPr/>
        </p:nvPicPr>
        <p:blipFill>
          <a:blip r:embed="rId5"/>
          <a:stretch>
            <a:fillRect/>
          </a:stretch>
        </p:blipFill>
        <p:spPr>
          <a:xfrm>
            <a:off x="7376641" y="2905905"/>
            <a:ext cx="4353533" cy="1562318"/>
          </a:xfrm>
          <a:prstGeom prst="rect">
            <a:avLst/>
          </a:prstGeom>
        </p:spPr>
      </p:pic>
      <p:pic>
        <p:nvPicPr>
          <p:cNvPr id="10" name="Picture 9"/>
          <p:cNvPicPr>
            <a:picLocks noChangeAspect="1"/>
          </p:cNvPicPr>
          <p:nvPr/>
        </p:nvPicPr>
        <p:blipFill>
          <a:blip r:embed="rId6"/>
          <a:stretch>
            <a:fillRect/>
          </a:stretch>
        </p:blipFill>
        <p:spPr>
          <a:xfrm>
            <a:off x="7300431" y="4631318"/>
            <a:ext cx="4505954" cy="1895740"/>
          </a:xfrm>
          <a:prstGeom prst="rect">
            <a:avLst/>
          </a:prstGeom>
        </p:spPr>
      </p:pic>
      <p:sp>
        <p:nvSpPr>
          <p:cNvPr id="3" name="TextBox 2"/>
          <p:cNvSpPr txBox="1"/>
          <p:nvPr/>
        </p:nvSpPr>
        <p:spPr>
          <a:xfrm>
            <a:off x="402739" y="1147348"/>
            <a:ext cx="4419810" cy="1631216"/>
          </a:xfrm>
          <a:prstGeom prst="rect">
            <a:avLst/>
          </a:prstGeom>
          <a:noFill/>
        </p:spPr>
        <p:txBody>
          <a:bodyPr wrap="square" rtlCol="0">
            <a:spAutoFit/>
          </a:bodyPr>
          <a:lstStyle/>
          <a:p>
            <a:pPr marL="285750" indent="-285750">
              <a:buFont typeface="Arial" panose="020B0604020202020204" pitchFamily="34" charset="0"/>
              <a:buChar char="•"/>
            </a:pPr>
            <a:r>
              <a:rPr lang="en-AU" sz="2000" dirty="0">
                <a:solidFill>
                  <a:srgbClr val="00B0F0"/>
                </a:solidFill>
              </a:rPr>
              <a:t>AD follows the law of demand</a:t>
            </a:r>
            <a:r>
              <a:rPr lang="en-AU" sz="2000" dirty="0"/>
              <a:t>; it is downward sloping.</a:t>
            </a:r>
          </a:p>
          <a:p>
            <a:pPr marL="285750" indent="-285750">
              <a:buFont typeface="Arial" panose="020B0604020202020204" pitchFamily="34" charset="0"/>
              <a:buChar char="•"/>
            </a:pPr>
            <a:r>
              <a:rPr lang="en-AU" sz="2000" dirty="0"/>
              <a:t>We should learn the </a:t>
            </a:r>
            <a:r>
              <a:rPr lang="en-AU" sz="2000" dirty="0">
                <a:solidFill>
                  <a:srgbClr val="00B0F0"/>
                </a:solidFill>
              </a:rPr>
              <a:t>three reasons </a:t>
            </a:r>
            <a:r>
              <a:rPr lang="en-AU" sz="2000" dirty="0"/>
              <a:t>that explain its slope (just as we did for the micro demand curve).  </a:t>
            </a:r>
          </a:p>
        </p:txBody>
      </p:sp>
      <p:sp>
        <p:nvSpPr>
          <p:cNvPr id="4" name="TextBox 3"/>
          <p:cNvSpPr txBox="1"/>
          <p:nvPr/>
        </p:nvSpPr>
        <p:spPr>
          <a:xfrm>
            <a:off x="8042787" y="636328"/>
            <a:ext cx="3763598" cy="923330"/>
          </a:xfrm>
          <a:prstGeom prst="rect">
            <a:avLst/>
          </a:prstGeom>
          <a:solidFill>
            <a:schemeClr val="accent1">
              <a:lumMod val="20000"/>
              <a:lumOff val="80000"/>
            </a:schemeClr>
          </a:solidFill>
        </p:spPr>
        <p:txBody>
          <a:bodyPr wrap="square" rtlCol="0">
            <a:spAutoFit/>
          </a:bodyPr>
          <a:lstStyle/>
          <a:p>
            <a:r>
              <a:rPr lang="en-AU" dirty="0"/>
              <a:t>Note: This wealth effect is the main reason and the other two are minor reasons. </a:t>
            </a:r>
          </a:p>
        </p:txBody>
      </p:sp>
      <p:pic>
        <p:nvPicPr>
          <p:cNvPr id="11" name="Picture 10"/>
          <p:cNvPicPr>
            <a:picLocks noChangeAspect="1"/>
          </p:cNvPicPr>
          <p:nvPr/>
        </p:nvPicPr>
        <p:blipFill>
          <a:blip r:embed="rId7"/>
          <a:stretch>
            <a:fillRect/>
          </a:stretch>
        </p:blipFill>
        <p:spPr>
          <a:xfrm>
            <a:off x="2519314" y="3046743"/>
            <a:ext cx="2195221" cy="1012168"/>
          </a:xfrm>
          <a:prstGeom prst="rect">
            <a:avLst/>
          </a:prstGeom>
        </p:spPr>
      </p:pic>
      <p:sp>
        <p:nvSpPr>
          <p:cNvPr id="12" name="Right Arrow 11"/>
          <p:cNvSpPr/>
          <p:nvPr/>
        </p:nvSpPr>
        <p:spPr>
          <a:xfrm rot="2482224">
            <a:off x="1387401" y="4237694"/>
            <a:ext cx="2775902"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8"/>
          <a:stretch>
            <a:fillRect/>
          </a:stretch>
        </p:blipFill>
        <p:spPr>
          <a:xfrm>
            <a:off x="5438228" y="1083518"/>
            <a:ext cx="1862203" cy="1684239"/>
          </a:xfrm>
          <a:prstGeom prst="rect">
            <a:avLst/>
          </a:prstGeom>
        </p:spPr>
      </p:pic>
      <p:pic>
        <p:nvPicPr>
          <p:cNvPr id="16" name="Picture 15"/>
          <p:cNvPicPr>
            <a:picLocks noChangeAspect="1"/>
          </p:cNvPicPr>
          <p:nvPr/>
        </p:nvPicPr>
        <p:blipFill>
          <a:blip r:embed="rId9"/>
          <a:stretch>
            <a:fillRect/>
          </a:stretch>
        </p:blipFill>
        <p:spPr>
          <a:xfrm>
            <a:off x="4869199" y="3042089"/>
            <a:ext cx="2277774" cy="1573048"/>
          </a:xfrm>
          <a:prstGeom prst="rect">
            <a:avLst/>
          </a:prstGeom>
        </p:spPr>
      </p:pic>
      <p:sp>
        <p:nvSpPr>
          <p:cNvPr id="5" name="TextBox 4"/>
          <p:cNvSpPr txBox="1"/>
          <p:nvPr/>
        </p:nvSpPr>
        <p:spPr>
          <a:xfrm>
            <a:off x="7485861" y="1361726"/>
            <a:ext cx="4347074" cy="1200329"/>
          </a:xfrm>
          <a:prstGeom prst="rect">
            <a:avLst/>
          </a:prstGeom>
          <a:solidFill>
            <a:schemeClr val="bg1"/>
          </a:solidFill>
        </p:spPr>
        <p:txBody>
          <a:bodyPr wrap="square" rtlCol="0">
            <a:spAutoFit/>
          </a:bodyPr>
          <a:lstStyle/>
          <a:p>
            <a:r>
              <a:rPr lang="en-US" b="1" u="sng" dirty="0"/>
              <a:t>Real Wealth Effect </a:t>
            </a:r>
            <a:r>
              <a:rPr lang="en-US" dirty="0"/>
              <a:t>– A change in the price level, changes the purchasing power of assets causing consumers to buy more (or less) goods and services. </a:t>
            </a:r>
          </a:p>
        </p:txBody>
      </p:sp>
      <p:sp>
        <p:nvSpPr>
          <p:cNvPr id="15" name="TextBox 14"/>
          <p:cNvSpPr txBox="1"/>
          <p:nvPr/>
        </p:nvSpPr>
        <p:spPr>
          <a:xfrm>
            <a:off x="7409650" y="2860541"/>
            <a:ext cx="4423285" cy="1754326"/>
          </a:xfrm>
          <a:prstGeom prst="rect">
            <a:avLst/>
          </a:prstGeom>
          <a:solidFill>
            <a:schemeClr val="bg1"/>
          </a:solidFill>
        </p:spPr>
        <p:txBody>
          <a:bodyPr wrap="square" rtlCol="0">
            <a:spAutoFit/>
          </a:bodyPr>
          <a:lstStyle/>
          <a:p>
            <a:r>
              <a:rPr lang="en-US" b="1" u="sng" dirty="0"/>
              <a:t>Interest Rate Effect </a:t>
            </a:r>
            <a:r>
              <a:rPr lang="en-US" dirty="0"/>
              <a:t>– A change in the price level, changes the amount of savings in the economy, which changes the interest rate. This leads to a change in borrowing and investment which will increase/decrease the AD. </a:t>
            </a:r>
          </a:p>
        </p:txBody>
      </p:sp>
      <p:sp>
        <p:nvSpPr>
          <p:cNvPr id="17" name="TextBox 16"/>
          <p:cNvSpPr txBox="1"/>
          <p:nvPr/>
        </p:nvSpPr>
        <p:spPr>
          <a:xfrm>
            <a:off x="7300431" y="4751579"/>
            <a:ext cx="4429743" cy="1938992"/>
          </a:xfrm>
          <a:prstGeom prst="rect">
            <a:avLst/>
          </a:prstGeom>
          <a:solidFill>
            <a:schemeClr val="bg1"/>
          </a:solidFill>
        </p:spPr>
        <p:txBody>
          <a:bodyPr wrap="square" rtlCol="0">
            <a:spAutoFit/>
          </a:bodyPr>
          <a:lstStyle/>
          <a:p>
            <a:r>
              <a:rPr lang="en-US" sz="2000" b="1" u="sng" dirty="0"/>
              <a:t>Net Export/Foreign Trade Effect </a:t>
            </a:r>
            <a:r>
              <a:rPr lang="en-US" sz="2000" dirty="0"/>
              <a:t>– A change in the price level, changes the amount that foreigners will purchase from our country which will affect the AD. </a:t>
            </a:r>
          </a:p>
          <a:p>
            <a:endParaRPr lang="en-US" sz="2000" dirty="0"/>
          </a:p>
        </p:txBody>
      </p:sp>
      <p:sp>
        <p:nvSpPr>
          <p:cNvPr id="7" name="Oval 6">
            <a:hlinkClick r:id="rId10" action="ppaction://hlinksldjump"/>
          </p:cNvPr>
          <p:cNvSpPr/>
          <p:nvPr/>
        </p:nvSpPr>
        <p:spPr>
          <a:xfrm>
            <a:off x="10106526" y="2273968"/>
            <a:ext cx="264695" cy="2880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hlinkClick r:id="rId11" action="ppaction://hlinksldjump"/>
          </p:cNvPr>
          <p:cNvSpPr/>
          <p:nvPr/>
        </p:nvSpPr>
        <p:spPr>
          <a:xfrm>
            <a:off x="8042787" y="4264284"/>
            <a:ext cx="264695" cy="2880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hlinkClick r:id="rId12" action="ppaction://hlinksldjump"/>
          </p:cNvPr>
          <p:cNvSpPr/>
          <p:nvPr/>
        </p:nvSpPr>
        <p:spPr>
          <a:xfrm>
            <a:off x="10061006" y="6320727"/>
            <a:ext cx="264695" cy="2880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hlinkClick r:id="rId13" action="ppaction://hlinksldjump"/>
          </p:cNvPr>
          <p:cNvSpPr/>
          <p:nvPr/>
        </p:nvSpPr>
        <p:spPr>
          <a:xfrm>
            <a:off x="83086" y="116304"/>
            <a:ext cx="264695" cy="2880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738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 Wealth Effect</a:t>
            </a:r>
          </a:p>
        </p:txBody>
      </p:sp>
      <p:sp>
        <p:nvSpPr>
          <p:cNvPr id="4" name="Oval 3">
            <a:hlinkClick r:id="rId2" action="ppaction://hlinksldjump"/>
          </p:cNvPr>
          <p:cNvSpPr/>
          <p:nvPr/>
        </p:nvSpPr>
        <p:spPr>
          <a:xfrm>
            <a:off x="83086" y="116304"/>
            <a:ext cx="264695" cy="2880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p:cNvSpPr txBox="1">
            <a:spLocks/>
          </p:cNvSpPr>
          <p:nvPr/>
        </p:nvSpPr>
        <p:spPr>
          <a:xfrm>
            <a:off x="569494" y="1558341"/>
            <a:ext cx="5081337"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You have $100,000 dollars in the bank</a:t>
            </a:r>
          </a:p>
          <a:p>
            <a:r>
              <a:rPr lang="en-US" dirty="0"/>
              <a:t>You also earn $5000 per month.</a:t>
            </a:r>
          </a:p>
          <a:p>
            <a:r>
              <a:rPr lang="en-US" dirty="0"/>
              <a:t>The price level decreases.</a:t>
            </a:r>
          </a:p>
          <a:p>
            <a:r>
              <a:rPr lang="en-US" dirty="0"/>
              <a:t>What happens to the value of your income and your savings?</a:t>
            </a:r>
          </a:p>
          <a:p>
            <a:pPr lvl="1"/>
            <a:r>
              <a:rPr lang="en-US" dirty="0"/>
              <a:t>Increases</a:t>
            </a:r>
          </a:p>
          <a:p>
            <a:r>
              <a:rPr lang="en-US" dirty="0"/>
              <a:t> Will you spend more or less?</a:t>
            </a:r>
          </a:p>
          <a:p>
            <a:pPr lvl="1"/>
            <a:r>
              <a:rPr lang="en-US" dirty="0"/>
              <a:t>Therefore firms and households will spend more</a:t>
            </a:r>
          </a:p>
        </p:txBody>
      </p:sp>
      <p:sp>
        <p:nvSpPr>
          <p:cNvPr id="6" name="Content Placeholder 5"/>
          <p:cNvSpPr>
            <a:spLocks noGrp="1"/>
          </p:cNvSpPr>
          <p:nvPr>
            <p:ph idx="1"/>
          </p:nvPr>
        </p:nvSpPr>
        <p:spPr>
          <a:xfrm>
            <a:off x="9910170" y="3692254"/>
            <a:ext cx="2057402" cy="1244609"/>
          </a:xfrm>
        </p:spPr>
        <p:txBody>
          <a:bodyPr>
            <a:normAutofit/>
          </a:bodyPr>
          <a:lstStyle/>
          <a:p>
            <a:r>
              <a:rPr lang="en-US" sz="2000" dirty="0"/>
              <a:t>Expenditure</a:t>
            </a:r>
          </a:p>
          <a:p>
            <a:r>
              <a:rPr lang="en-US" sz="2000" dirty="0"/>
              <a:t>(Consumption, Investment)</a:t>
            </a:r>
          </a:p>
        </p:txBody>
      </p:sp>
      <p:pic>
        <p:nvPicPr>
          <p:cNvPr id="3" name="Picture 2"/>
          <p:cNvPicPr>
            <a:picLocks noChangeAspect="1"/>
          </p:cNvPicPr>
          <p:nvPr/>
        </p:nvPicPr>
        <p:blipFill>
          <a:blip r:embed="rId3"/>
          <a:stretch>
            <a:fillRect/>
          </a:stretch>
        </p:blipFill>
        <p:spPr>
          <a:xfrm>
            <a:off x="6690946" y="358637"/>
            <a:ext cx="4725827" cy="2222264"/>
          </a:xfrm>
          <a:prstGeom prst="rect">
            <a:avLst/>
          </a:prstGeom>
        </p:spPr>
      </p:pic>
      <p:sp>
        <p:nvSpPr>
          <p:cNvPr id="7" name="Up Arrow 6"/>
          <p:cNvSpPr/>
          <p:nvPr/>
        </p:nvSpPr>
        <p:spPr>
          <a:xfrm>
            <a:off x="6114713" y="3305735"/>
            <a:ext cx="1186961" cy="177604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stretch>
            <a:fillRect/>
          </a:stretch>
        </p:blipFill>
        <p:spPr>
          <a:xfrm>
            <a:off x="7521225" y="3592682"/>
            <a:ext cx="2169394" cy="1425602"/>
          </a:xfrm>
          <a:prstGeom prst="rect">
            <a:avLst/>
          </a:prstGeom>
        </p:spPr>
      </p:pic>
      <p:sp>
        <p:nvSpPr>
          <p:cNvPr id="9" name="Down Arrow 8"/>
          <p:cNvSpPr/>
          <p:nvPr/>
        </p:nvSpPr>
        <p:spPr>
          <a:xfrm>
            <a:off x="7348019" y="2659959"/>
            <a:ext cx="2515807" cy="586364"/>
          </a:xfrm>
          <a:prstGeom prst="down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15433" y="5585223"/>
            <a:ext cx="5899280" cy="923330"/>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Real wealth effect – wealth increases which causes people and businesses to spend more, increasing GDP. </a:t>
            </a:r>
          </a:p>
        </p:txBody>
      </p:sp>
      <p:sp>
        <p:nvSpPr>
          <p:cNvPr id="12" name="Up Arrow 11"/>
          <p:cNvSpPr/>
          <p:nvPr/>
        </p:nvSpPr>
        <p:spPr>
          <a:xfrm>
            <a:off x="5577408" y="481387"/>
            <a:ext cx="1186961" cy="177604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Up Arrow 12"/>
          <p:cNvSpPr/>
          <p:nvPr/>
        </p:nvSpPr>
        <p:spPr>
          <a:xfrm>
            <a:off x="7235943" y="5364643"/>
            <a:ext cx="1186961" cy="12154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8605922" y="5617291"/>
            <a:ext cx="2147610" cy="584775"/>
          </a:xfrm>
          <a:prstGeom prst="rect">
            <a:avLst/>
          </a:prstGeom>
          <a:noFill/>
        </p:spPr>
        <p:txBody>
          <a:bodyPr wrap="square" rtlCol="0">
            <a:spAutoFit/>
          </a:bodyPr>
          <a:lstStyle/>
          <a:p>
            <a:r>
              <a:rPr lang="en-US" sz="3200" dirty="0"/>
              <a:t>Real GDP</a:t>
            </a:r>
          </a:p>
        </p:txBody>
      </p:sp>
    </p:spTree>
    <p:extLst>
      <p:ext uri="{BB962C8B-B14F-4D97-AF65-F5344CB8AC3E}">
        <p14:creationId xmlns:p14="http://schemas.microsoft.com/office/powerpoint/2010/main" val="20695354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60331"/>
          </a:xfrm>
        </p:spPr>
        <p:txBody>
          <a:bodyPr/>
          <a:lstStyle/>
          <a:p>
            <a:r>
              <a:rPr lang="en-US" dirty="0"/>
              <a:t>Foreign Trade Effect</a:t>
            </a:r>
          </a:p>
        </p:txBody>
      </p:sp>
      <p:sp>
        <p:nvSpPr>
          <p:cNvPr id="3" name="Content Placeholder 2"/>
          <p:cNvSpPr>
            <a:spLocks noGrp="1"/>
          </p:cNvSpPr>
          <p:nvPr>
            <p:ph idx="1"/>
          </p:nvPr>
        </p:nvSpPr>
        <p:spPr>
          <a:xfrm>
            <a:off x="535342" y="1121688"/>
            <a:ext cx="5081337" cy="4351338"/>
          </a:xfrm>
        </p:spPr>
        <p:txBody>
          <a:bodyPr>
            <a:normAutofit lnSpcReduction="10000"/>
          </a:bodyPr>
          <a:lstStyle/>
          <a:p>
            <a:r>
              <a:rPr lang="en-US" dirty="0"/>
              <a:t>The price level decreases.</a:t>
            </a:r>
          </a:p>
          <a:p>
            <a:r>
              <a:rPr lang="en-US" dirty="0"/>
              <a:t>This makes goods in that country relatively cheaper, but also for foreigners, especially if the price level is higher in their countries. </a:t>
            </a:r>
          </a:p>
          <a:p>
            <a:r>
              <a:rPr lang="en-US" dirty="0"/>
              <a:t>Foreigners will therefore purchase more from our country, increasing exports.</a:t>
            </a:r>
          </a:p>
          <a:p>
            <a:r>
              <a:rPr lang="en-US" dirty="0"/>
              <a:t>Locals will also import less from other countries.</a:t>
            </a:r>
          </a:p>
          <a:p>
            <a:endParaRPr lang="en-US" dirty="0"/>
          </a:p>
        </p:txBody>
      </p:sp>
      <p:sp>
        <p:nvSpPr>
          <p:cNvPr id="4" name="Oval 3">
            <a:hlinkClick r:id="rId2" action="ppaction://hlinksldjump"/>
          </p:cNvPr>
          <p:cNvSpPr/>
          <p:nvPr/>
        </p:nvSpPr>
        <p:spPr>
          <a:xfrm>
            <a:off x="83086" y="116304"/>
            <a:ext cx="264695" cy="2880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7344663" y="1092643"/>
            <a:ext cx="3392887" cy="2373565"/>
          </a:xfrm>
          <a:prstGeom prst="rect">
            <a:avLst/>
          </a:prstGeom>
        </p:spPr>
      </p:pic>
      <p:sp>
        <p:nvSpPr>
          <p:cNvPr id="6" name="Up Arrow 5"/>
          <p:cNvSpPr/>
          <p:nvPr/>
        </p:nvSpPr>
        <p:spPr>
          <a:xfrm>
            <a:off x="6065025" y="1212291"/>
            <a:ext cx="1186961" cy="177604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5"/>
          <p:cNvSpPr txBox="1">
            <a:spLocks/>
          </p:cNvSpPr>
          <p:nvPr/>
        </p:nvSpPr>
        <p:spPr>
          <a:xfrm>
            <a:off x="7538347" y="3827203"/>
            <a:ext cx="3005518" cy="18071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More Expenditure</a:t>
            </a:r>
          </a:p>
          <a:p>
            <a:pPr lvl="1"/>
            <a:r>
              <a:rPr lang="en-US" sz="1600" dirty="0"/>
              <a:t>More Exports</a:t>
            </a:r>
          </a:p>
          <a:p>
            <a:pPr lvl="1"/>
            <a:r>
              <a:rPr lang="en-US" sz="1600" dirty="0"/>
              <a:t>Fewer imports</a:t>
            </a:r>
          </a:p>
        </p:txBody>
      </p:sp>
      <p:sp>
        <p:nvSpPr>
          <p:cNvPr id="8" name="Up Arrow 7"/>
          <p:cNvSpPr/>
          <p:nvPr/>
        </p:nvSpPr>
        <p:spPr>
          <a:xfrm>
            <a:off x="6157702" y="3608368"/>
            <a:ext cx="1186961" cy="166288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871312" y="4730795"/>
            <a:ext cx="2147610" cy="584775"/>
          </a:xfrm>
          <a:prstGeom prst="rect">
            <a:avLst/>
          </a:prstGeom>
          <a:noFill/>
        </p:spPr>
        <p:txBody>
          <a:bodyPr wrap="square" rtlCol="0">
            <a:spAutoFit/>
          </a:bodyPr>
          <a:lstStyle/>
          <a:p>
            <a:r>
              <a:rPr lang="en-US" sz="3200" dirty="0"/>
              <a:t>Real GDP</a:t>
            </a:r>
          </a:p>
        </p:txBody>
      </p:sp>
      <p:sp>
        <p:nvSpPr>
          <p:cNvPr id="10" name="TextBox 9"/>
          <p:cNvSpPr txBox="1"/>
          <p:nvPr/>
        </p:nvSpPr>
        <p:spPr>
          <a:xfrm>
            <a:off x="215433" y="5501761"/>
            <a:ext cx="5068281" cy="1200329"/>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Foreign Trade Effect– lower price levels lead to relatively cheaper prices in your country -&gt; increased exports, decreased imports</a:t>
            </a:r>
          </a:p>
        </p:txBody>
      </p:sp>
    </p:spTree>
    <p:extLst>
      <p:ext uri="{BB962C8B-B14F-4D97-AF65-F5344CB8AC3E}">
        <p14:creationId xmlns:p14="http://schemas.microsoft.com/office/powerpoint/2010/main" val="707107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Interest Rate Effect</a:t>
            </a:r>
          </a:p>
        </p:txBody>
      </p:sp>
      <p:sp>
        <p:nvSpPr>
          <p:cNvPr id="4" name="Oval 3">
            <a:hlinkClick r:id="rId2" action="ppaction://hlinksldjump"/>
          </p:cNvPr>
          <p:cNvSpPr/>
          <p:nvPr/>
        </p:nvSpPr>
        <p:spPr>
          <a:xfrm>
            <a:off x="83086" y="116304"/>
            <a:ext cx="264695" cy="2880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p:cNvSpPr txBox="1">
            <a:spLocks/>
          </p:cNvSpPr>
          <p:nvPr/>
        </p:nvSpPr>
        <p:spPr>
          <a:xfrm>
            <a:off x="561474" y="1560931"/>
            <a:ext cx="5081337" cy="435133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price level decreases.</a:t>
            </a:r>
          </a:p>
          <a:p>
            <a:r>
              <a:rPr lang="en-US" dirty="0"/>
              <a:t>Not only will you be able to spend more (Wealth Effect) but you will also be able to save more. </a:t>
            </a:r>
          </a:p>
          <a:p>
            <a:r>
              <a:rPr lang="en-US" dirty="0"/>
              <a:t>When people save more, the banks have more money available to lend out. The interest rate will fall. (We will see in Unit 4 why this is true.)</a:t>
            </a:r>
          </a:p>
          <a:p>
            <a:r>
              <a:rPr lang="en-US" dirty="0"/>
              <a:t>Because the interest rate is lower people can now borrow money more cheaply.</a:t>
            </a:r>
          </a:p>
          <a:p>
            <a:pPr lvl="1"/>
            <a:r>
              <a:rPr lang="en-US" dirty="0"/>
              <a:t>People will borrow AND spend more</a:t>
            </a:r>
          </a:p>
          <a:p>
            <a:pPr lvl="2"/>
            <a:r>
              <a:rPr lang="en-US" dirty="0"/>
              <a:t>This applies to ‘interest sensitive goods’ such as cars, houses, machinery which is often too expensive to buy immediately without borrowing money.</a:t>
            </a:r>
          </a:p>
        </p:txBody>
      </p:sp>
      <p:pic>
        <p:nvPicPr>
          <p:cNvPr id="3" name="Picture 2"/>
          <p:cNvPicPr>
            <a:picLocks noChangeAspect="1"/>
          </p:cNvPicPr>
          <p:nvPr/>
        </p:nvPicPr>
        <p:blipFill>
          <a:blip r:embed="rId3"/>
          <a:stretch>
            <a:fillRect/>
          </a:stretch>
        </p:blipFill>
        <p:spPr>
          <a:xfrm>
            <a:off x="8284316" y="2304084"/>
            <a:ext cx="3372321" cy="1009791"/>
          </a:xfrm>
          <a:prstGeom prst="rect">
            <a:avLst/>
          </a:prstGeom>
        </p:spPr>
      </p:pic>
      <p:pic>
        <p:nvPicPr>
          <p:cNvPr id="6" name="Picture 5"/>
          <p:cNvPicPr>
            <a:picLocks noChangeAspect="1"/>
          </p:cNvPicPr>
          <p:nvPr/>
        </p:nvPicPr>
        <p:blipFill>
          <a:blip r:embed="rId4"/>
          <a:stretch>
            <a:fillRect/>
          </a:stretch>
        </p:blipFill>
        <p:spPr>
          <a:xfrm>
            <a:off x="7207841" y="404391"/>
            <a:ext cx="2762636" cy="1286297"/>
          </a:xfrm>
          <a:prstGeom prst="rect">
            <a:avLst/>
          </a:prstGeom>
        </p:spPr>
      </p:pic>
      <p:pic>
        <p:nvPicPr>
          <p:cNvPr id="7" name="Picture 6"/>
          <p:cNvPicPr>
            <a:picLocks noChangeAspect="1"/>
          </p:cNvPicPr>
          <p:nvPr/>
        </p:nvPicPr>
        <p:blipFill>
          <a:blip r:embed="rId5"/>
          <a:stretch>
            <a:fillRect/>
          </a:stretch>
        </p:blipFill>
        <p:spPr>
          <a:xfrm>
            <a:off x="7207841" y="4024309"/>
            <a:ext cx="2667372" cy="1752845"/>
          </a:xfrm>
          <a:prstGeom prst="rect">
            <a:avLst/>
          </a:prstGeom>
        </p:spPr>
      </p:pic>
      <p:sp>
        <p:nvSpPr>
          <p:cNvPr id="8" name="Down Arrow 7"/>
          <p:cNvSpPr/>
          <p:nvPr/>
        </p:nvSpPr>
        <p:spPr>
          <a:xfrm>
            <a:off x="5970258" y="1735883"/>
            <a:ext cx="1918574" cy="423046"/>
          </a:xfrm>
          <a:prstGeom prst="downArrow">
            <a:avLst>
              <a:gd name="adj1" fmla="val 50000"/>
              <a:gd name="adj2" fmla="val 52078"/>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7473901" y="3491940"/>
            <a:ext cx="2048808" cy="423046"/>
          </a:xfrm>
          <a:prstGeom prst="downArrow">
            <a:avLst>
              <a:gd name="adj1" fmla="val 50000"/>
              <a:gd name="adj2" fmla="val 52078"/>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Up Arrow 9"/>
          <p:cNvSpPr/>
          <p:nvPr/>
        </p:nvSpPr>
        <p:spPr>
          <a:xfrm>
            <a:off x="6560213" y="493709"/>
            <a:ext cx="503864" cy="105629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Up Arrow 10"/>
          <p:cNvSpPr/>
          <p:nvPr/>
        </p:nvSpPr>
        <p:spPr>
          <a:xfrm>
            <a:off x="8252139" y="2223736"/>
            <a:ext cx="503864" cy="105629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Up Arrow 11"/>
          <p:cNvSpPr/>
          <p:nvPr/>
        </p:nvSpPr>
        <p:spPr>
          <a:xfrm>
            <a:off x="6560213" y="4372581"/>
            <a:ext cx="503864" cy="105629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5"/>
          <p:cNvSpPr>
            <a:spLocks noGrp="1"/>
          </p:cNvSpPr>
          <p:nvPr>
            <p:ph idx="1"/>
          </p:nvPr>
        </p:nvSpPr>
        <p:spPr>
          <a:xfrm>
            <a:off x="9875213" y="4199209"/>
            <a:ext cx="2057402" cy="1807185"/>
          </a:xfrm>
        </p:spPr>
        <p:txBody>
          <a:bodyPr>
            <a:normAutofit/>
          </a:bodyPr>
          <a:lstStyle/>
          <a:p>
            <a:r>
              <a:rPr lang="en-US" sz="2000" dirty="0"/>
              <a:t>More Expenditure</a:t>
            </a:r>
          </a:p>
          <a:p>
            <a:pPr lvl="1"/>
            <a:r>
              <a:rPr lang="en-US" sz="1600" dirty="0"/>
              <a:t>(Consumption, Investment)</a:t>
            </a:r>
          </a:p>
        </p:txBody>
      </p:sp>
      <p:sp>
        <p:nvSpPr>
          <p:cNvPr id="14" name="Up Arrow 13"/>
          <p:cNvSpPr/>
          <p:nvPr/>
        </p:nvSpPr>
        <p:spPr>
          <a:xfrm>
            <a:off x="7387312" y="5798341"/>
            <a:ext cx="1186961" cy="98721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8790021" y="5827076"/>
            <a:ext cx="2147610" cy="584775"/>
          </a:xfrm>
          <a:prstGeom prst="rect">
            <a:avLst/>
          </a:prstGeom>
          <a:noFill/>
        </p:spPr>
        <p:txBody>
          <a:bodyPr wrap="square" rtlCol="0">
            <a:spAutoFit/>
          </a:bodyPr>
          <a:lstStyle/>
          <a:p>
            <a:r>
              <a:rPr lang="en-US" sz="3200" dirty="0"/>
              <a:t>Real GDP</a:t>
            </a:r>
          </a:p>
        </p:txBody>
      </p:sp>
      <p:sp>
        <p:nvSpPr>
          <p:cNvPr id="16" name="TextBox 15"/>
          <p:cNvSpPr txBox="1"/>
          <p:nvPr/>
        </p:nvSpPr>
        <p:spPr>
          <a:xfrm>
            <a:off x="215433" y="5585223"/>
            <a:ext cx="6054883" cy="1169551"/>
          </a:xfrm>
          <a:prstGeom prst="rect">
            <a:avLst/>
          </a:prstGeom>
          <a:solidFill>
            <a:srgbClr val="FFFF00"/>
          </a:solidFill>
        </p:spPr>
        <p:txBody>
          <a:bodyPr wrap="square" rtlCol="0">
            <a:spAutoFit/>
          </a:bodyPr>
          <a:lstStyle/>
          <a:p>
            <a:r>
              <a:rPr lang="en-US" sz="1400" dirty="0">
                <a:solidFill>
                  <a:srgbClr val="FF0000"/>
                </a:solidFill>
              </a:rPr>
              <a:t>Summary</a:t>
            </a:r>
          </a:p>
          <a:p>
            <a:r>
              <a:rPr lang="en-US" sz="1400" dirty="0">
                <a:solidFill>
                  <a:srgbClr val="FF0000"/>
                </a:solidFill>
              </a:rPr>
              <a:t>The lower price level causes a lower interest rate so people borrow and spend more. </a:t>
            </a:r>
          </a:p>
          <a:p>
            <a:r>
              <a:rPr lang="en-US" sz="1400" dirty="0">
                <a:solidFill>
                  <a:srgbClr val="FF0000"/>
                </a:solidFill>
              </a:rPr>
              <a:t>Interest Rate Effect: increased real wealth -&gt; increased savings -&gt; decreased interest rate -&gt; increased borrowing -&gt; increased interest sensitive expenditure </a:t>
            </a:r>
          </a:p>
        </p:txBody>
      </p:sp>
      <p:pic>
        <p:nvPicPr>
          <p:cNvPr id="17" name="Picture 16"/>
          <p:cNvPicPr>
            <a:picLocks noChangeAspect="1"/>
          </p:cNvPicPr>
          <p:nvPr/>
        </p:nvPicPr>
        <p:blipFill>
          <a:blip r:embed="rId6"/>
          <a:stretch>
            <a:fillRect/>
          </a:stretch>
        </p:blipFill>
        <p:spPr>
          <a:xfrm>
            <a:off x="6270316" y="2261246"/>
            <a:ext cx="1441301" cy="927876"/>
          </a:xfrm>
          <a:prstGeom prst="rect">
            <a:avLst/>
          </a:prstGeom>
        </p:spPr>
      </p:pic>
      <p:sp>
        <p:nvSpPr>
          <p:cNvPr id="18" name="Down Arrow 17"/>
          <p:cNvSpPr/>
          <p:nvPr/>
        </p:nvSpPr>
        <p:spPr>
          <a:xfrm rot="16200000">
            <a:off x="7690625" y="2625285"/>
            <a:ext cx="667807" cy="423046"/>
          </a:xfrm>
          <a:prstGeom prst="downArrow">
            <a:avLst>
              <a:gd name="adj1" fmla="val 50000"/>
              <a:gd name="adj2" fmla="val 52078"/>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Up Arrow 18"/>
          <p:cNvSpPr/>
          <p:nvPr/>
        </p:nvSpPr>
        <p:spPr>
          <a:xfrm rot="10800000">
            <a:off x="5736457" y="2302789"/>
            <a:ext cx="503864" cy="105629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0067365" y="636494"/>
            <a:ext cx="1676400" cy="830997"/>
          </a:xfrm>
          <a:prstGeom prst="rect">
            <a:avLst/>
          </a:prstGeom>
          <a:noFill/>
        </p:spPr>
        <p:txBody>
          <a:bodyPr wrap="square" rtlCol="0">
            <a:spAutoFit/>
          </a:bodyPr>
          <a:lstStyle/>
          <a:p>
            <a:r>
              <a:rPr lang="en-US" sz="1600" dirty="0"/>
              <a:t>The lower price level lets people save more. </a:t>
            </a:r>
          </a:p>
        </p:txBody>
      </p:sp>
      <p:sp>
        <p:nvSpPr>
          <p:cNvPr id="21" name="TextBox 20"/>
          <p:cNvSpPr txBox="1"/>
          <p:nvPr/>
        </p:nvSpPr>
        <p:spPr>
          <a:xfrm>
            <a:off x="6128562" y="3076441"/>
            <a:ext cx="1676400" cy="830997"/>
          </a:xfrm>
          <a:prstGeom prst="rect">
            <a:avLst/>
          </a:prstGeom>
          <a:noFill/>
        </p:spPr>
        <p:txBody>
          <a:bodyPr wrap="square" rtlCol="0">
            <a:spAutoFit/>
          </a:bodyPr>
          <a:lstStyle/>
          <a:p>
            <a:r>
              <a:rPr lang="en-US" sz="1600" dirty="0"/>
              <a:t>More savings leads to a lower interest rate</a:t>
            </a:r>
          </a:p>
        </p:txBody>
      </p:sp>
      <p:sp>
        <p:nvSpPr>
          <p:cNvPr id="22" name="TextBox 21"/>
          <p:cNvSpPr txBox="1"/>
          <p:nvPr/>
        </p:nvSpPr>
        <p:spPr>
          <a:xfrm>
            <a:off x="9576090" y="3166144"/>
            <a:ext cx="1676400" cy="584775"/>
          </a:xfrm>
          <a:prstGeom prst="rect">
            <a:avLst/>
          </a:prstGeom>
          <a:noFill/>
        </p:spPr>
        <p:txBody>
          <a:bodyPr wrap="square" rtlCol="0">
            <a:spAutoFit/>
          </a:bodyPr>
          <a:lstStyle/>
          <a:p>
            <a:r>
              <a:rPr lang="en-US" sz="1600" dirty="0"/>
              <a:t>People can borrow more</a:t>
            </a:r>
          </a:p>
        </p:txBody>
      </p:sp>
      <p:sp>
        <p:nvSpPr>
          <p:cNvPr id="23" name="TextBox 22"/>
          <p:cNvSpPr txBox="1"/>
          <p:nvPr/>
        </p:nvSpPr>
        <p:spPr>
          <a:xfrm>
            <a:off x="1027605" y="533760"/>
            <a:ext cx="4056611" cy="369332"/>
          </a:xfrm>
          <a:prstGeom prst="rect">
            <a:avLst/>
          </a:prstGeom>
          <a:solidFill>
            <a:srgbClr val="FFFF00"/>
          </a:solidFill>
        </p:spPr>
        <p:txBody>
          <a:bodyPr wrap="square" rtlCol="0">
            <a:spAutoFit/>
          </a:bodyPr>
          <a:lstStyle/>
          <a:p>
            <a:r>
              <a:rPr lang="en-US" dirty="0"/>
              <a:t>This will be explained again in Unit 4.</a:t>
            </a:r>
          </a:p>
        </p:txBody>
      </p:sp>
    </p:spTree>
    <p:extLst>
      <p:ext uri="{BB962C8B-B14F-4D97-AF65-F5344CB8AC3E}">
        <p14:creationId xmlns:p14="http://schemas.microsoft.com/office/powerpoint/2010/main" val="16269210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Identify two effects that result in a downward sloping aggregate demand curve.</a:t>
            </a:r>
          </a:p>
          <a:p>
            <a:r>
              <a:rPr lang="en-US" dirty="0">
                <a:solidFill>
                  <a:srgbClr val="FF0000"/>
                </a:solidFill>
              </a:rPr>
              <a:t>The real wealth effect – low prices means you can afford to buy more with your current wealth, increasing spending. </a:t>
            </a:r>
          </a:p>
          <a:p>
            <a:r>
              <a:rPr lang="en-US" dirty="0">
                <a:solidFill>
                  <a:srgbClr val="FF0000"/>
                </a:solidFill>
              </a:rPr>
              <a:t>The net exports effect – low prices means that foreigners will purchase more goods which increases exports and increases output. </a:t>
            </a:r>
          </a:p>
          <a:p>
            <a:r>
              <a:rPr lang="en-US" dirty="0">
                <a:solidFill>
                  <a:srgbClr val="FF0000"/>
                </a:solidFill>
              </a:rPr>
              <a:t>The interest effect – low prices means people can afford to save more money, which makes borrowing cheaper, increases interest sensitive expenditure, increasing output.</a:t>
            </a:r>
          </a:p>
          <a:p>
            <a:endParaRPr lang="en-US" dirty="0">
              <a:solidFill>
                <a:srgbClr val="FF0000"/>
              </a:solidFill>
            </a:endParaRPr>
          </a:p>
        </p:txBody>
      </p:sp>
    </p:spTree>
    <p:extLst>
      <p:ext uri="{BB962C8B-B14F-4D97-AF65-F5344CB8AC3E}">
        <p14:creationId xmlns:p14="http://schemas.microsoft.com/office/powerpoint/2010/main" val="411723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017" y="149975"/>
            <a:ext cx="10515600" cy="1325563"/>
          </a:xfrm>
        </p:spPr>
        <p:txBody>
          <a:bodyPr/>
          <a:lstStyle/>
          <a:p>
            <a:r>
              <a:rPr lang="en-US" dirty="0"/>
              <a:t>Aggregate Demand (AD) Shifts</a:t>
            </a:r>
          </a:p>
        </p:txBody>
      </p:sp>
      <p:sp>
        <p:nvSpPr>
          <p:cNvPr id="3" name="Content Placeholder 2"/>
          <p:cNvSpPr>
            <a:spLocks noGrp="1"/>
          </p:cNvSpPr>
          <p:nvPr>
            <p:ph idx="1"/>
          </p:nvPr>
        </p:nvSpPr>
        <p:spPr>
          <a:xfrm>
            <a:off x="406017" y="1510087"/>
            <a:ext cx="5802769" cy="4351338"/>
          </a:xfrm>
        </p:spPr>
        <p:txBody>
          <a:bodyPr>
            <a:normAutofit/>
          </a:bodyPr>
          <a:lstStyle/>
          <a:p>
            <a:r>
              <a:rPr lang="en-US" dirty="0"/>
              <a:t>Just like the micro demand curve, </a:t>
            </a:r>
            <a:r>
              <a:rPr lang="en-US" dirty="0">
                <a:solidFill>
                  <a:srgbClr val="00B0F0"/>
                </a:solidFill>
              </a:rPr>
              <a:t>AD can shift due to many different factors</a:t>
            </a:r>
            <a:r>
              <a:rPr lang="en-US" dirty="0"/>
              <a:t>. </a:t>
            </a:r>
          </a:p>
          <a:p>
            <a:endParaRPr lang="en-US" dirty="0"/>
          </a:p>
          <a:p>
            <a:pPr lvl="1"/>
            <a:endParaRPr lang="en-US" dirty="0"/>
          </a:p>
        </p:txBody>
      </p:sp>
      <p:pic>
        <p:nvPicPr>
          <p:cNvPr id="4" name="Picture 3"/>
          <p:cNvPicPr>
            <a:picLocks noChangeAspect="1"/>
          </p:cNvPicPr>
          <p:nvPr/>
        </p:nvPicPr>
        <p:blipFill>
          <a:blip r:embed="rId2"/>
          <a:stretch>
            <a:fillRect/>
          </a:stretch>
        </p:blipFill>
        <p:spPr>
          <a:xfrm>
            <a:off x="6911787" y="1431356"/>
            <a:ext cx="4874196" cy="4176067"/>
          </a:xfrm>
          <a:prstGeom prst="rect">
            <a:avLst/>
          </a:prstGeom>
        </p:spPr>
      </p:pic>
      <p:cxnSp>
        <p:nvCxnSpPr>
          <p:cNvPr id="6" name="Straight Connector 5"/>
          <p:cNvCxnSpPr/>
          <p:nvPr/>
        </p:nvCxnSpPr>
        <p:spPr>
          <a:xfrm>
            <a:off x="7620000" y="2772697"/>
            <a:ext cx="2241755" cy="233024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8971936" y="1859815"/>
            <a:ext cx="2512141" cy="267285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ight Arrow 8"/>
          <p:cNvSpPr/>
          <p:nvPr/>
        </p:nvSpPr>
        <p:spPr>
          <a:xfrm>
            <a:off x="9567799" y="3254477"/>
            <a:ext cx="539762" cy="2649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ight Arrow 9"/>
          <p:cNvSpPr/>
          <p:nvPr/>
        </p:nvSpPr>
        <p:spPr>
          <a:xfrm rot="10800000">
            <a:off x="8470996" y="3254477"/>
            <a:ext cx="539762" cy="2649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p:cNvSpPr/>
          <p:nvPr/>
        </p:nvSpPr>
        <p:spPr>
          <a:xfrm>
            <a:off x="139819" y="2864775"/>
            <a:ext cx="6096000" cy="1200329"/>
          </a:xfrm>
          <a:prstGeom prst="rect">
            <a:avLst/>
          </a:prstGeom>
          <a:solidFill>
            <a:schemeClr val="accent4">
              <a:lumMod val="20000"/>
              <a:lumOff val="80000"/>
            </a:schemeClr>
          </a:solidFill>
        </p:spPr>
        <p:txBody>
          <a:bodyPr>
            <a:spAutoFit/>
          </a:bodyPr>
          <a:lstStyle/>
          <a:p>
            <a:r>
              <a:rPr lang="en-US" b="1" u="sng" dirty="0"/>
              <a:t>Rightward Shift </a:t>
            </a:r>
          </a:p>
          <a:p>
            <a:pPr lvl="1"/>
            <a:r>
              <a:rPr lang="en-US" dirty="0"/>
              <a:t>This means that people all through the economy want to </a:t>
            </a:r>
            <a:r>
              <a:rPr lang="en-US" dirty="0">
                <a:solidFill>
                  <a:srgbClr val="00B050"/>
                </a:solidFill>
              </a:rPr>
              <a:t>buy more G&amp;S at the same price level </a:t>
            </a:r>
            <a:r>
              <a:rPr lang="en-US" dirty="0"/>
              <a:t>(measured in dollars, RMB, pounds etc.)</a:t>
            </a:r>
          </a:p>
        </p:txBody>
      </p:sp>
      <p:sp>
        <p:nvSpPr>
          <p:cNvPr id="8" name="Rectangle 7"/>
          <p:cNvSpPr/>
          <p:nvPr/>
        </p:nvSpPr>
        <p:spPr>
          <a:xfrm>
            <a:off x="259401" y="4637585"/>
            <a:ext cx="6096000" cy="1605568"/>
          </a:xfrm>
          <a:prstGeom prst="rect">
            <a:avLst/>
          </a:prstGeom>
          <a:solidFill>
            <a:schemeClr val="bg1">
              <a:lumMod val="95000"/>
            </a:schemeClr>
          </a:solidFill>
        </p:spPr>
        <p:txBody>
          <a:bodyPr>
            <a:spAutoFit/>
          </a:bodyPr>
          <a:lstStyle/>
          <a:p>
            <a:r>
              <a:rPr lang="en-US" b="1" u="sng" dirty="0"/>
              <a:t>Leftward Shift </a:t>
            </a:r>
          </a:p>
          <a:p>
            <a:pPr lvl="1"/>
            <a:r>
              <a:rPr lang="en-US" dirty="0"/>
              <a:t>This means that people all through the economy want to </a:t>
            </a:r>
            <a:r>
              <a:rPr lang="en-US" dirty="0">
                <a:solidFill>
                  <a:srgbClr val="00B050"/>
                </a:solidFill>
              </a:rPr>
              <a:t>buy less G&amp;S at the same price level </a:t>
            </a:r>
            <a:r>
              <a:rPr lang="en-US" dirty="0"/>
              <a:t>(measured in dollars, RMB, pounds etc.)</a:t>
            </a:r>
          </a:p>
          <a:p>
            <a:pPr marL="228600" lvl="1">
              <a:spcBef>
                <a:spcPts val="1000"/>
              </a:spcBef>
            </a:pPr>
            <a:r>
              <a:rPr lang="en-US" dirty="0"/>
              <a:t>This has important consequences for the entire economy! </a:t>
            </a:r>
          </a:p>
        </p:txBody>
      </p:sp>
      <p:sp>
        <p:nvSpPr>
          <p:cNvPr id="11" name="Right Arrow 10"/>
          <p:cNvSpPr/>
          <p:nvPr/>
        </p:nvSpPr>
        <p:spPr>
          <a:xfrm>
            <a:off x="1815914" y="2931331"/>
            <a:ext cx="539762" cy="2649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ight Arrow 11"/>
          <p:cNvSpPr/>
          <p:nvPr/>
        </p:nvSpPr>
        <p:spPr>
          <a:xfrm rot="10800000">
            <a:off x="1897280" y="4637585"/>
            <a:ext cx="539762" cy="2649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16659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5" grpId="0" animBg="1"/>
      <p:bldP spid="8" grpId="0" animBg="1"/>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Unit 3</a:t>
            </a:r>
          </a:p>
        </p:txBody>
      </p:sp>
      <p:sp>
        <p:nvSpPr>
          <p:cNvPr id="4" name="Text Placeholder 3"/>
          <p:cNvSpPr>
            <a:spLocks noGrp="1"/>
          </p:cNvSpPr>
          <p:nvPr>
            <p:ph type="body" idx="1"/>
          </p:nvPr>
        </p:nvSpPr>
        <p:spPr/>
        <p:txBody>
          <a:bodyPr/>
          <a:lstStyle/>
          <a:p>
            <a:r>
              <a:rPr lang="en-AU" dirty="0"/>
              <a:t>We have talked about </a:t>
            </a:r>
            <a:r>
              <a:rPr lang="en-AU" dirty="0">
                <a:solidFill>
                  <a:srgbClr val="00B0F0"/>
                </a:solidFill>
              </a:rPr>
              <a:t>GDP, Unemployment and Inflation </a:t>
            </a:r>
            <a:r>
              <a:rPr lang="en-AU" dirty="0"/>
              <a:t>in Unit 2.</a:t>
            </a:r>
          </a:p>
          <a:p>
            <a:r>
              <a:rPr lang="en-AU" dirty="0"/>
              <a:t>We will now look at the </a:t>
            </a:r>
            <a:r>
              <a:rPr lang="en-AU" dirty="0">
                <a:solidFill>
                  <a:srgbClr val="00B0F0"/>
                </a:solidFill>
              </a:rPr>
              <a:t>graphical representation </a:t>
            </a:r>
            <a:r>
              <a:rPr lang="en-AU" dirty="0"/>
              <a:t>of these indicators in Unit 3.</a:t>
            </a:r>
          </a:p>
        </p:txBody>
      </p:sp>
    </p:spTree>
    <p:extLst>
      <p:ext uri="{BB962C8B-B14F-4D97-AF65-F5344CB8AC3E}">
        <p14:creationId xmlns:p14="http://schemas.microsoft.com/office/powerpoint/2010/main" val="41299053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406" y="107748"/>
            <a:ext cx="10515600" cy="846939"/>
          </a:xfrm>
        </p:spPr>
        <p:txBody>
          <a:bodyPr/>
          <a:lstStyle/>
          <a:p>
            <a:r>
              <a:rPr lang="en-US" dirty="0"/>
              <a:t>Factors that Shift Aggregate Demand</a:t>
            </a:r>
          </a:p>
        </p:txBody>
      </p:sp>
      <p:sp>
        <p:nvSpPr>
          <p:cNvPr id="3" name="Content Placeholder 2"/>
          <p:cNvSpPr>
            <a:spLocks noGrp="1"/>
          </p:cNvSpPr>
          <p:nvPr>
            <p:ph idx="1"/>
          </p:nvPr>
        </p:nvSpPr>
        <p:spPr>
          <a:xfrm>
            <a:off x="679387" y="954687"/>
            <a:ext cx="6367721" cy="1040635"/>
          </a:xfrm>
        </p:spPr>
        <p:txBody>
          <a:bodyPr/>
          <a:lstStyle/>
          <a:p>
            <a:r>
              <a:rPr lang="en-US" dirty="0"/>
              <a:t>Events that shift the demand curve can be referred to as </a:t>
            </a:r>
            <a:r>
              <a:rPr lang="en-US" dirty="0">
                <a:solidFill>
                  <a:srgbClr val="00B0F0"/>
                </a:solidFill>
              </a:rPr>
              <a:t>demand shocks</a:t>
            </a:r>
            <a:r>
              <a:rPr lang="en-US" dirty="0"/>
              <a:t>.</a:t>
            </a:r>
          </a:p>
        </p:txBody>
      </p:sp>
      <p:pic>
        <p:nvPicPr>
          <p:cNvPr id="6" name="Picture 5"/>
          <p:cNvPicPr>
            <a:picLocks noChangeAspect="1"/>
          </p:cNvPicPr>
          <p:nvPr/>
        </p:nvPicPr>
        <p:blipFill>
          <a:blip r:embed="rId2"/>
          <a:stretch>
            <a:fillRect/>
          </a:stretch>
        </p:blipFill>
        <p:spPr>
          <a:xfrm>
            <a:off x="295497" y="4160907"/>
            <a:ext cx="3567750" cy="2578374"/>
          </a:xfrm>
          <a:prstGeom prst="rect">
            <a:avLst/>
          </a:prstGeom>
        </p:spPr>
      </p:pic>
      <p:pic>
        <p:nvPicPr>
          <p:cNvPr id="7" name="Picture 6"/>
          <p:cNvPicPr>
            <a:picLocks noChangeAspect="1"/>
          </p:cNvPicPr>
          <p:nvPr/>
        </p:nvPicPr>
        <p:blipFill>
          <a:blip r:embed="rId3"/>
          <a:stretch>
            <a:fillRect/>
          </a:stretch>
        </p:blipFill>
        <p:spPr>
          <a:xfrm>
            <a:off x="570298" y="1801626"/>
            <a:ext cx="2867425" cy="2286319"/>
          </a:xfrm>
          <a:prstGeom prst="rect">
            <a:avLst/>
          </a:prstGeom>
        </p:spPr>
      </p:pic>
      <p:pic>
        <p:nvPicPr>
          <p:cNvPr id="12" name="Picture 11"/>
          <p:cNvPicPr>
            <a:picLocks noChangeAspect="1"/>
          </p:cNvPicPr>
          <p:nvPr/>
        </p:nvPicPr>
        <p:blipFill>
          <a:blip r:embed="rId4"/>
          <a:stretch>
            <a:fillRect/>
          </a:stretch>
        </p:blipFill>
        <p:spPr>
          <a:xfrm>
            <a:off x="3972336" y="1801626"/>
            <a:ext cx="7144922" cy="3084139"/>
          </a:xfrm>
          <a:prstGeom prst="rect">
            <a:avLst/>
          </a:prstGeom>
        </p:spPr>
      </p:pic>
      <p:sp>
        <p:nvSpPr>
          <p:cNvPr id="4" name="TextBox 3"/>
          <p:cNvSpPr txBox="1"/>
          <p:nvPr/>
        </p:nvSpPr>
        <p:spPr>
          <a:xfrm>
            <a:off x="9009246" y="404261"/>
            <a:ext cx="2791327" cy="1200329"/>
          </a:xfrm>
          <a:prstGeom prst="rect">
            <a:avLst/>
          </a:prstGeom>
          <a:solidFill>
            <a:srgbClr val="FFFF00"/>
          </a:solidFill>
        </p:spPr>
        <p:txBody>
          <a:bodyPr wrap="square" rtlCol="0">
            <a:spAutoFit/>
          </a:bodyPr>
          <a:lstStyle/>
          <a:p>
            <a:r>
              <a:rPr lang="en-AU" dirty="0">
                <a:solidFill>
                  <a:srgbClr val="FF0000"/>
                </a:solidFill>
              </a:rPr>
              <a:t>Summary</a:t>
            </a:r>
          </a:p>
          <a:p>
            <a:r>
              <a:rPr lang="en-AU" dirty="0">
                <a:solidFill>
                  <a:srgbClr val="FF0000"/>
                </a:solidFill>
              </a:rPr>
              <a:t>An aggregate demand shock is change in any factor that affects C,I,G,X-M</a:t>
            </a:r>
          </a:p>
        </p:txBody>
      </p:sp>
      <p:sp>
        <p:nvSpPr>
          <p:cNvPr id="5" name="TextBox 4"/>
          <p:cNvSpPr txBox="1"/>
          <p:nvPr/>
        </p:nvSpPr>
        <p:spPr>
          <a:xfrm>
            <a:off x="474406" y="1801626"/>
            <a:ext cx="3497930" cy="2246769"/>
          </a:xfrm>
          <a:prstGeom prst="rect">
            <a:avLst/>
          </a:prstGeom>
          <a:solidFill>
            <a:schemeClr val="bg1"/>
          </a:solidFill>
          <a:ln>
            <a:solidFill>
              <a:schemeClr val="tx1"/>
            </a:solidFill>
          </a:ln>
        </p:spPr>
        <p:txBody>
          <a:bodyPr wrap="square" rtlCol="0">
            <a:spAutoFit/>
          </a:bodyPr>
          <a:lstStyle/>
          <a:p>
            <a:r>
              <a:rPr lang="en-US" sz="2000" b="1" u="sng" dirty="0"/>
              <a:t>Direct Components that shift AD</a:t>
            </a:r>
          </a:p>
          <a:p>
            <a:pPr marL="342900" indent="-342900">
              <a:buFont typeface="Arial" panose="020B0604020202020204" pitchFamily="34" charset="0"/>
              <a:buChar char="•"/>
            </a:pPr>
            <a:r>
              <a:rPr lang="en-US" sz="2000" dirty="0"/>
              <a:t>∆Consumption</a:t>
            </a:r>
          </a:p>
          <a:p>
            <a:pPr marL="342900" indent="-342900">
              <a:buFont typeface="Arial" panose="020B0604020202020204" pitchFamily="34" charset="0"/>
              <a:buChar char="•"/>
            </a:pPr>
            <a:r>
              <a:rPr lang="en-US" sz="2000" dirty="0"/>
              <a:t>∆Investment </a:t>
            </a:r>
          </a:p>
          <a:p>
            <a:pPr marL="342900" indent="-342900">
              <a:buFont typeface="Arial" panose="020B0604020202020204" pitchFamily="34" charset="0"/>
              <a:buChar char="•"/>
            </a:pPr>
            <a:r>
              <a:rPr lang="en-US" sz="2000" dirty="0"/>
              <a:t>∆Government Spending</a:t>
            </a:r>
          </a:p>
          <a:p>
            <a:pPr marL="342900" indent="-342900">
              <a:buFont typeface="Arial" panose="020B0604020202020204" pitchFamily="34" charset="0"/>
              <a:buChar char="•"/>
            </a:pPr>
            <a:r>
              <a:rPr lang="en-US" sz="2000" dirty="0"/>
              <a:t>∆Exports</a:t>
            </a:r>
          </a:p>
          <a:p>
            <a:pPr marL="342900" indent="-342900">
              <a:buFont typeface="Arial" panose="020B0604020202020204" pitchFamily="34" charset="0"/>
              <a:buChar char="•"/>
            </a:pPr>
            <a:r>
              <a:rPr lang="en-US" sz="2000" dirty="0"/>
              <a:t>∆Imports </a:t>
            </a:r>
          </a:p>
        </p:txBody>
      </p:sp>
      <p:sp>
        <p:nvSpPr>
          <p:cNvPr id="11" name="TextBox 10"/>
          <p:cNvSpPr txBox="1"/>
          <p:nvPr/>
        </p:nvSpPr>
        <p:spPr>
          <a:xfrm>
            <a:off x="4028489" y="1725556"/>
            <a:ext cx="6924014" cy="3231654"/>
          </a:xfrm>
          <a:prstGeom prst="rect">
            <a:avLst/>
          </a:prstGeom>
          <a:solidFill>
            <a:schemeClr val="bg1"/>
          </a:solidFill>
          <a:ln>
            <a:solidFill>
              <a:schemeClr val="tx1"/>
            </a:solidFill>
          </a:ln>
        </p:spPr>
        <p:txBody>
          <a:bodyPr wrap="square" rtlCol="0">
            <a:spAutoFit/>
          </a:bodyPr>
          <a:lstStyle/>
          <a:p>
            <a:r>
              <a:rPr lang="en-US" sz="2400" b="1" u="sng" dirty="0"/>
              <a:t>Indirect Components that shift AD</a:t>
            </a:r>
          </a:p>
          <a:p>
            <a:pPr marL="342900" indent="-342900">
              <a:buFont typeface="Arial" panose="020B0604020202020204" pitchFamily="34" charset="0"/>
              <a:buChar char="•"/>
            </a:pPr>
            <a:r>
              <a:rPr lang="en-US" sz="2000" dirty="0"/>
              <a:t>∆Tax rates</a:t>
            </a:r>
          </a:p>
          <a:p>
            <a:pPr marL="342900" indent="-342900">
              <a:buFont typeface="Arial" panose="020B0604020202020204" pitchFamily="34" charset="0"/>
              <a:buChar char="•"/>
            </a:pPr>
            <a:r>
              <a:rPr lang="en-US" sz="2000" dirty="0"/>
              <a:t>∆Exchange Rate </a:t>
            </a:r>
          </a:p>
          <a:p>
            <a:pPr marL="342900" indent="-342900">
              <a:buFont typeface="Arial" panose="020B0604020202020204" pitchFamily="34" charset="0"/>
              <a:buChar char="•"/>
            </a:pPr>
            <a:r>
              <a:rPr lang="en-US" sz="2000" dirty="0"/>
              <a:t>∆Government policies (to be discussed further)</a:t>
            </a:r>
          </a:p>
          <a:p>
            <a:pPr marL="342900" indent="-342900">
              <a:buFont typeface="Arial" panose="020B0604020202020204" pitchFamily="34" charset="0"/>
              <a:buChar char="•"/>
            </a:pPr>
            <a:r>
              <a:rPr lang="en-US" sz="2000" dirty="0"/>
              <a:t>∆Wealth</a:t>
            </a:r>
          </a:p>
          <a:p>
            <a:pPr marL="342900" indent="-342900">
              <a:buFont typeface="Arial" panose="020B0604020202020204" pitchFamily="34" charset="0"/>
              <a:buChar char="•"/>
            </a:pPr>
            <a:r>
              <a:rPr lang="en-US" sz="2000" dirty="0"/>
              <a:t>∆Technology</a:t>
            </a:r>
          </a:p>
          <a:p>
            <a:pPr marL="342900" indent="-342900">
              <a:buFont typeface="Arial" panose="020B0604020202020204" pitchFamily="34" charset="0"/>
              <a:buChar char="•"/>
            </a:pPr>
            <a:r>
              <a:rPr lang="en-US" sz="2000" dirty="0"/>
              <a:t>∆Optimism/confidence</a:t>
            </a:r>
          </a:p>
          <a:p>
            <a:pPr marL="342900" indent="-342900">
              <a:buFont typeface="Arial" panose="020B0604020202020204" pitchFamily="34" charset="0"/>
              <a:buChar char="•"/>
            </a:pPr>
            <a:r>
              <a:rPr lang="en-US" sz="2000" dirty="0"/>
              <a:t>∆Price level of other countries compared to ours </a:t>
            </a:r>
          </a:p>
          <a:p>
            <a:pPr marL="342900" indent="-342900">
              <a:buFont typeface="Arial" panose="020B0604020202020204" pitchFamily="34" charset="0"/>
              <a:buChar char="•"/>
            </a:pPr>
            <a:r>
              <a:rPr lang="en-US" sz="2000" dirty="0"/>
              <a:t>Etc.</a:t>
            </a:r>
          </a:p>
          <a:p>
            <a:pPr marL="342900" indent="-342900">
              <a:buFont typeface="Arial" panose="020B0604020202020204" pitchFamily="34" charset="0"/>
              <a:buChar char="•"/>
            </a:pPr>
            <a:endParaRPr lang="en-US" sz="2000" dirty="0"/>
          </a:p>
        </p:txBody>
      </p:sp>
      <p:sp>
        <p:nvSpPr>
          <p:cNvPr id="13" name="TextBox 12"/>
          <p:cNvSpPr txBox="1"/>
          <p:nvPr/>
        </p:nvSpPr>
        <p:spPr>
          <a:xfrm>
            <a:off x="4201461" y="4694809"/>
            <a:ext cx="6833419" cy="1477328"/>
          </a:xfrm>
          <a:prstGeom prst="rect">
            <a:avLst/>
          </a:prstGeom>
          <a:solidFill>
            <a:schemeClr val="accent4">
              <a:lumMod val="20000"/>
              <a:lumOff val="80000"/>
            </a:schemeClr>
          </a:solidFill>
        </p:spPr>
        <p:txBody>
          <a:bodyPr wrap="square" rtlCol="0">
            <a:spAutoFit/>
          </a:bodyPr>
          <a:lstStyle/>
          <a:p>
            <a:r>
              <a:rPr lang="en-AU" dirty="0"/>
              <a:t>The </a:t>
            </a:r>
            <a:r>
              <a:rPr lang="en-AU" dirty="0">
                <a:solidFill>
                  <a:srgbClr val="00B050"/>
                </a:solidFill>
              </a:rPr>
              <a:t>indirect components</a:t>
            </a:r>
            <a:r>
              <a:rPr lang="en-AU" dirty="0"/>
              <a:t> are factors that would cause households, government, business and rest of world to to </a:t>
            </a:r>
            <a:r>
              <a:rPr lang="en-AU" dirty="0">
                <a:solidFill>
                  <a:srgbClr val="00B050"/>
                </a:solidFill>
              </a:rPr>
              <a:t>buy more or less</a:t>
            </a:r>
            <a:r>
              <a:rPr lang="en-AU" dirty="0"/>
              <a:t>.</a:t>
            </a:r>
          </a:p>
          <a:p>
            <a:endParaRPr lang="en-AU" dirty="0"/>
          </a:p>
          <a:p>
            <a:r>
              <a:rPr lang="en-AU" dirty="0"/>
              <a:t>Instead of memorizing the whole list, think intuitively about what effect the change in some factor would have.</a:t>
            </a:r>
          </a:p>
        </p:txBody>
      </p:sp>
    </p:spTree>
    <p:extLst>
      <p:ext uri="{BB962C8B-B14F-4D97-AF65-F5344CB8AC3E}">
        <p14:creationId xmlns:p14="http://schemas.microsoft.com/office/powerpoint/2010/main" val="405818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a:xfrm>
            <a:off x="5604386" y="1465006"/>
            <a:ext cx="5749413" cy="4711957"/>
          </a:xfrm>
        </p:spPr>
        <p:txBody>
          <a:bodyPr>
            <a:normAutofit lnSpcReduction="10000"/>
          </a:bodyPr>
          <a:lstStyle/>
          <a:p>
            <a:r>
              <a:rPr lang="en-AU" dirty="0">
                <a:solidFill>
                  <a:srgbClr val="FF0000"/>
                </a:solidFill>
              </a:rPr>
              <a:t>1. Wealth increases therefore ↑C ↑AD</a:t>
            </a:r>
          </a:p>
          <a:p>
            <a:r>
              <a:rPr lang="en-AU" dirty="0">
                <a:solidFill>
                  <a:srgbClr val="FF0000"/>
                </a:solidFill>
              </a:rPr>
              <a:t>2. ↓Confidence -&gt; ↓C ↓I-&gt; ↓AD</a:t>
            </a:r>
          </a:p>
          <a:p>
            <a:r>
              <a:rPr lang="en-AU" dirty="0">
                <a:solidFill>
                  <a:srgbClr val="FF0000"/>
                </a:solidFill>
              </a:rPr>
              <a:t>3. Poor people spend larger proportion of income, therefore ↑C ↑AD</a:t>
            </a:r>
          </a:p>
          <a:p>
            <a:r>
              <a:rPr lang="en-AU" dirty="0">
                <a:solidFill>
                  <a:srgbClr val="FF0000"/>
                </a:solidFill>
              </a:rPr>
              <a:t>4. ↑M ↓X -&gt; ↓AD</a:t>
            </a:r>
          </a:p>
          <a:p>
            <a:r>
              <a:rPr lang="en-AU" dirty="0">
                <a:solidFill>
                  <a:srgbClr val="FF0000"/>
                </a:solidFill>
              </a:rPr>
              <a:t>5. Lower cost of borrowing will increase ‘interest sensitive consumption’ ↑C ↑AD</a:t>
            </a:r>
          </a:p>
          <a:p>
            <a:r>
              <a:rPr lang="en-AU" dirty="0">
                <a:solidFill>
                  <a:srgbClr val="FF0000"/>
                </a:solidFill>
              </a:rPr>
              <a:t>6. ↓C↓AD</a:t>
            </a:r>
          </a:p>
          <a:p>
            <a:endParaRPr lang="en-AU" dirty="0"/>
          </a:p>
          <a:p>
            <a:endParaRPr lang="en-AU" dirty="0"/>
          </a:p>
        </p:txBody>
      </p:sp>
      <p:pic>
        <p:nvPicPr>
          <p:cNvPr id="4" name="Picture 3"/>
          <p:cNvPicPr>
            <a:picLocks noChangeAspect="1"/>
          </p:cNvPicPr>
          <p:nvPr/>
        </p:nvPicPr>
        <p:blipFill>
          <a:blip r:embed="rId2"/>
          <a:stretch>
            <a:fillRect/>
          </a:stretch>
        </p:blipFill>
        <p:spPr>
          <a:xfrm>
            <a:off x="188920" y="571534"/>
            <a:ext cx="5029902" cy="3905795"/>
          </a:xfrm>
          <a:prstGeom prst="rect">
            <a:avLst/>
          </a:prstGeom>
        </p:spPr>
      </p:pic>
    </p:spTree>
    <p:extLst>
      <p:ext uri="{BB962C8B-B14F-4D97-AF65-F5344CB8AC3E}">
        <p14:creationId xmlns:p14="http://schemas.microsoft.com/office/powerpoint/2010/main" val="356630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Movement Along vs Movement of Curve</a:t>
            </a:r>
          </a:p>
        </p:txBody>
      </p:sp>
      <p:sp>
        <p:nvSpPr>
          <p:cNvPr id="3" name="Content Placeholder 2"/>
          <p:cNvSpPr>
            <a:spLocks noGrp="1"/>
          </p:cNvSpPr>
          <p:nvPr>
            <p:ph idx="1"/>
          </p:nvPr>
        </p:nvSpPr>
        <p:spPr>
          <a:xfrm>
            <a:off x="564777" y="5083203"/>
            <a:ext cx="5029200" cy="1304150"/>
          </a:xfrm>
        </p:spPr>
        <p:txBody>
          <a:bodyPr/>
          <a:lstStyle/>
          <a:p>
            <a:r>
              <a:rPr lang="en-US" dirty="0"/>
              <a:t>Change in price level</a:t>
            </a:r>
          </a:p>
        </p:txBody>
      </p:sp>
      <p:grpSp>
        <p:nvGrpSpPr>
          <p:cNvPr id="4" name="Group 3"/>
          <p:cNvGrpSpPr/>
          <p:nvPr/>
        </p:nvGrpSpPr>
        <p:grpSpPr>
          <a:xfrm>
            <a:off x="6339099" y="1475536"/>
            <a:ext cx="5439200" cy="3326754"/>
            <a:chOff x="6352546" y="1690688"/>
            <a:chExt cx="5439200" cy="3326754"/>
          </a:xfrm>
        </p:grpSpPr>
        <p:pic>
          <p:nvPicPr>
            <p:cNvPr id="5" name="Picture 4"/>
            <p:cNvPicPr>
              <a:picLocks noChangeAspect="1"/>
            </p:cNvPicPr>
            <p:nvPr/>
          </p:nvPicPr>
          <p:blipFill>
            <a:blip r:embed="rId2"/>
            <a:stretch>
              <a:fillRect/>
            </a:stretch>
          </p:blipFill>
          <p:spPr>
            <a:xfrm>
              <a:off x="6352546" y="1719738"/>
              <a:ext cx="5439200" cy="3297704"/>
            </a:xfrm>
            <a:prstGeom prst="rect">
              <a:avLst/>
            </a:prstGeom>
          </p:spPr>
        </p:pic>
        <p:cxnSp>
          <p:nvCxnSpPr>
            <p:cNvPr id="6" name="Straight Connector 5"/>
            <p:cNvCxnSpPr/>
            <p:nvPr/>
          </p:nvCxnSpPr>
          <p:spPr>
            <a:xfrm>
              <a:off x="9507071" y="2151529"/>
              <a:ext cx="1780114" cy="225735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256494" y="1690688"/>
              <a:ext cx="2770094" cy="369332"/>
            </a:xfrm>
            <a:prstGeom prst="rect">
              <a:avLst/>
            </a:prstGeom>
            <a:noFill/>
          </p:spPr>
          <p:txBody>
            <a:bodyPr wrap="square" rtlCol="0">
              <a:spAutoFit/>
            </a:bodyPr>
            <a:lstStyle/>
            <a:p>
              <a:r>
                <a:rPr lang="en-US" dirty="0"/>
                <a:t>Whole Economy </a:t>
              </a:r>
              <a:r>
                <a:rPr lang="en-US" dirty="0" err="1"/>
                <a:t>eg</a:t>
              </a:r>
              <a:r>
                <a:rPr lang="en-US" dirty="0"/>
                <a:t>. China</a:t>
              </a:r>
            </a:p>
          </p:txBody>
        </p:sp>
      </p:grpSp>
      <p:pic>
        <p:nvPicPr>
          <p:cNvPr id="12" name="Picture 11"/>
          <p:cNvPicPr>
            <a:picLocks noChangeAspect="1"/>
          </p:cNvPicPr>
          <p:nvPr/>
        </p:nvPicPr>
        <p:blipFill>
          <a:blip r:embed="rId3"/>
          <a:stretch>
            <a:fillRect/>
          </a:stretch>
        </p:blipFill>
        <p:spPr>
          <a:xfrm>
            <a:off x="1024258" y="1504587"/>
            <a:ext cx="4177877" cy="3297704"/>
          </a:xfrm>
          <a:prstGeom prst="rect">
            <a:avLst/>
          </a:prstGeom>
        </p:spPr>
      </p:pic>
      <p:sp>
        <p:nvSpPr>
          <p:cNvPr id="14" name="TextBox 13"/>
          <p:cNvSpPr txBox="1"/>
          <p:nvPr/>
        </p:nvSpPr>
        <p:spPr>
          <a:xfrm>
            <a:off x="1991743" y="1573491"/>
            <a:ext cx="2770094" cy="369332"/>
          </a:xfrm>
          <a:prstGeom prst="rect">
            <a:avLst/>
          </a:prstGeom>
          <a:noFill/>
        </p:spPr>
        <p:txBody>
          <a:bodyPr wrap="square" rtlCol="0">
            <a:spAutoFit/>
          </a:bodyPr>
          <a:lstStyle/>
          <a:p>
            <a:r>
              <a:rPr lang="en-US" dirty="0"/>
              <a:t>Whole Economy </a:t>
            </a:r>
            <a:r>
              <a:rPr lang="en-US" dirty="0" err="1"/>
              <a:t>eg</a:t>
            </a:r>
            <a:r>
              <a:rPr lang="en-US" dirty="0"/>
              <a:t>. China</a:t>
            </a:r>
          </a:p>
        </p:txBody>
      </p:sp>
      <p:cxnSp>
        <p:nvCxnSpPr>
          <p:cNvPr id="16" name="Straight Arrow Connector 15"/>
          <p:cNvCxnSpPr/>
          <p:nvPr/>
        </p:nvCxnSpPr>
        <p:spPr>
          <a:xfrm>
            <a:off x="9628094" y="3153439"/>
            <a:ext cx="755587" cy="0"/>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518730" y="2223736"/>
            <a:ext cx="668223" cy="559805"/>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287489" y="2888529"/>
            <a:ext cx="602322" cy="529818"/>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4" name="Content Placeholder 2"/>
          <p:cNvSpPr txBox="1">
            <a:spLocks/>
          </p:cNvSpPr>
          <p:nvPr/>
        </p:nvSpPr>
        <p:spPr>
          <a:xfrm>
            <a:off x="6867086" y="4787772"/>
            <a:ext cx="5029200" cy="1750679"/>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Change in other factors (that aren’t price level)</a:t>
            </a:r>
          </a:p>
          <a:p>
            <a:pPr lvl="1"/>
            <a:r>
              <a:rPr lang="en-US" dirty="0"/>
              <a:t>Change in business confidence</a:t>
            </a:r>
          </a:p>
          <a:p>
            <a:pPr lvl="1"/>
            <a:r>
              <a:rPr lang="en-US" dirty="0"/>
              <a:t>Change in population</a:t>
            </a:r>
          </a:p>
          <a:p>
            <a:pPr lvl="1"/>
            <a:r>
              <a:rPr lang="en-US" dirty="0"/>
              <a:t>Change in wealth</a:t>
            </a:r>
          </a:p>
          <a:p>
            <a:pPr lvl="1"/>
            <a:r>
              <a:rPr lang="en-US" dirty="0"/>
              <a:t>Change in net exports</a:t>
            </a:r>
          </a:p>
          <a:p>
            <a:pPr lvl="1"/>
            <a:r>
              <a:rPr lang="en-US" dirty="0"/>
              <a:t>Etc.</a:t>
            </a:r>
          </a:p>
        </p:txBody>
      </p:sp>
      <p:cxnSp>
        <p:nvCxnSpPr>
          <p:cNvPr id="25" name="Straight Arrow Connector 24"/>
          <p:cNvCxnSpPr/>
          <p:nvPr/>
        </p:nvCxnSpPr>
        <p:spPr>
          <a:xfrm flipH="1" flipV="1">
            <a:off x="8854592" y="3185500"/>
            <a:ext cx="639032" cy="14994"/>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9637666" y="3182490"/>
            <a:ext cx="851040" cy="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271877" y="5571565"/>
            <a:ext cx="4633546" cy="1169551"/>
          </a:xfrm>
          <a:prstGeom prst="rect">
            <a:avLst/>
          </a:prstGeom>
          <a:solidFill>
            <a:srgbClr val="FFFF00"/>
          </a:solidFill>
        </p:spPr>
        <p:txBody>
          <a:bodyPr wrap="square" rtlCol="0">
            <a:spAutoFit/>
          </a:bodyPr>
          <a:lstStyle/>
          <a:p>
            <a:r>
              <a:rPr lang="en-US" sz="1400" dirty="0">
                <a:solidFill>
                  <a:srgbClr val="FF0000"/>
                </a:solidFill>
              </a:rPr>
              <a:t>Summary</a:t>
            </a:r>
          </a:p>
          <a:p>
            <a:r>
              <a:rPr lang="en-US" sz="1400" dirty="0">
                <a:solidFill>
                  <a:srgbClr val="FF0000"/>
                </a:solidFill>
              </a:rPr>
              <a:t>Movement along – change in price level</a:t>
            </a:r>
          </a:p>
          <a:p>
            <a:r>
              <a:rPr lang="en-US" sz="1400" dirty="0">
                <a:solidFill>
                  <a:srgbClr val="FF0000"/>
                </a:solidFill>
              </a:rPr>
              <a:t>Shift of AD curve – change in other factors</a:t>
            </a:r>
          </a:p>
          <a:p>
            <a:r>
              <a:rPr lang="en-US" sz="1400" dirty="0">
                <a:solidFill>
                  <a:srgbClr val="FF0000"/>
                </a:solidFill>
              </a:rPr>
              <a:t>	Right – ‘increase in AD’</a:t>
            </a:r>
          </a:p>
          <a:p>
            <a:r>
              <a:rPr lang="en-US" sz="1400" dirty="0">
                <a:solidFill>
                  <a:srgbClr val="FF0000"/>
                </a:solidFill>
              </a:rPr>
              <a:t>	Left – ‘decrease in AD’</a:t>
            </a:r>
          </a:p>
        </p:txBody>
      </p:sp>
      <p:sp>
        <p:nvSpPr>
          <p:cNvPr id="9" name="TextBox 8"/>
          <p:cNvSpPr txBox="1"/>
          <p:nvPr/>
        </p:nvSpPr>
        <p:spPr>
          <a:xfrm>
            <a:off x="10587673" y="2733347"/>
            <a:ext cx="2080683" cy="646331"/>
          </a:xfrm>
          <a:prstGeom prst="rect">
            <a:avLst/>
          </a:prstGeom>
          <a:solidFill>
            <a:schemeClr val="accent4">
              <a:lumMod val="20000"/>
              <a:lumOff val="80000"/>
            </a:schemeClr>
          </a:solidFill>
        </p:spPr>
        <p:txBody>
          <a:bodyPr wrap="square" rtlCol="0">
            <a:spAutoFit/>
          </a:bodyPr>
          <a:lstStyle/>
          <a:p>
            <a:r>
              <a:rPr lang="en-US" b="1" dirty="0"/>
              <a:t>Increase and Decrease in AD</a:t>
            </a:r>
          </a:p>
        </p:txBody>
      </p:sp>
    </p:spTree>
    <p:extLst>
      <p:ext uri="{BB962C8B-B14F-4D97-AF65-F5344CB8AC3E}">
        <p14:creationId xmlns:p14="http://schemas.microsoft.com/office/powerpoint/2010/main" val="18780439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6922" y="41801"/>
            <a:ext cx="11147323" cy="1034837"/>
          </a:xfrm>
        </p:spPr>
        <p:txBody>
          <a:bodyPr/>
          <a:lstStyle/>
          <a:p>
            <a:r>
              <a:rPr lang="en-AU" dirty="0"/>
              <a:t>Demand Shocks – What will be the effect on AD?</a:t>
            </a:r>
          </a:p>
        </p:txBody>
      </p:sp>
      <p:graphicFrame>
        <p:nvGraphicFramePr>
          <p:cNvPr id="6" name="Content Placeholder 5"/>
          <p:cNvGraphicFramePr>
            <a:graphicFrameLocks noGrp="1"/>
          </p:cNvGraphicFramePr>
          <p:nvPr>
            <p:ph idx="1"/>
          </p:nvPr>
        </p:nvGraphicFramePr>
        <p:xfrm>
          <a:off x="642783" y="839246"/>
          <a:ext cx="10515600" cy="594868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551938053"/>
                    </a:ext>
                  </a:extLst>
                </a:gridCol>
                <a:gridCol w="3505200">
                  <a:extLst>
                    <a:ext uri="{9D8B030D-6E8A-4147-A177-3AD203B41FA5}">
                      <a16:colId xmlns:a16="http://schemas.microsoft.com/office/drawing/2014/main" val="3478582443"/>
                    </a:ext>
                  </a:extLst>
                </a:gridCol>
                <a:gridCol w="3505200">
                  <a:extLst>
                    <a:ext uri="{9D8B030D-6E8A-4147-A177-3AD203B41FA5}">
                      <a16:colId xmlns:a16="http://schemas.microsoft.com/office/drawing/2014/main" val="2980200571"/>
                    </a:ext>
                  </a:extLst>
                </a:gridCol>
              </a:tblGrid>
              <a:tr h="370840">
                <a:tc>
                  <a:txBody>
                    <a:bodyPr/>
                    <a:lstStyle/>
                    <a:p>
                      <a:r>
                        <a:rPr lang="en-AU" dirty="0"/>
                        <a:t>Factor</a:t>
                      </a:r>
                    </a:p>
                  </a:txBody>
                  <a:tcPr/>
                </a:tc>
                <a:tc>
                  <a:txBody>
                    <a:bodyPr/>
                    <a:lstStyle/>
                    <a:p>
                      <a:r>
                        <a:rPr lang="en-AU" dirty="0"/>
                        <a:t>Increase</a:t>
                      </a:r>
                    </a:p>
                  </a:txBody>
                  <a:tcPr/>
                </a:tc>
                <a:tc>
                  <a:txBody>
                    <a:bodyPr/>
                    <a:lstStyle/>
                    <a:p>
                      <a:r>
                        <a:rPr lang="en-AU" dirty="0"/>
                        <a:t>Decrease</a:t>
                      </a:r>
                    </a:p>
                  </a:txBody>
                  <a:tcPr/>
                </a:tc>
                <a:extLst>
                  <a:ext uri="{0D108BD9-81ED-4DB2-BD59-A6C34878D82A}">
                    <a16:rowId xmlns:a16="http://schemas.microsoft.com/office/drawing/2014/main" val="3063693971"/>
                  </a:ext>
                </a:extLst>
              </a:tr>
              <a:tr h="370840">
                <a:tc>
                  <a:txBody>
                    <a:bodyPr/>
                    <a:lstStyle/>
                    <a:p>
                      <a:r>
                        <a:rPr lang="en-AU" dirty="0"/>
                        <a:t>Stock</a:t>
                      </a:r>
                      <a:r>
                        <a:rPr lang="en-AU" baseline="0" dirty="0"/>
                        <a:t> market stocks owned by households</a:t>
                      </a:r>
                      <a:endParaRPr lang="en-AU" dirty="0"/>
                    </a:p>
                  </a:txBody>
                  <a:tcPr/>
                </a:tc>
                <a:tc>
                  <a:txBody>
                    <a:bodyPr/>
                    <a:lstStyle/>
                    <a:p>
                      <a:r>
                        <a:rPr lang="en-AU" sz="1800" b="0" i="0" u="none" kern="1200" dirty="0">
                          <a:solidFill>
                            <a:srgbClr val="00B050"/>
                          </a:solidFill>
                          <a:effectLst/>
                          <a:latin typeface="+mn-lt"/>
                          <a:ea typeface="+mn-ea"/>
                          <a:cs typeface="+mn-cs"/>
                        </a:rPr>
                        <a:t>↑AD –</a:t>
                      </a:r>
                      <a:r>
                        <a:rPr lang="en-AU" sz="1800" b="0" i="0" u="none" kern="1200" baseline="0" dirty="0">
                          <a:solidFill>
                            <a:srgbClr val="00B050"/>
                          </a:solidFill>
                          <a:effectLst/>
                          <a:latin typeface="+mn-lt"/>
                          <a:ea typeface="+mn-ea"/>
                          <a:cs typeface="+mn-cs"/>
                        </a:rPr>
                        <a:t> consumers are wealthier now</a:t>
                      </a:r>
                      <a:endParaRPr lang="en-AU" u="none" dirty="0">
                        <a:solidFill>
                          <a:srgbClr val="00B050"/>
                        </a:solidFill>
                      </a:endParaRPr>
                    </a:p>
                  </a:txBody>
                  <a:tcPr/>
                </a:tc>
                <a:tc>
                  <a:txBody>
                    <a:bodyPr/>
                    <a:lstStyle/>
                    <a:p>
                      <a:r>
                        <a:rPr lang="en-AU" sz="1800" b="0" i="0" u="none" kern="1200" dirty="0">
                          <a:solidFill>
                            <a:srgbClr val="FF0000"/>
                          </a:solidFill>
                          <a:effectLst/>
                          <a:latin typeface="+mn-lt"/>
                          <a:ea typeface="+mn-ea"/>
                          <a:cs typeface="+mn-cs"/>
                        </a:rPr>
                        <a:t>↓AD – consumers are poorer now</a:t>
                      </a:r>
                      <a:endParaRPr lang="en-AU" u="none" dirty="0">
                        <a:solidFill>
                          <a:srgbClr val="FF0000"/>
                        </a:solidFill>
                      </a:endParaRPr>
                    </a:p>
                  </a:txBody>
                  <a:tcPr/>
                </a:tc>
                <a:extLst>
                  <a:ext uri="{0D108BD9-81ED-4DB2-BD59-A6C34878D82A}">
                    <a16:rowId xmlns:a16="http://schemas.microsoft.com/office/drawing/2014/main" val="3712942732"/>
                  </a:ext>
                </a:extLst>
              </a:tr>
              <a:tr h="370840">
                <a:tc>
                  <a:txBody>
                    <a:bodyPr/>
                    <a:lstStyle/>
                    <a:p>
                      <a:r>
                        <a:rPr lang="en-AU" dirty="0"/>
                        <a:t>Government</a:t>
                      </a:r>
                      <a:r>
                        <a:rPr lang="en-AU" baseline="0" dirty="0"/>
                        <a:t> purchases</a:t>
                      </a:r>
                      <a:endParaRPr lang="en-A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800" b="0" i="0" u="none" kern="1200" dirty="0">
                          <a:solidFill>
                            <a:srgbClr val="00B050"/>
                          </a:solidFill>
                          <a:effectLst/>
                          <a:latin typeface="+mn-lt"/>
                          <a:ea typeface="+mn-ea"/>
                          <a:cs typeface="+mn-cs"/>
                        </a:rPr>
                        <a:t>↑AD – increase government spending</a:t>
                      </a:r>
                    </a:p>
                    <a:p>
                      <a:endParaRPr lang="en-A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800" b="0" i="0" u="none" kern="1200" dirty="0">
                          <a:solidFill>
                            <a:srgbClr val="FF0000"/>
                          </a:solidFill>
                          <a:effectLst/>
                          <a:latin typeface="+mn-lt"/>
                          <a:ea typeface="+mn-ea"/>
                          <a:cs typeface="+mn-cs"/>
                        </a:rPr>
                        <a:t>↓AD – decrease </a:t>
                      </a:r>
                      <a:r>
                        <a:rPr lang="en-AU" sz="1800" b="0" i="0" u="none" kern="1200" dirty="0" err="1">
                          <a:solidFill>
                            <a:srgbClr val="FF0000"/>
                          </a:solidFill>
                          <a:effectLst/>
                          <a:latin typeface="+mn-lt"/>
                          <a:ea typeface="+mn-ea"/>
                          <a:cs typeface="+mn-cs"/>
                        </a:rPr>
                        <a:t>gov</a:t>
                      </a:r>
                      <a:r>
                        <a:rPr lang="en-AU" sz="1800" b="0" i="0" u="none" kern="1200" dirty="0">
                          <a:solidFill>
                            <a:srgbClr val="FF0000"/>
                          </a:solidFill>
                          <a:effectLst/>
                          <a:latin typeface="+mn-lt"/>
                          <a:ea typeface="+mn-ea"/>
                          <a:cs typeface="+mn-cs"/>
                        </a:rPr>
                        <a:t> spending</a:t>
                      </a:r>
                      <a:endParaRPr lang="en-AU" u="none" dirty="0">
                        <a:solidFill>
                          <a:srgbClr val="FF0000"/>
                        </a:solidFill>
                      </a:endParaRPr>
                    </a:p>
                    <a:p>
                      <a:endParaRPr lang="en-AU" dirty="0"/>
                    </a:p>
                  </a:txBody>
                  <a:tcPr/>
                </a:tc>
                <a:extLst>
                  <a:ext uri="{0D108BD9-81ED-4DB2-BD59-A6C34878D82A}">
                    <a16:rowId xmlns:a16="http://schemas.microsoft.com/office/drawing/2014/main" val="3453458816"/>
                  </a:ext>
                </a:extLst>
              </a:tr>
              <a:tr h="370840">
                <a:tc>
                  <a:txBody>
                    <a:bodyPr/>
                    <a:lstStyle/>
                    <a:p>
                      <a:r>
                        <a:rPr lang="en-AU" dirty="0"/>
                        <a:t>Consumer</a:t>
                      </a:r>
                      <a:r>
                        <a:rPr lang="en-AU" baseline="0" dirty="0"/>
                        <a:t> Confidence</a:t>
                      </a:r>
                      <a:endParaRPr lang="en-A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800" b="0" i="0" u="none" kern="1200" dirty="0">
                          <a:solidFill>
                            <a:srgbClr val="00B050"/>
                          </a:solidFill>
                          <a:effectLst/>
                          <a:latin typeface="+mn-lt"/>
                          <a:ea typeface="+mn-ea"/>
                          <a:cs typeface="+mn-cs"/>
                        </a:rPr>
                        <a:t>↑AD –</a:t>
                      </a:r>
                      <a:r>
                        <a:rPr lang="en-AU" sz="1800" b="0" i="0" u="none" kern="1200" baseline="0" dirty="0">
                          <a:solidFill>
                            <a:srgbClr val="00B050"/>
                          </a:solidFill>
                          <a:effectLst/>
                          <a:latin typeface="+mn-lt"/>
                          <a:ea typeface="+mn-ea"/>
                          <a:cs typeface="+mn-cs"/>
                        </a:rPr>
                        <a:t> consumers will buy more in the future</a:t>
                      </a:r>
                      <a:endParaRPr lang="en-AU" u="none" dirty="0">
                        <a:solidFill>
                          <a:srgbClr val="00B050"/>
                        </a:solidFill>
                      </a:endParaRPr>
                    </a:p>
                    <a:p>
                      <a:endParaRPr lang="en-A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800" b="0" i="0" u="none" kern="1200" dirty="0">
                          <a:solidFill>
                            <a:srgbClr val="FF0000"/>
                          </a:solidFill>
                          <a:effectLst/>
                          <a:latin typeface="+mn-lt"/>
                          <a:ea typeface="+mn-ea"/>
                          <a:cs typeface="+mn-cs"/>
                        </a:rPr>
                        <a:t>↓AD – consumers will buy less</a:t>
                      </a:r>
                      <a:endParaRPr lang="en-AU" u="none" dirty="0">
                        <a:solidFill>
                          <a:srgbClr val="FF0000"/>
                        </a:solidFill>
                      </a:endParaRPr>
                    </a:p>
                    <a:p>
                      <a:endParaRPr lang="en-AU" dirty="0"/>
                    </a:p>
                  </a:txBody>
                  <a:tcPr/>
                </a:tc>
                <a:extLst>
                  <a:ext uri="{0D108BD9-81ED-4DB2-BD59-A6C34878D82A}">
                    <a16:rowId xmlns:a16="http://schemas.microsoft.com/office/drawing/2014/main" val="1923476507"/>
                  </a:ext>
                </a:extLst>
              </a:tr>
              <a:tr h="370840">
                <a:tc>
                  <a:txBody>
                    <a:bodyPr/>
                    <a:lstStyle/>
                    <a:p>
                      <a:r>
                        <a:rPr lang="en-AU" dirty="0"/>
                        <a:t>Unemployment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800" b="0" i="0" u="none" kern="1200" dirty="0">
                          <a:solidFill>
                            <a:srgbClr val="FF0000"/>
                          </a:solidFill>
                          <a:effectLst/>
                          <a:latin typeface="+mn-lt"/>
                          <a:ea typeface="+mn-ea"/>
                          <a:cs typeface="+mn-cs"/>
                        </a:rPr>
                        <a:t>↓AD – people have less income</a:t>
                      </a:r>
                      <a:endParaRPr lang="en-AU" u="none" dirty="0">
                        <a:solidFill>
                          <a:srgbClr val="FF0000"/>
                        </a:solidFill>
                      </a:endParaRPr>
                    </a:p>
                    <a:p>
                      <a:endParaRPr lang="en-A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800" b="0" i="0" u="none" kern="1200" dirty="0">
                          <a:solidFill>
                            <a:srgbClr val="00B050"/>
                          </a:solidFill>
                          <a:effectLst/>
                          <a:latin typeface="+mn-lt"/>
                          <a:ea typeface="+mn-ea"/>
                          <a:cs typeface="+mn-cs"/>
                        </a:rPr>
                        <a:t>↑AD – people have more income</a:t>
                      </a:r>
                    </a:p>
                    <a:p>
                      <a:endParaRPr lang="en-AU" dirty="0"/>
                    </a:p>
                  </a:txBody>
                  <a:tcPr/>
                </a:tc>
                <a:extLst>
                  <a:ext uri="{0D108BD9-81ED-4DB2-BD59-A6C34878D82A}">
                    <a16:rowId xmlns:a16="http://schemas.microsoft.com/office/drawing/2014/main" val="624575765"/>
                  </a:ext>
                </a:extLst>
              </a:tr>
              <a:tr h="370840">
                <a:tc>
                  <a:txBody>
                    <a:bodyPr/>
                    <a:lstStyle/>
                    <a:p>
                      <a:r>
                        <a:rPr lang="en-AU" dirty="0"/>
                        <a:t>Technology</a:t>
                      </a:r>
                      <a:r>
                        <a:rPr lang="en-AU" baseline="0" dirty="0"/>
                        <a:t> of Products</a:t>
                      </a:r>
                      <a:endParaRPr lang="en-A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800" b="0" i="0" u="none" kern="1200" dirty="0">
                          <a:solidFill>
                            <a:srgbClr val="00B050"/>
                          </a:solidFill>
                          <a:effectLst/>
                          <a:latin typeface="+mn-lt"/>
                          <a:ea typeface="+mn-ea"/>
                          <a:cs typeface="+mn-cs"/>
                        </a:rPr>
                        <a:t>↑AD – consumers are attracted by new products</a:t>
                      </a:r>
                    </a:p>
                    <a:p>
                      <a:endParaRPr lang="en-A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800" b="0" i="0" u="none" kern="1200" dirty="0">
                          <a:solidFill>
                            <a:srgbClr val="FF0000"/>
                          </a:solidFill>
                          <a:effectLst/>
                          <a:latin typeface="+mn-lt"/>
                          <a:ea typeface="+mn-ea"/>
                          <a:cs typeface="+mn-cs"/>
                        </a:rPr>
                        <a:t>↓AD – consumers get</a:t>
                      </a:r>
                      <a:r>
                        <a:rPr lang="en-AU" sz="1800" b="0" i="0" u="none" kern="1200" baseline="0" dirty="0">
                          <a:solidFill>
                            <a:srgbClr val="FF0000"/>
                          </a:solidFill>
                          <a:effectLst/>
                          <a:latin typeface="+mn-lt"/>
                          <a:ea typeface="+mn-ea"/>
                          <a:cs typeface="+mn-cs"/>
                        </a:rPr>
                        <a:t> less utility from products</a:t>
                      </a:r>
                      <a:endParaRPr lang="en-AU" u="none" dirty="0">
                        <a:solidFill>
                          <a:srgbClr val="FF0000"/>
                        </a:solidFill>
                      </a:endParaRPr>
                    </a:p>
                    <a:p>
                      <a:endParaRPr lang="en-AU" dirty="0"/>
                    </a:p>
                  </a:txBody>
                  <a:tcPr/>
                </a:tc>
                <a:extLst>
                  <a:ext uri="{0D108BD9-81ED-4DB2-BD59-A6C34878D82A}">
                    <a16:rowId xmlns:a16="http://schemas.microsoft.com/office/drawing/2014/main" val="343959594"/>
                  </a:ext>
                </a:extLst>
              </a:tr>
              <a:tr h="370840">
                <a:tc>
                  <a:txBody>
                    <a:bodyPr/>
                    <a:lstStyle/>
                    <a:p>
                      <a:r>
                        <a:rPr lang="en-AU" dirty="0"/>
                        <a:t>Inventory levels and Capital Goods levels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800" b="0" i="0" u="none" kern="1200" dirty="0">
                          <a:solidFill>
                            <a:srgbClr val="FF0000"/>
                          </a:solidFill>
                          <a:effectLst/>
                          <a:latin typeface="+mn-lt"/>
                          <a:ea typeface="+mn-ea"/>
                          <a:cs typeface="+mn-cs"/>
                        </a:rPr>
                        <a:t>↓AD – businesses don’t need to invest as much in new inventory</a:t>
                      </a:r>
                      <a:endParaRPr lang="en-AU" u="none" dirty="0">
                        <a:solidFill>
                          <a:srgbClr val="FF0000"/>
                        </a:solidFill>
                      </a:endParaRPr>
                    </a:p>
                    <a:p>
                      <a:endParaRPr lang="en-A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800" b="0" i="0" u="none" kern="1200" dirty="0">
                          <a:solidFill>
                            <a:srgbClr val="00B050"/>
                          </a:solidFill>
                          <a:effectLst/>
                          <a:latin typeface="+mn-lt"/>
                          <a:ea typeface="+mn-ea"/>
                          <a:cs typeface="+mn-cs"/>
                        </a:rPr>
                        <a:t>↑AD – businesses need to buy a lot of new inventory</a:t>
                      </a:r>
                    </a:p>
                    <a:p>
                      <a:endParaRPr lang="en-AU" dirty="0"/>
                    </a:p>
                  </a:txBody>
                  <a:tcPr/>
                </a:tc>
                <a:extLst>
                  <a:ext uri="{0D108BD9-81ED-4DB2-BD59-A6C34878D82A}">
                    <a16:rowId xmlns:a16="http://schemas.microsoft.com/office/drawing/2014/main" val="2605375852"/>
                  </a:ext>
                </a:extLst>
              </a:tr>
              <a:tr h="370840">
                <a:tc>
                  <a:txBody>
                    <a:bodyPr/>
                    <a:lstStyle/>
                    <a:p>
                      <a:r>
                        <a:rPr lang="en-AU" dirty="0"/>
                        <a:t>Price</a:t>
                      </a:r>
                      <a:r>
                        <a:rPr lang="en-AU" baseline="0" dirty="0"/>
                        <a:t> level of another country</a:t>
                      </a:r>
                      <a:endParaRPr lang="en-A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800" b="0" i="0" u="none" kern="1200" dirty="0">
                          <a:solidFill>
                            <a:srgbClr val="00B050"/>
                          </a:solidFill>
                          <a:effectLst/>
                          <a:latin typeface="+mn-lt"/>
                          <a:ea typeface="+mn-ea"/>
                          <a:cs typeface="+mn-cs"/>
                        </a:rPr>
                        <a:t>↑AD – foreigners will purchase more of our exports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800" b="0" i="0" u="none" kern="1200" dirty="0">
                          <a:solidFill>
                            <a:srgbClr val="FF0000"/>
                          </a:solidFill>
                          <a:effectLst/>
                          <a:latin typeface="+mn-lt"/>
                          <a:ea typeface="+mn-ea"/>
                          <a:cs typeface="+mn-cs"/>
                        </a:rPr>
                        <a:t>↓AD –</a:t>
                      </a:r>
                      <a:r>
                        <a:rPr lang="en-AU" sz="1800" b="0" i="0" u="none" kern="1200" baseline="0" dirty="0">
                          <a:solidFill>
                            <a:srgbClr val="FF0000"/>
                          </a:solidFill>
                          <a:effectLst/>
                          <a:latin typeface="+mn-lt"/>
                          <a:ea typeface="+mn-ea"/>
                          <a:cs typeface="+mn-cs"/>
                        </a:rPr>
                        <a:t> foreigners will purchase less of our exports</a:t>
                      </a:r>
                      <a:endParaRPr lang="en-AU" u="none" dirty="0">
                        <a:solidFill>
                          <a:srgbClr val="FF0000"/>
                        </a:solidFill>
                      </a:endParaRPr>
                    </a:p>
                  </a:txBody>
                  <a:tcPr/>
                </a:tc>
                <a:extLst>
                  <a:ext uri="{0D108BD9-81ED-4DB2-BD59-A6C34878D82A}">
                    <a16:rowId xmlns:a16="http://schemas.microsoft.com/office/drawing/2014/main" val="3539689157"/>
                  </a:ext>
                </a:extLst>
              </a:tr>
            </a:tbl>
          </a:graphicData>
        </a:graphic>
      </p:graphicFrame>
      <p:pic>
        <p:nvPicPr>
          <p:cNvPr id="5" name="Picture 4"/>
          <p:cNvPicPr>
            <a:picLocks noChangeAspect="1"/>
          </p:cNvPicPr>
          <p:nvPr/>
        </p:nvPicPr>
        <p:blipFill>
          <a:blip r:embed="rId2"/>
          <a:stretch>
            <a:fillRect/>
          </a:stretch>
        </p:blipFill>
        <p:spPr>
          <a:xfrm>
            <a:off x="4153103" y="1299303"/>
            <a:ext cx="3350566" cy="538032"/>
          </a:xfrm>
          <a:prstGeom prst="rect">
            <a:avLst/>
          </a:prstGeom>
        </p:spPr>
      </p:pic>
      <p:pic>
        <p:nvPicPr>
          <p:cNvPr id="7" name="Picture 6"/>
          <p:cNvPicPr>
            <a:picLocks noChangeAspect="1"/>
          </p:cNvPicPr>
          <p:nvPr/>
        </p:nvPicPr>
        <p:blipFill>
          <a:blip r:embed="rId2"/>
          <a:stretch>
            <a:fillRect/>
          </a:stretch>
        </p:blipFill>
        <p:spPr>
          <a:xfrm>
            <a:off x="7641208" y="1299303"/>
            <a:ext cx="3350566" cy="538032"/>
          </a:xfrm>
          <a:prstGeom prst="rect">
            <a:avLst/>
          </a:prstGeom>
        </p:spPr>
      </p:pic>
      <p:pic>
        <p:nvPicPr>
          <p:cNvPr id="8" name="Picture 7"/>
          <p:cNvPicPr>
            <a:picLocks noChangeAspect="1"/>
          </p:cNvPicPr>
          <p:nvPr/>
        </p:nvPicPr>
        <p:blipFill>
          <a:blip r:embed="rId2"/>
          <a:stretch>
            <a:fillRect/>
          </a:stretch>
        </p:blipFill>
        <p:spPr>
          <a:xfrm>
            <a:off x="3509957" y="1874083"/>
            <a:ext cx="3993712" cy="641308"/>
          </a:xfrm>
          <a:prstGeom prst="rect">
            <a:avLst/>
          </a:prstGeom>
        </p:spPr>
      </p:pic>
      <p:pic>
        <p:nvPicPr>
          <p:cNvPr id="9" name="Picture 8"/>
          <p:cNvPicPr>
            <a:picLocks noChangeAspect="1"/>
          </p:cNvPicPr>
          <p:nvPr/>
        </p:nvPicPr>
        <p:blipFill>
          <a:blip r:embed="rId2"/>
          <a:stretch>
            <a:fillRect/>
          </a:stretch>
        </p:blipFill>
        <p:spPr>
          <a:xfrm>
            <a:off x="7455810" y="1889594"/>
            <a:ext cx="3535963" cy="625797"/>
          </a:xfrm>
          <a:prstGeom prst="rect">
            <a:avLst/>
          </a:prstGeom>
        </p:spPr>
      </p:pic>
      <p:pic>
        <p:nvPicPr>
          <p:cNvPr id="10" name="Picture 9"/>
          <p:cNvPicPr>
            <a:picLocks noChangeAspect="1"/>
          </p:cNvPicPr>
          <p:nvPr/>
        </p:nvPicPr>
        <p:blipFill>
          <a:blip r:embed="rId2"/>
          <a:stretch>
            <a:fillRect/>
          </a:stretch>
        </p:blipFill>
        <p:spPr>
          <a:xfrm>
            <a:off x="3765438" y="2848138"/>
            <a:ext cx="3738231" cy="600283"/>
          </a:xfrm>
          <a:prstGeom prst="rect">
            <a:avLst/>
          </a:prstGeom>
        </p:spPr>
      </p:pic>
      <p:pic>
        <p:nvPicPr>
          <p:cNvPr id="11" name="Picture 10"/>
          <p:cNvPicPr>
            <a:picLocks noChangeAspect="1"/>
          </p:cNvPicPr>
          <p:nvPr/>
        </p:nvPicPr>
        <p:blipFill>
          <a:blip r:embed="rId2"/>
          <a:stretch>
            <a:fillRect/>
          </a:stretch>
        </p:blipFill>
        <p:spPr>
          <a:xfrm>
            <a:off x="7682882" y="2862617"/>
            <a:ext cx="3350566" cy="538032"/>
          </a:xfrm>
          <a:prstGeom prst="rect">
            <a:avLst/>
          </a:prstGeom>
        </p:spPr>
      </p:pic>
      <p:pic>
        <p:nvPicPr>
          <p:cNvPr id="12" name="Picture 11"/>
          <p:cNvPicPr>
            <a:picLocks noChangeAspect="1"/>
          </p:cNvPicPr>
          <p:nvPr/>
        </p:nvPicPr>
        <p:blipFill>
          <a:blip r:embed="rId2"/>
          <a:stretch>
            <a:fillRect/>
          </a:stretch>
        </p:blipFill>
        <p:spPr>
          <a:xfrm>
            <a:off x="4160029" y="3738292"/>
            <a:ext cx="3350566" cy="538032"/>
          </a:xfrm>
          <a:prstGeom prst="rect">
            <a:avLst/>
          </a:prstGeom>
        </p:spPr>
      </p:pic>
      <p:pic>
        <p:nvPicPr>
          <p:cNvPr id="13" name="Picture 12"/>
          <p:cNvPicPr>
            <a:picLocks noChangeAspect="1"/>
          </p:cNvPicPr>
          <p:nvPr/>
        </p:nvPicPr>
        <p:blipFill>
          <a:blip r:embed="rId2"/>
          <a:stretch>
            <a:fillRect/>
          </a:stretch>
        </p:blipFill>
        <p:spPr>
          <a:xfrm>
            <a:off x="7709978" y="3780528"/>
            <a:ext cx="3350566" cy="538032"/>
          </a:xfrm>
          <a:prstGeom prst="rect">
            <a:avLst/>
          </a:prstGeom>
        </p:spPr>
      </p:pic>
      <p:pic>
        <p:nvPicPr>
          <p:cNvPr id="14" name="Picture 13"/>
          <p:cNvPicPr>
            <a:picLocks noChangeAspect="1"/>
          </p:cNvPicPr>
          <p:nvPr/>
        </p:nvPicPr>
        <p:blipFill>
          <a:blip r:embed="rId2"/>
          <a:stretch>
            <a:fillRect/>
          </a:stretch>
        </p:blipFill>
        <p:spPr>
          <a:xfrm>
            <a:off x="4196231" y="4389010"/>
            <a:ext cx="3350566" cy="538032"/>
          </a:xfrm>
          <a:prstGeom prst="rect">
            <a:avLst/>
          </a:prstGeom>
        </p:spPr>
      </p:pic>
      <p:pic>
        <p:nvPicPr>
          <p:cNvPr id="15" name="Picture 14"/>
          <p:cNvPicPr>
            <a:picLocks noChangeAspect="1"/>
          </p:cNvPicPr>
          <p:nvPr/>
        </p:nvPicPr>
        <p:blipFill>
          <a:blip r:embed="rId2"/>
          <a:stretch>
            <a:fillRect/>
          </a:stretch>
        </p:blipFill>
        <p:spPr>
          <a:xfrm>
            <a:off x="7641208" y="4406325"/>
            <a:ext cx="3350566" cy="538032"/>
          </a:xfrm>
          <a:prstGeom prst="rect">
            <a:avLst/>
          </a:prstGeom>
        </p:spPr>
      </p:pic>
      <p:pic>
        <p:nvPicPr>
          <p:cNvPr id="16" name="Picture 15"/>
          <p:cNvPicPr>
            <a:picLocks noChangeAspect="1"/>
          </p:cNvPicPr>
          <p:nvPr/>
        </p:nvPicPr>
        <p:blipFill>
          <a:blip r:embed="rId2"/>
          <a:stretch>
            <a:fillRect/>
          </a:stretch>
        </p:blipFill>
        <p:spPr>
          <a:xfrm>
            <a:off x="4105245" y="5332337"/>
            <a:ext cx="3350566" cy="538032"/>
          </a:xfrm>
          <a:prstGeom prst="rect">
            <a:avLst/>
          </a:prstGeom>
        </p:spPr>
      </p:pic>
      <p:pic>
        <p:nvPicPr>
          <p:cNvPr id="17" name="Picture 16"/>
          <p:cNvPicPr>
            <a:picLocks noChangeAspect="1"/>
          </p:cNvPicPr>
          <p:nvPr/>
        </p:nvPicPr>
        <p:blipFill>
          <a:blip r:embed="rId2"/>
          <a:stretch>
            <a:fillRect/>
          </a:stretch>
        </p:blipFill>
        <p:spPr>
          <a:xfrm>
            <a:off x="7641207" y="5291583"/>
            <a:ext cx="3806951" cy="611318"/>
          </a:xfrm>
          <a:prstGeom prst="rect">
            <a:avLst/>
          </a:prstGeom>
        </p:spPr>
      </p:pic>
      <p:pic>
        <p:nvPicPr>
          <p:cNvPr id="18" name="Picture 17"/>
          <p:cNvPicPr>
            <a:picLocks noChangeAspect="1"/>
          </p:cNvPicPr>
          <p:nvPr/>
        </p:nvPicPr>
        <p:blipFill>
          <a:blip r:embed="rId2"/>
          <a:stretch>
            <a:fillRect/>
          </a:stretch>
        </p:blipFill>
        <p:spPr>
          <a:xfrm>
            <a:off x="4105245" y="6217362"/>
            <a:ext cx="3350566" cy="538032"/>
          </a:xfrm>
          <a:prstGeom prst="rect">
            <a:avLst/>
          </a:prstGeom>
        </p:spPr>
      </p:pic>
      <p:pic>
        <p:nvPicPr>
          <p:cNvPr id="19" name="Picture 18"/>
          <p:cNvPicPr>
            <a:picLocks noChangeAspect="1"/>
          </p:cNvPicPr>
          <p:nvPr/>
        </p:nvPicPr>
        <p:blipFill>
          <a:blip r:embed="rId2"/>
          <a:stretch>
            <a:fillRect/>
          </a:stretch>
        </p:blipFill>
        <p:spPr>
          <a:xfrm>
            <a:off x="7641207" y="6104539"/>
            <a:ext cx="4255757" cy="683387"/>
          </a:xfrm>
          <a:prstGeom prst="rect">
            <a:avLst/>
          </a:prstGeom>
        </p:spPr>
      </p:pic>
    </p:spTree>
    <p:extLst>
      <p:ext uri="{BB962C8B-B14F-4D97-AF65-F5344CB8AC3E}">
        <p14:creationId xmlns:p14="http://schemas.microsoft.com/office/powerpoint/2010/main" val="1038940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1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6922" y="41801"/>
            <a:ext cx="11147323" cy="1034837"/>
          </a:xfrm>
        </p:spPr>
        <p:txBody>
          <a:bodyPr/>
          <a:lstStyle/>
          <a:p>
            <a:r>
              <a:rPr lang="en-AU" dirty="0"/>
              <a:t>Demand Shocks – What will be the effect on AD?</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808029408"/>
              </p:ext>
            </p:extLst>
          </p:nvPr>
        </p:nvGraphicFramePr>
        <p:xfrm>
          <a:off x="642783" y="839246"/>
          <a:ext cx="10515600" cy="522224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551938053"/>
                    </a:ext>
                  </a:extLst>
                </a:gridCol>
                <a:gridCol w="3505200">
                  <a:extLst>
                    <a:ext uri="{9D8B030D-6E8A-4147-A177-3AD203B41FA5}">
                      <a16:colId xmlns:a16="http://schemas.microsoft.com/office/drawing/2014/main" val="3478582443"/>
                    </a:ext>
                  </a:extLst>
                </a:gridCol>
                <a:gridCol w="3505200">
                  <a:extLst>
                    <a:ext uri="{9D8B030D-6E8A-4147-A177-3AD203B41FA5}">
                      <a16:colId xmlns:a16="http://schemas.microsoft.com/office/drawing/2014/main" val="2980200571"/>
                    </a:ext>
                  </a:extLst>
                </a:gridCol>
              </a:tblGrid>
              <a:tr h="370840">
                <a:tc>
                  <a:txBody>
                    <a:bodyPr/>
                    <a:lstStyle/>
                    <a:p>
                      <a:r>
                        <a:rPr lang="en-AU" dirty="0"/>
                        <a:t>Factor</a:t>
                      </a:r>
                    </a:p>
                  </a:txBody>
                  <a:tcPr/>
                </a:tc>
                <a:tc>
                  <a:txBody>
                    <a:bodyPr/>
                    <a:lstStyle/>
                    <a:p>
                      <a:r>
                        <a:rPr lang="en-AU" dirty="0"/>
                        <a:t>Increase</a:t>
                      </a:r>
                    </a:p>
                  </a:txBody>
                  <a:tcPr/>
                </a:tc>
                <a:tc>
                  <a:txBody>
                    <a:bodyPr/>
                    <a:lstStyle/>
                    <a:p>
                      <a:r>
                        <a:rPr lang="en-AU" dirty="0"/>
                        <a:t>Decrease</a:t>
                      </a:r>
                    </a:p>
                  </a:txBody>
                  <a:tcPr/>
                </a:tc>
                <a:extLst>
                  <a:ext uri="{0D108BD9-81ED-4DB2-BD59-A6C34878D82A}">
                    <a16:rowId xmlns:a16="http://schemas.microsoft.com/office/drawing/2014/main" val="3063693971"/>
                  </a:ext>
                </a:extLst>
              </a:tr>
              <a:tr h="370840">
                <a:tc>
                  <a:txBody>
                    <a:bodyPr/>
                    <a:lstStyle/>
                    <a:p>
                      <a:r>
                        <a:rPr lang="en-AU" dirty="0"/>
                        <a:t>Stock</a:t>
                      </a:r>
                      <a:r>
                        <a:rPr lang="en-AU" baseline="0" dirty="0"/>
                        <a:t> market stocks owned by households</a:t>
                      </a:r>
                      <a:endParaRPr lang="en-AU" dirty="0"/>
                    </a:p>
                  </a:txBody>
                  <a:tcPr/>
                </a:tc>
                <a:tc>
                  <a:txBody>
                    <a:bodyPr/>
                    <a:lstStyle/>
                    <a:p>
                      <a:r>
                        <a:rPr lang="en-AU" sz="1800" b="0" i="0" u="none" kern="1200" dirty="0">
                          <a:solidFill>
                            <a:srgbClr val="00B050"/>
                          </a:solidFill>
                          <a:effectLst/>
                          <a:latin typeface="+mn-lt"/>
                          <a:ea typeface="+mn-ea"/>
                          <a:cs typeface="+mn-cs"/>
                        </a:rPr>
                        <a:t>↑AD –</a:t>
                      </a:r>
                      <a:r>
                        <a:rPr lang="en-AU" sz="1800" b="0" i="0" u="none" kern="1200" baseline="0" dirty="0">
                          <a:solidFill>
                            <a:srgbClr val="00B050"/>
                          </a:solidFill>
                          <a:effectLst/>
                          <a:latin typeface="+mn-lt"/>
                          <a:ea typeface="+mn-ea"/>
                          <a:cs typeface="+mn-cs"/>
                        </a:rPr>
                        <a:t> consumers are wealthier now</a:t>
                      </a:r>
                      <a:endParaRPr lang="en-AU" u="none" dirty="0">
                        <a:solidFill>
                          <a:srgbClr val="00B050"/>
                        </a:solidFill>
                      </a:endParaRPr>
                    </a:p>
                  </a:txBody>
                  <a:tcPr/>
                </a:tc>
                <a:tc>
                  <a:txBody>
                    <a:bodyPr/>
                    <a:lstStyle/>
                    <a:p>
                      <a:r>
                        <a:rPr lang="en-AU" sz="1800" b="0" i="0" u="none" kern="1200" dirty="0">
                          <a:solidFill>
                            <a:srgbClr val="FF0000"/>
                          </a:solidFill>
                          <a:effectLst/>
                          <a:latin typeface="+mn-lt"/>
                          <a:ea typeface="+mn-ea"/>
                          <a:cs typeface="+mn-cs"/>
                        </a:rPr>
                        <a:t>↓AD – consumers are poorer now</a:t>
                      </a:r>
                      <a:endParaRPr lang="en-AU" u="none" dirty="0">
                        <a:solidFill>
                          <a:srgbClr val="FF0000"/>
                        </a:solidFill>
                      </a:endParaRPr>
                    </a:p>
                  </a:txBody>
                  <a:tcPr/>
                </a:tc>
                <a:extLst>
                  <a:ext uri="{0D108BD9-81ED-4DB2-BD59-A6C34878D82A}">
                    <a16:rowId xmlns:a16="http://schemas.microsoft.com/office/drawing/2014/main" val="3712942732"/>
                  </a:ext>
                </a:extLst>
              </a:tr>
              <a:tr h="370840">
                <a:tc>
                  <a:txBody>
                    <a:bodyPr/>
                    <a:lstStyle/>
                    <a:p>
                      <a:r>
                        <a:rPr lang="en-AU" dirty="0"/>
                        <a:t>Government</a:t>
                      </a:r>
                      <a:r>
                        <a:rPr lang="en-AU" baseline="0" dirty="0"/>
                        <a:t> purchases</a:t>
                      </a:r>
                      <a:endParaRPr lang="en-A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800" b="0" i="0" u="none" kern="1200" dirty="0">
                          <a:solidFill>
                            <a:srgbClr val="00B050"/>
                          </a:solidFill>
                          <a:effectLst/>
                          <a:latin typeface="+mn-lt"/>
                          <a:ea typeface="+mn-ea"/>
                          <a:cs typeface="+mn-cs"/>
                        </a:rPr>
                        <a:t>↑AD – increase government spending</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800" b="0" i="0" u="none" kern="1200" dirty="0">
                          <a:solidFill>
                            <a:srgbClr val="FF0000"/>
                          </a:solidFill>
                          <a:effectLst/>
                          <a:latin typeface="+mn-lt"/>
                          <a:ea typeface="+mn-ea"/>
                          <a:cs typeface="+mn-cs"/>
                        </a:rPr>
                        <a:t>↓AD – decrease </a:t>
                      </a:r>
                      <a:r>
                        <a:rPr lang="en-AU" sz="1800" b="0" i="0" u="none" kern="1200" dirty="0" err="1">
                          <a:solidFill>
                            <a:srgbClr val="FF0000"/>
                          </a:solidFill>
                          <a:effectLst/>
                          <a:latin typeface="+mn-lt"/>
                          <a:ea typeface="+mn-ea"/>
                          <a:cs typeface="+mn-cs"/>
                        </a:rPr>
                        <a:t>gov</a:t>
                      </a:r>
                      <a:r>
                        <a:rPr lang="en-AU" sz="1800" b="0" i="0" u="none" kern="1200" dirty="0">
                          <a:solidFill>
                            <a:srgbClr val="FF0000"/>
                          </a:solidFill>
                          <a:effectLst/>
                          <a:latin typeface="+mn-lt"/>
                          <a:ea typeface="+mn-ea"/>
                          <a:cs typeface="+mn-cs"/>
                        </a:rPr>
                        <a:t> spending</a:t>
                      </a:r>
                      <a:endParaRPr lang="en-AU" u="none" dirty="0">
                        <a:solidFill>
                          <a:srgbClr val="FF0000"/>
                        </a:solidFill>
                      </a:endParaRPr>
                    </a:p>
                    <a:p>
                      <a:endParaRPr lang="en-AU" dirty="0"/>
                    </a:p>
                  </a:txBody>
                  <a:tcPr/>
                </a:tc>
                <a:extLst>
                  <a:ext uri="{0D108BD9-81ED-4DB2-BD59-A6C34878D82A}">
                    <a16:rowId xmlns:a16="http://schemas.microsoft.com/office/drawing/2014/main" val="3453458816"/>
                  </a:ext>
                </a:extLst>
              </a:tr>
              <a:tr h="370840">
                <a:tc>
                  <a:txBody>
                    <a:bodyPr/>
                    <a:lstStyle/>
                    <a:p>
                      <a:r>
                        <a:rPr lang="en-AU" dirty="0"/>
                        <a:t>Consumer</a:t>
                      </a:r>
                      <a:r>
                        <a:rPr lang="en-AU" baseline="0" dirty="0"/>
                        <a:t> Confidence</a:t>
                      </a:r>
                      <a:endParaRPr lang="en-A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800" b="0" i="0" u="none" kern="1200" dirty="0">
                          <a:solidFill>
                            <a:srgbClr val="00B050"/>
                          </a:solidFill>
                          <a:effectLst/>
                          <a:latin typeface="+mn-lt"/>
                          <a:ea typeface="+mn-ea"/>
                          <a:cs typeface="+mn-cs"/>
                        </a:rPr>
                        <a:t>↑AD –</a:t>
                      </a:r>
                      <a:r>
                        <a:rPr lang="en-AU" sz="1800" b="0" i="0" u="none" kern="1200" baseline="0" dirty="0">
                          <a:solidFill>
                            <a:srgbClr val="00B050"/>
                          </a:solidFill>
                          <a:effectLst/>
                          <a:latin typeface="+mn-lt"/>
                          <a:ea typeface="+mn-ea"/>
                          <a:cs typeface="+mn-cs"/>
                        </a:rPr>
                        <a:t> consumers will buy more in the future</a:t>
                      </a:r>
                      <a:endParaRPr lang="en-AU" u="none" dirty="0">
                        <a:solidFill>
                          <a:srgbClr val="00B05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800" b="0" i="0" u="none" kern="1200" dirty="0">
                          <a:solidFill>
                            <a:srgbClr val="FF0000"/>
                          </a:solidFill>
                          <a:effectLst/>
                          <a:latin typeface="+mn-lt"/>
                          <a:ea typeface="+mn-ea"/>
                          <a:cs typeface="+mn-cs"/>
                        </a:rPr>
                        <a:t>↓AD – consumers will buy less</a:t>
                      </a:r>
                      <a:endParaRPr lang="en-AU" u="none" dirty="0">
                        <a:solidFill>
                          <a:srgbClr val="FF0000"/>
                        </a:solidFill>
                      </a:endParaRPr>
                    </a:p>
                    <a:p>
                      <a:endParaRPr lang="en-AU" dirty="0"/>
                    </a:p>
                  </a:txBody>
                  <a:tcPr/>
                </a:tc>
                <a:extLst>
                  <a:ext uri="{0D108BD9-81ED-4DB2-BD59-A6C34878D82A}">
                    <a16:rowId xmlns:a16="http://schemas.microsoft.com/office/drawing/2014/main" val="1923476507"/>
                  </a:ext>
                </a:extLst>
              </a:tr>
              <a:tr h="370840">
                <a:tc>
                  <a:txBody>
                    <a:bodyPr/>
                    <a:lstStyle/>
                    <a:p>
                      <a:r>
                        <a:rPr lang="en-AU" dirty="0"/>
                        <a:t>Unemployment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800" b="0" i="0" u="none" kern="1200" dirty="0">
                          <a:solidFill>
                            <a:srgbClr val="FF0000"/>
                          </a:solidFill>
                          <a:effectLst/>
                          <a:latin typeface="+mn-lt"/>
                          <a:ea typeface="+mn-ea"/>
                          <a:cs typeface="+mn-cs"/>
                        </a:rPr>
                        <a:t>↓AD – people have less income</a:t>
                      </a:r>
                      <a:endParaRPr lang="en-AU" u="none"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800" b="0" i="0" u="none" kern="1200" dirty="0">
                          <a:solidFill>
                            <a:srgbClr val="00B050"/>
                          </a:solidFill>
                          <a:effectLst/>
                          <a:latin typeface="+mn-lt"/>
                          <a:ea typeface="+mn-ea"/>
                          <a:cs typeface="+mn-cs"/>
                        </a:rPr>
                        <a:t>↑AD – people have more income</a:t>
                      </a:r>
                    </a:p>
                  </a:txBody>
                  <a:tcPr/>
                </a:tc>
                <a:extLst>
                  <a:ext uri="{0D108BD9-81ED-4DB2-BD59-A6C34878D82A}">
                    <a16:rowId xmlns:a16="http://schemas.microsoft.com/office/drawing/2014/main" val="624575765"/>
                  </a:ext>
                </a:extLst>
              </a:tr>
              <a:tr h="370840">
                <a:tc>
                  <a:txBody>
                    <a:bodyPr/>
                    <a:lstStyle/>
                    <a:p>
                      <a:r>
                        <a:rPr lang="en-AU" dirty="0"/>
                        <a:t>Technology</a:t>
                      </a:r>
                      <a:r>
                        <a:rPr lang="en-AU" baseline="0" dirty="0"/>
                        <a:t> of Products</a:t>
                      </a:r>
                      <a:endParaRPr lang="en-A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800" b="0" i="0" u="none" kern="1200" dirty="0">
                          <a:solidFill>
                            <a:srgbClr val="00B050"/>
                          </a:solidFill>
                          <a:effectLst/>
                          <a:latin typeface="+mn-lt"/>
                          <a:ea typeface="+mn-ea"/>
                          <a:cs typeface="+mn-cs"/>
                        </a:rPr>
                        <a:t>↑AD – consumers are attracted by new products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800" b="0" i="0" u="none" kern="1200" dirty="0">
                          <a:solidFill>
                            <a:srgbClr val="FF0000"/>
                          </a:solidFill>
                          <a:effectLst/>
                          <a:latin typeface="+mn-lt"/>
                          <a:ea typeface="+mn-ea"/>
                          <a:cs typeface="+mn-cs"/>
                        </a:rPr>
                        <a:t>↓AD – consumers get</a:t>
                      </a:r>
                      <a:r>
                        <a:rPr lang="en-AU" sz="1800" b="0" i="0" u="none" kern="1200" baseline="0" dirty="0">
                          <a:solidFill>
                            <a:srgbClr val="FF0000"/>
                          </a:solidFill>
                          <a:effectLst/>
                          <a:latin typeface="+mn-lt"/>
                          <a:ea typeface="+mn-ea"/>
                          <a:cs typeface="+mn-cs"/>
                        </a:rPr>
                        <a:t> less utility from products</a:t>
                      </a:r>
                      <a:endParaRPr lang="en-AU" u="none" dirty="0">
                        <a:solidFill>
                          <a:srgbClr val="FF0000"/>
                        </a:solidFill>
                      </a:endParaRPr>
                    </a:p>
                  </a:txBody>
                  <a:tcPr/>
                </a:tc>
                <a:extLst>
                  <a:ext uri="{0D108BD9-81ED-4DB2-BD59-A6C34878D82A}">
                    <a16:rowId xmlns:a16="http://schemas.microsoft.com/office/drawing/2014/main" val="343959594"/>
                  </a:ext>
                </a:extLst>
              </a:tr>
              <a:tr h="370840">
                <a:tc>
                  <a:txBody>
                    <a:bodyPr/>
                    <a:lstStyle/>
                    <a:p>
                      <a:r>
                        <a:rPr lang="en-AU" dirty="0"/>
                        <a:t>Inventory levels and Capital Goods levels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800" b="0" i="0" u="none" kern="1200" dirty="0">
                          <a:solidFill>
                            <a:srgbClr val="FF0000"/>
                          </a:solidFill>
                          <a:effectLst/>
                          <a:latin typeface="+mn-lt"/>
                          <a:ea typeface="+mn-ea"/>
                          <a:cs typeface="+mn-cs"/>
                        </a:rPr>
                        <a:t>↓AD – businesses don’t need to invest as much in new inventory</a:t>
                      </a:r>
                      <a:endParaRPr lang="en-AU" u="none"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800" b="0" i="0" u="none" kern="1200" dirty="0">
                          <a:solidFill>
                            <a:srgbClr val="00B050"/>
                          </a:solidFill>
                          <a:effectLst/>
                          <a:latin typeface="+mn-lt"/>
                          <a:ea typeface="+mn-ea"/>
                          <a:cs typeface="+mn-cs"/>
                        </a:rPr>
                        <a:t>↑AD – businesses need to buy a lot of new inventory</a:t>
                      </a:r>
                    </a:p>
                  </a:txBody>
                  <a:tcPr/>
                </a:tc>
                <a:extLst>
                  <a:ext uri="{0D108BD9-81ED-4DB2-BD59-A6C34878D82A}">
                    <a16:rowId xmlns:a16="http://schemas.microsoft.com/office/drawing/2014/main" val="2605375852"/>
                  </a:ext>
                </a:extLst>
              </a:tr>
              <a:tr h="370840">
                <a:tc>
                  <a:txBody>
                    <a:bodyPr/>
                    <a:lstStyle/>
                    <a:p>
                      <a:r>
                        <a:rPr lang="en-AU" dirty="0"/>
                        <a:t>Price</a:t>
                      </a:r>
                      <a:r>
                        <a:rPr lang="en-AU" baseline="0" dirty="0"/>
                        <a:t> level of another country</a:t>
                      </a:r>
                      <a:endParaRPr lang="en-A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800" b="0" i="0" u="none" kern="1200" dirty="0">
                          <a:solidFill>
                            <a:srgbClr val="00B050"/>
                          </a:solidFill>
                          <a:effectLst/>
                          <a:latin typeface="+mn-lt"/>
                          <a:ea typeface="+mn-ea"/>
                          <a:cs typeface="+mn-cs"/>
                        </a:rPr>
                        <a:t>↑AD – foreigners will purchase more of our exports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800" b="0" i="0" u="none" kern="1200" dirty="0">
                          <a:solidFill>
                            <a:srgbClr val="FF0000"/>
                          </a:solidFill>
                          <a:effectLst/>
                          <a:latin typeface="+mn-lt"/>
                          <a:ea typeface="+mn-ea"/>
                          <a:cs typeface="+mn-cs"/>
                        </a:rPr>
                        <a:t>↓AD –</a:t>
                      </a:r>
                      <a:r>
                        <a:rPr lang="en-AU" sz="1800" b="0" i="0" u="none" kern="1200" baseline="0" dirty="0">
                          <a:solidFill>
                            <a:srgbClr val="FF0000"/>
                          </a:solidFill>
                          <a:effectLst/>
                          <a:latin typeface="+mn-lt"/>
                          <a:ea typeface="+mn-ea"/>
                          <a:cs typeface="+mn-cs"/>
                        </a:rPr>
                        <a:t> foreigners will purchase less of our exports</a:t>
                      </a:r>
                      <a:endParaRPr lang="en-AU" u="none" dirty="0">
                        <a:solidFill>
                          <a:srgbClr val="FF0000"/>
                        </a:solidFill>
                      </a:endParaRPr>
                    </a:p>
                  </a:txBody>
                  <a:tcPr/>
                </a:tc>
                <a:extLst>
                  <a:ext uri="{0D108BD9-81ED-4DB2-BD59-A6C34878D82A}">
                    <a16:rowId xmlns:a16="http://schemas.microsoft.com/office/drawing/2014/main" val="3539689157"/>
                  </a:ext>
                </a:extLst>
              </a:tr>
              <a:tr h="370840">
                <a:tc>
                  <a:txBody>
                    <a:bodyPr/>
                    <a:lstStyle/>
                    <a:p>
                      <a:r>
                        <a:rPr lang="en-AU" dirty="0"/>
                        <a:t>Wealth of </a:t>
                      </a:r>
                      <a:r>
                        <a:rPr lang="en-AU" dirty="0" err="1"/>
                        <a:t>neighboring</a:t>
                      </a:r>
                      <a:r>
                        <a:rPr lang="en-AU" dirty="0"/>
                        <a:t> countries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800" b="0" i="0" u="none" kern="1200" dirty="0">
                          <a:solidFill>
                            <a:srgbClr val="00B050"/>
                          </a:solidFill>
                          <a:effectLst/>
                          <a:latin typeface="+mn-lt"/>
                          <a:ea typeface="+mn-ea"/>
                          <a:cs typeface="+mn-cs"/>
                        </a:rPr>
                        <a:t>↑AD – foreigners will purchase more of our exports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800" b="0" i="0" u="none" kern="1200">
                          <a:solidFill>
                            <a:srgbClr val="FF0000"/>
                          </a:solidFill>
                          <a:effectLst/>
                          <a:latin typeface="+mn-lt"/>
                          <a:ea typeface="+mn-ea"/>
                          <a:cs typeface="+mn-cs"/>
                        </a:rPr>
                        <a:t>↓AD –</a:t>
                      </a:r>
                      <a:r>
                        <a:rPr lang="en-AU" sz="1800" b="0" i="0" u="none" kern="1200" baseline="0">
                          <a:solidFill>
                            <a:srgbClr val="FF0000"/>
                          </a:solidFill>
                          <a:effectLst/>
                          <a:latin typeface="+mn-lt"/>
                          <a:ea typeface="+mn-ea"/>
                          <a:cs typeface="+mn-cs"/>
                        </a:rPr>
                        <a:t> foreigners will purchase less of our exports</a:t>
                      </a:r>
                      <a:endParaRPr lang="en-AU" u="none">
                        <a:solidFill>
                          <a:srgbClr val="FF0000"/>
                        </a:solidFill>
                      </a:endParaRPr>
                    </a:p>
                  </a:txBody>
                  <a:tcPr/>
                </a:tc>
                <a:extLst>
                  <a:ext uri="{0D108BD9-81ED-4DB2-BD59-A6C34878D82A}">
                    <a16:rowId xmlns:a16="http://schemas.microsoft.com/office/drawing/2014/main" val="3704482578"/>
                  </a:ext>
                </a:extLst>
              </a:tr>
            </a:tbl>
          </a:graphicData>
        </a:graphic>
      </p:graphicFrame>
    </p:spTree>
    <p:extLst>
      <p:ext uri="{BB962C8B-B14F-4D97-AF65-F5344CB8AC3E}">
        <p14:creationId xmlns:p14="http://schemas.microsoft.com/office/powerpoint/2010/main" val="40743471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a:xfrm>
            <a:off x="838200" y="4296697"/>
            <a:ext cx="10515600" cy="1880266"/>
          </a:xfrm>
        </p:spPr>
        <p:txBody>
          <a:bodyPr numCol="2">
            <a:normAutofit fontScale="85000" lnSpcReduction="20000"/>
          </a:bodyPr>
          <a:lstStyle/>
          <a:p>
            <a:r>
              <a:rPr lang="en-AU" dirty="0">
                <a:solidFill>
                  <a:srgbClr val="FF0000"/>
                </a:solidFill>
              </a:rPr>
              <a:t>Answer:</a:t>
            </a:r>
          </a:p>
          <a:p>
            <a:r>
              <a:rPr lang="en-AU" dirty="0">
                <a:solidFill>
                  <a:srgbClr val="FF0000"/>
                </a:solidFill>
              </a:rPr>
              <a:t>A – shift to the left (Note: we will cover monetary policy in Unit 3 and 4)</a:t>
            </a:r>
          </a:p>
          <a:p>
            <a:r>
              <a:rPr lang="en-AU" dirty="0">
                <a:solidFill>
                  <a:srgbClr val="FF0000"/>
                </a:solidFill>
              </a:rPr>
              <a:t>B – movement along caused by change in price level</a:t>
            </a:r>
          </a:p>
          <a:p>
            <a:r>
              <a:rPr lang="en-AU" dirty="0">
                <a:solidFill>
                  <a:srgbClr val="FF0000"/>
                </a:solidFill>
              </a:rPr>
              <a:t>C – shift to the left</a:t>
            </a:r>
          </a:p>
          <a:p>
            <a:r>
              <a:rPr lang="en-AU" dirty="0">
                <a:solidFill>
                  <a:srgbClr val="FF0000"/>
                </a:solidFill>
              </a:rPr>
              <a:t>D – shift to the right</a:t>
            </a:r>
          </a:p>
          <a:p>
            <a:r>
              <a:rPr lang="en-AU" dirty="0">
                <a:solidFill>
                  <a:srgbClr val="FF0000"/>
                </a:solidFill>
              </a:rPr>
              <a:t>E – movement along caused by change in price level</a:t>
            </a:r>
          </a:p>
          <a:p>
            <a:r>
              <a:rPr lang="en-AU" dirty="0">
                <a:solidFill>
                  <a:srgbClr val="FF0000"/>
                </a:solidFill>
              </a:rPr>
              <a:t>F - shift to the right</a:t>
            </a:r>
          </a:p>
        </p:txBody>
      </p:sp>
      <p:pic>
        <p:nvPicPr>
          <p:cNvPr id="4" name="Picture 3"/>
          <p:cNvPicPr>
            <a:picLocks noChangeAspect="1"/>
          </p:cNvPicPr>
          <p:nvPr/>
        </p:nvPicPr>
        <p:blipFill>
          <a:blip r:embed="rId2"/>
          <a:stretch>
            <a:fillRect/>
          </a:stretch>
        </p:blipFill>
        <p:spPr>
          <a:xfrm>
            <a:off x="299916" y="476879"/>
            <a:ext cx="11751880" cy="3819818"/>
          </a:xfrm>
          <a:prstGeom prst="rect">
            <a:avLst/>
          </a:prstGeom>
        </p:spPr>
      </p:pic>
      <p:sp>
        <p:nvSpPr>
          <p:cNvPr id="5" name="TextBox 4"/>
          <p:cNvSpPr txBox="1"/>
          <p:nvPr/>
        </p:nvSpPr>
        <p:spPr>
          <a:xfrm>
            <a:off x="475129" y="5952565"/>
            <a:ext cx="10757647" cy="369332"/>
          </a:xfrm>
          <a:prstGeom prst="rect">
            <a:avLst/>
          </a:prstGeom>
          <a:solidFill>
            <a:schemeClr val="accent1">
              <a:lumMod val="20000"/>
              <a:lumOff val="80000"/>
            </a:schemeClr>
          </a:solidFill>
        </p:spPr>
        <p:txBody>
          <a:bodyPr wrap="square" rtlCol="0">
            <a:spAutoFit/>
          </a:bodyPr>
          <a:lstStyle/>
          <a:p>
            <a:r>
              <a:rPr lang="en-US" dirty="0"/>
              <a:t>Note: For a shift of the curve right and left we can say an increase and decrease in AD. </a:t>
            </a:r>
          </a:p>
        </p:txBody>
      </p:sp>
    </p:spTree>
    <p:extLst>
      <p:ext uri="{BB962C8B-B14F-4D97-AF65-F5344CB8AC3E}">
        <p14:creationId xmlns:p14="http://schemas.microsoft.com/office/powerpoint/2010/main" val="157928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976156" y="1960096"/>
            <a:ext cx="8732620" cy="4351338"/>
          </a:xfrm>
        </p:spPr>
        <p:txBody>
          <a:bodyPr>
            <a:normAutofit/>
          </a:bodyPr>
          <a:lstStyle/>
          <a:p>
            <a:r>
              <a:rPr lang="en-US" dirty="0"/>
              <a:t>List four </a:t>
            </a:r>
            <a:r>
              <a:rPr lang="en-US" b="1" u="sng" dirty="0"/>
              <a:t>indirect</a:t>
            </a:r>
            <a:r>
              <a:rPr lang="en-US" dirty="0"/>
              <a:t> factors that cause a shift in the AD curve.</a:t>
            </a:r>
          </a:p>
          <a:p>
            <a:r>
              <a:rPr lang="en-US" dirty="0">
                <a:solidFill>
                  <a:srgbClr val="FF0000"/>
                </a:solidFill>
              </a:rPr>
              <a:t>Increase/decrease in taxes</a:t>
            </a:r>
          </a:p>
          <a:p>
            <a:r>
              <a:rPr lang="en-US" dirty="0">
                <a:solidFill>
                  <a:srgbClr val="FF0000"/>
                </a:solidFill>
              </a:rPr>
              <a:t>Optimism about the future</a:t>
            </a:r>
          </a:p>
          <a:p>
            <a:r>
              <a:rPr lang="en-US" dirty="0">
                <a:solidFill>
                  <a:srgbClr val="FF0000"/>
                </a:solidFill>
              </a:rPr>
              <a:t>How much physical capital was produced in previous years (if a business has enough inventory/capital then they won’t buy more)</a:t>
            </a:r>
          </a:p>
          <a:p>
            <a:r>
              <a:rPr lang="en-US" dirty="0">
                <a:solidFill>
                  <a:srgbClr val="FF0000"/>
                </a:solidFill>
              </a:rPr>
              <a:t>Expectations of price level increases/decreases</a:t>
            </a:r>
          </a:p>
          <a:p>
            <a:endParaRPr lang="en-US" dirty="0">
              <a:solidFill>
                <a:srgbClr val="FF0000"/>
              </a:solidFill>
            </a:endParaRPr>
          </a:p>
        </p:txBody>
      </p:sp>
    </p:spTree>
    <p:extLst>
      <p:ext uri="{BB962C8B-B14F-4D97-AF65-F5344CB8AC3E}">
        <p14:creationId xmlns:p14="http://schemas.microsoft.com/office/powerpoint/2010/main" val="408087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Complete Answer</a:t>
            </a: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451213" y="1678270"/>
            <a:ext cx="4934639" cy="4563112"/>
          </a:xfrm>
          <a:prstGeom prst="rect">
            <a:avLst/>
          </a:prstGeom>
        </p:spPr>
      </p:pic>
      <p:cxnSp>
        <p:nvCxnSpPr>
          <p:cNvPr id="13" name="Straight Arrow Connector 12"/>
          <p:cNvCxnSpPr/>
          <p:nvPr/>
        </p:nvCxnSpPr>
        <p:spPr>
          <a:xfrm>
            <a:off x="9735671" y="3368590"/>
            <a:ext cx="661457" cy="0"/>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6352546" y="1690688"/>
            <a:ext cx="5439200" cy="3326754"/>
            <a:chOff x="6352546" y="1690688"/>
            <a:chExt cx="5439200" cy="3326754"/>
          </a:xfrm>
        </p:grpSpPr>
        <p:pic>
          <p:nvPicPr>
            <p:cNvPr id="5" name="Picture 4"/>
            <p:cNvPicPr>
              <a:picLocks noChangeAspect="1"/>
            </p:cNvPicPr>
            <p:nvPr/>
          </p:nvPicPr>
          <p:blipFill>
            <a:blip r:embed="rId3"/>
            <a:stretch>
              <a:fillRect/>
            </a:stretch>
          </p:blipFill>
          <p:spPr>
            <a:xfrm>
              <a:off x="6352546" y="1719738"/>
              <a:ext cx="5439200" cy="3297704"/>
            </a:xfrm>
            <a:prstGeom prst="rect">
              <a:avLst/>
            </a:prstGeom>
          </p:spPr>
        </p:pic>
        <p:cxnSp>
          <p:nvCxnSpPr>
            <p:cNvPr id="7" name="Straight Connector 6"/>
            <p:cNvCxnSpPr/>
            <p:nvPr/>
          </p:nvCxnSpPr>
          <p:spPr>
            <a:xfrm>
              <a:off x="9507071" y="2151529"/>
              <a:ext cx="1780114" cy="225735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256494" y="1690688"/>
              <a:ext cx="2770094" cy="369332"/>
            </a:xfrm>
            <a:prstGeom prst="rect">
              <a:avLst/>
            </a:prstGeom>
            <a:noFill/>
          </p:spPr>
          <p:txBody>
            <a:bodyPr wrap="square" rtlCol="0">
              <a:spAutoFit/>
            </a:bodyPr>
            <a:lstStyle/>
            <a:p>
              <a:r>
                <a:rPr lang="en-US" dirty="0"/>
                <a:t>Whole Economy </a:t>
              </a:r>
              <a:r>
                <a:rPr lang="en-US" dirty="0" err="1"/>
                <a:t>eg</a:t>
              </a:r>
              <a:r>
                <a:rPr lang="en-US" dirty="0"/>
                <a:t>. China</a:t>
              </a:r>
            </a:p>
          </p:txBody>
        </p:sp>
      </p:grpSp>
      <p:sp>
        <p:nvSpPr>
          <p:cNvPr id="15" name="TextBox 14"/>
          <p:cNvSpPr txBox="1"/>
          <p:nvPr/>
        </p:nvSpPr>
        <p:spPr>
          <a:xfrm>
            <a:off x="1072024" y="1678270"/>
            <a:ext cx="345883" cy="369332"/>
          </a:xfrm>
          <a:prstGeom prst="rect">
            <a:avLst/>
          </a:prstGeom>
          <a:solidFill>
            <a:srgbClr val="FFFF00"/>
          </a:solidFill>
          <a:ln>
            <a:solidFill>
              <a:srgbClr val="000000"/>
            </a:solidFill>
          </a:ln>
        </p:spPr>
        <p:txBody>
          <a:bodyPr wrap="square" rtlCol="0">
            <a:spAutoFit/>
          </a:bodyPr>
          <a:lstStyle/>
          <a:p>
            <a:r>
              <a:rPr lang="en-US" b="1" dirty="0"/>
              <a:t>C</a:t>
            </a:r>
          </a:p>
        </p:txBody>
      </p:sp>
      <p:pic>
        <p:nvPicPr>
          <p:cNvPr id="16" name="Picture 15"/>
          <p:cNvPicPr>
            <a:picLocks noChangeAspect="1"/>
          </p:cNvPicPr>
          <p:nvPr/>
        </p:nvPicPr>
        <p:blipFill>
          <a:blip r:embed="rId4"/>
          <a:stretch>
            <a:fillRect/>
          </a:stretch>
        </p:blipFill>
        <p:spPr>
          <a:xfrm>
            <a:off x="389592" y="-62548"/>
            <a:ext cx="11101112" cy="763838"/>
          </a:xfrm>
          <a:prstGeom prst="rect">
            <a:avLst/>
          </a:prstGeom>
        </p:spPr>
      </p:pic>
      <p:sp>
        <p:nvSpPr>
          <p:cNvPr id="17" name="TextBox 16"/>
          <p:cNvSpPr txBox="1"/>
          <p:nvPr/>
        </p:nvSpPr>
        <p:spPr>
          <a:xfrm>
            <a:off x="1072023" y="2999258"/>
            <a:ext cx="345883" cy="369332"/>
          </a:xfrm>
          <a:prstGeom prst="rect">
            <a:avLst/>
          </a:prstGeom>
          <a:solidFill>
            <a:srgbClr val="FFFF00"/>
          </a:solidFill>
          <a:ln>
            <a:solidFill>
              <a:srgbClr val="000000"/>
            </a:solidFill>
          </a:ln>
        </p:spPr>
        <p:txBody>
          <a:bodyPr wrap="square" rtlCol="0">
            <a:spAutoFit/>
          </a:bodyPr>
          <a:lstStyle/>
          <a:p>
            <a:r>
              <a:rPr lang="en-US" b="1" dirty="0"/>
              <a:t>I</a:t>
            </a:r>
          </a:p>
        </p:txBody>
      </p:sp>
      <p:sp>
        <p:nvSpPr>
          <p:cNvPr id="19" name="TextBox 18"/>
          <p:cNvSpPr txBox="1"/>
          <p:nvPr/>
        </p:nvSpPr>
        <p:spPr>
          <a:xfrm>
            <a:off x="1056784" y="5017442"/>
            <a:ext cx="345883" cy="369332"/>
          </a:xfrm>
          <a:prstGeom prst="rect">
            <a:avLst/>
          </a:prstGeom>
          <a:solidFill>
            <a:srgbClr val="FFFF00"/>
          </a:solidFill>
          <a:ln>
            <a:solidFill>
              <a:srgbClr val="000000"/>
            </a:solidFill>
          </a:ln>
        </p:spPr>
        <p:txBody>
          <a:bodyPr wrap="square" rtlCol="0">
            <a:spAutoFit/>
          </a:bodyPr>
          <a:lstStyle/>
          <a:p>
            <a:r>
              <a:rPr lang="en-US" b="1" dirty="0"/>
              <a:t>G</a:t>
            </a:r>
          </a:p>
        </p:txBody>
      </p:sp>
      <p:sp>
        <p:nvSpPr>
          <p:cNvPr id="20" name="TextBox 19"/>
          <p:cNvSpPr txBox="1"/>
          <p:nvPr/>
        </p:nvSpPr>
        <p:spPr>
          <a:xfrm>
            <a:off x="940345" y="5521711"/>
            <a:ext cx="578759" cy="369332"/>
          </a:xfrm>
          <a:prstGeom prst="rect">
            <a:avLst/>
          </a:prstGeom>
          <a:solidFill>
            <a:srgbClr val="FFFF00"/>
          </a:solidFill>
          <a:ln>
            <a:solidFill>
              <a:srgbClr val="000000"/>
            </a:solidFill>
          </a:ln>
        </p:spPr>
        <p:txBody>
          <a:bodyPr wrap="square" rtlCol="0">
            <a:spAutoFit/>
          </a:bodyPr>
          <a:lstStyle/>
          <a:p>
            <a:r>
              <a:rPr lang="en-US" b="1" dirty="0"/>
              <a:t>X-M</a:t>
            </a:r>
          </a:p>
        </p:txBody>
      </p:sp>
      <p:sp>
        <p:nvSpPr>
          <p:cNvPr id="21" name="TextBox 20"/>
          <p:cNvSpPr txBox="1"/>
          <p:nvPr/>
        </p:nvSpPr>
        <p:spPr>
          <a:xfrm>
            <a:off x="1936004" y="1255995"/>
            <a:ext cx="3214220" cy="369332"/>
          </a:xfrm>
          <a:prstGeom prst="rect">
            <a:avLst/>
          </a:prstGeom>
          <a:noFill/>
        </p:spPr>
        <p:txBody>
          <a:bodyPr wrap="square" rtlCol="0">
            <a:spAutoFit/>
          </a:bodyPr>
          <a:lstStyle/>
          <a:p>
            <a:r>
              <a:rPr lang="en-US" dirty="0"/>
              <a:t>Aggregate Demand Shocks</a:t>
            </a:r>
          </a:p>
        </p:txBody>
      </p:sp>
      <p:sp>
        <p:nvSpPr>
          <p:cNvPr id="8" name="TextBox 7"/>
          <p:cNvSpPr txBox="1"/>
          <p:nvPr/>
        </p:nvSpPr>
        <p:spPr>
          <a:xfrm>
            <a:off x="1775012" y="1918447"/>
            <a:ext cx="3576917" cy="1201271"/>
          </a:xfrm>
          <a:prstGeom prst="rect">
            <a:avLst/>
          </a:prstGeom>
          <a:solidFill>
            <a:schemeClr val="bg1"/>
          </a:solidFill>
        </p:spPr>
        <p:txBody>
          <a:bodyPr wrap="square" rtlCol="0">
            <a:spAutoFit/>
          </a:bodyPr>
          <a:lstStyle/>
          <a:p>
            <a:endParaRPr lang="en-US" dirty="0"/>
          </a:p>
        </p:txBody>
      </p:sp>
      <p:sp>
        <p:nvSpPr>
          <p:cNvPr id="18" name="TextBox 17"/>
          <p:cNvSpPr txBox="1"/>
          <p:nvPr/>
        </p:nvSpPr>
        <p:spPr>
          <a:xfrm>
            <a:off x="1775012" y="3447069"/>
            <a:ext cx="4659386" cy="1570373"/>
          </a:xfrm>
          <a:prstGeom prst="rect">
            <a:avLst/>
          </a:prstGeom>
          <a:solidFill>
            <a:schemeClr val="bg1"/>
          </a:solidFill>
        </p:spPr>
        <p:txBody>
          <a:bodyPr wrap="square" rtlCol="0">
            <a:spAutoFit/>
          </a:bodyPr>
          <a:lstStyle/>
          <a:p>
            <a:endParaRPr lang="en-US" dirty="0"/>
          </a:p>
        </p:txBody>
      </p:sp>
      <p:sp>
        <p:nvSpPr>
          <p:cNvPr id="22" name="TextBox 21"/>
          <p:cNvSpPr txBox="1"/>
          <p:nvPr/>
        </p:nvSpPr>
        <p:spPr>
          <a:xfrm>
            <a:off x="1693156" y="5648040"/>
            <a:ext cx="4250444" cy="1398457"/>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90728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9" grpId="0" animBg="1"/>
      <p:bldP spid="20" grpId="0" animBg="1"/>
      <p:bldP spid="8" grpId="0" animBg="1"/>
      <p:bldP spid="18" grpId="0" animBg="1"/>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4" name="Picture 3"/>
          <p:cNvPicPr>
            <a:picLocks noChangeAspect="1"/>
          </p:cNvPicPr>
          <p:nvPr/>
        </p:nvPicPr>
        <p:blipFill>
          <a:blip r:embed="rId2"/>
          <a:stretch>
            <a:fillRect/>
          </a:stretch>
        </p:blipFill>
        <p:spPr>
          <a:xfrm>
            <a:off x="258579" y="191790"/>
            <a:ext cx="10832208" cy="6054255"/>
          </a:xfrm>
          <a:prstGeom prst="rect">
            <a:avLst/>
          </a:prstGeom>
        </p:spPr>
      </p:pic>
      <p:sp>
        <p:nvSpPr>
          <p:cNvPr id="5" name="TextBox 4"/>
          <p:cNvSpPr txBox="1"/>
          <p:nvPr/>
        </p:nvSpPr>
        <p:spPr>
          <a:xfrm>
            <a:off x="2340076" y="2782529"/>
            <a:ext cx="3303639" cy="1169551"/>
          </a:xfrm>
          <a:prstGeom prst="rect">
            <a:avLst/>
          </a:prstGeom>
          <a:noFill/>
        </p:spPr>
        <p:txBody>
          <a:bodyPr wrap="square" rtlCol="0">
            <a:spAutoFit/>
          </a:bodyPr>
          <a:lstStyle/>
          <a:p>
            <a:r>
              <a:rPr lang="en-AU" sz="1400" dirty="0">
                <a:solidFill>
                  <a:srgbClr val="FF0000"/>
                </a:solidFill>
              </a:rPr>
              <a:t>Answer: D</a:t>
            </a:r>
          </a:p>
          <a:p>
            <a:r>
              <a:rPr lang="en-AU" sz="1400" dirty="0">
                <a:solidFill>
                  <a:srgbClr val="FF0000"/>
                </a:solidFill>
              </a:rPr>
              <a:t>(III is incorrect because AD looks at ALL goods so there can be NO substitution effect because we assume all prices have increased.)</a:t>
            </a:r>
          </a:p>
        </p:txBody>
      </p:sp>
      <p:sp>
        <p:nvSpPr>
          <p:cNvPr id="6" name="TextBox 5"/>
          <p:cNvSpPr txBox="1"/>
          <p:nvPr/>
        </p:nvSpPr>
        <p:spPr>
          <a:xfrm>
            <a:off x="4139381" y="4513006"/>
            <a:ext cx="1504334" cy="2308324"/>
          </a:xfrm>
          <a:prstGeom prst="rect">
            <a:avLst/>
          </a:prstGeom>
          <a:noFill/>
        </p:spPr>
        <p:txBody>
          <a:bodyPr wrap="square" rtlCol="0">
            <a:spAutoFit/>
          </a:bodyPr>
          <a:lstStyle/>
          <a:p>
            <a:r>
              <a:rPr lang="en-AU" sz="1600" dirty="0">
                <a:solidFill>
                  <a:srgbClr val="FF0000"/>
                </a:solidFill>
              </a:rPr>
              <a:t>Answer: C</a:t>
            </a:r>
          </a:p>
          <a:p>
            <a:r>
              <a:rPr lang="en-AU" sz="1600" dirty="0">
                <a:solidFill>
                  <a:srgbClr val="FF0000"/>
                </a:solidFill>
              </a:rPr>
              <a:t>Less capital means that businesses will need to buy more capital which will increase Investment (I)</a:t>
            </a:r>
          </a:p>
        </p:txBody>
      </p:sp>
      <p:sp>
        <p:nvSpPr>
          <p:cNvPr id="7" name="TextBox 6"/>
          <p:cNvSpPr txBox="1"/>
          <p:nvPr/>
        </p:nvSpPr>
        <p:spPr>
          <a:xfrm>
            <a:off x="9291484" y="1125359"/>
            <a:ext cx="2753032" cy="1477328"/>
          </a:xfrm>
          <a:prstGeom prst="rect">
            <a:avLst/>
          </a:prstGeom>
          <a:noFill/>
        </p:spPr>
        <p:txBody>
          <a:bodyPr wrap="square" rtlCol="0">
            <a:spAutoFit/>
          </a:bodyPr>
          <a:lstStyle/>
          <a:p>
            <a:r>
              <a:rPr lang="en-AU" dirty="0">
                <a:solidFill>
                  <a:srgbClr val="FF0000"/>
                </a:solidFill>
              </a:rPr>
              <a:t>Answer: C</a:t>
            </a:r>
          </a:p>
          <a:p>
            <a:r>
              <a:rPr lang="en-AU" dirty="0">
                <a:solidFill>
                  <a:srgbClr val="FF0000"/>
                </a:solidFill>
              </a:rPr>
              <a:t>(A. is not as correct because people could be spending out of panic for example.</a:t>
            </a:r>
          </a:p>
        </p:txBody>
      </p:sp>
      <p:sp>
        <p:nvSpPr>
          <p:cNvPr id="9" name="TextBox 8"/>
          <p:cNvSpPr txBox="1"/>
          <p:nvPr/>
        </p:nvSpPr>
        <p:spPr>
          <a:xfrm>
            <a:off x="9448800" y="3018503"/>
            <a:ext cx="2438400" cy="1200329"/>
          </a:xfrm>
          <a:prstGeom prst="rect">
            <a:avLst/>
          </a:prstGeom>
          <a:noFill/>
        </p:spPr>
        <p:txBody>
          <a:bodyPr wrap="square" rtlCol="0">
            <a:spAutoFit/>
          </a:bodyPr>
          <a:lstStyle/>
          <a:p>
            <a:r>
              <a:rPr lang="en-AU" dirty="0">
                <a:solidFill>
                  <a:srgbClr val="FF0000"/>
                </a:solidFill>
              </a:rPr>
              <a:t>Answer: A</a:t>
            </a:r>
          </a:p>
          <a:p>
            <a:r>
              <a:rPr lang="en-AU" dirty="0">
                <a:solidFill>
                  <a:srgbClr val="FF0000"/>
                </a:solidFill>
              </a:rPr>
              <a:t>Less consumer wealth will make people spend less (on normal goods)</a:t>
            </a:r>
          </a:p>
        </p:txBody>
      </p:sp>
      <p:sp>
        <p:nvSpPr>
          <p:cNvPr id="10" name="TextBox 9"/>
          <p:cNvSpPr txBox="1"/>
          <p:nvPr/>
        </p:nvSpPr>
        <p:spPr>
          <a:xfrm>
            <a:off x="9280423" y="5482502"/>
            <a:ext cx="2438400" cy="1200329"/>
          </a:xfrm>
          <a:prstGeom prst="rect">
            <a:avLst/>
          </a:prstGeom>
          <a:noFill/>
        </p:spPr>
        <p:txBody>
          <a:bodyPr wrap="square" rtlCol="0">
            <a:spAutoFit/>
          </a:bodyPr>
          <a:lstStyle/>
          <a:p>
            <a:r>
              <a:rPr lang="en-AU" dirty="0">
                <a:solidFill>
                  <a:srgbClr val="FF0000"/>
                </a:solidFill>
              </a:rPr>
              <a:t>Answer: A</a:t>
            </a:r>
          </a:p>
          <a:p>
            <a:r>
              <a:rPr lang="en-AU" dirty="0">
                <a:solidFill>
                  <a:srgbClr val="FF0000"/>
                </a:solidFill>
              </a:rPr>
              <a:t>We will learn more about this more in Unit 4 and 5.</a:t>
            </a:r>
          </a:p>
        </p:txBody>
      </p:sp>
      <p:sp>
        <p:nvSpPr>
          <p:cNvPr id="8" name="TextBox 7"/>
          <p:cNvSpPr txBox="1"/>
          <p:nvPr/>
        </p:nvSpPr>
        <p:spPr>
          <a:xfrm>
            <a:off x="5111015" y="191790"/>
            <a:ext cx="2935705" cy="369332"/>
          </a:xfrm>
          <a:prstGeom prst="rect">
            <a:avLst/>
          </a:prstGeom>
          <a:noFill/>
        </p:spPr>
        <p:txBody>
          <a:bodyPr wrap="square" rtlCol="0">
            <a:spAutoFit/>
          </a:bodyPr>
          <a:lstStyle/>
          <a:p>
            <a:r>
              <a:rPr lang="en-AU" dirty="0"/>
              <a:t>Module 17</a:t>
            </a:r>
          </a:p>
        </p:txBody>
      </p:sp>
    </p:spTree>
    <p:extLst>
      <p:ext uri="{BB962C8B-B14F-4D97-AF65-F5344CB8AC3E}">
        <p14:creationId xmlns:p14="http://schemas.microsoft.com/office/powerpoint/2010/main" val="823276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454580" y="4075019"/>
            <a:ext cx="3295287" cy="2608263"/>
          </a:xfrm>
          <a:prstGeom prst="rect">
            <a:avLst/>
          </a:prstGeom>
        </p:spPr>
      </p:pic>
      <p:pic>
        <p:nvPicPr>
          <p:cNvPr id="4" name="Picture 3"/>
          <p:cNvPicPr/>
          <p:nvPr/>
        </p:nvPicPr>
        <p:blipFill>
          <a:blip r:embed="rId3"/>
          <a:stretch>
            <a:fillRect/>
          </a:stretch>
        </p:blipFill>
        <p:spPr>
          <a:xfrm>
            <a:off x="110593" y="99084"/>
            <a:ext cx="7797836" cy="3565386"/>
          </a:xfrm>
          <a:prstGeom prst="rect">
            <a:avLst/>
          </a:prstGeom>
        </p:spPr>
      </p:pic>
      <p:pic>
        <p:nvPicPr>
          <p:cNvPr id="7" name="Picture 6"/>
          <p:cNvPicPr>
            <a:picLocks noChangeAspect="1"/>
          </p:cNvPicPr>
          <p:nvPr/>
        </p:nvPicPr>
        <p:blipFill>
          <a:blip r:embed="rId4"/>
          <a:stretch>
            <a:fillRect/>
          </a:stretch>
        </p:blipFill>
        <p:spPr>
          <a:xfrm>
            <a:off x="4080297" y="4019311"/>
            <a:ext cx="3382820" cy="2663971"/>
          </a:xfrm>
          <a:prstGeom prst="rect">
            <a:avLst/>
          </a:prstGeom>
        </p:spPr>
      </p:pic>
      <p:sp>
        <p:nvSpPr>
          <p:cNvPr id="8" name="TextBox 7"/>
          <p:cNvSpPr txBox="1"/>
          <p:nvPr/>
        </p:nvSpPr>
        <p:spPr>
          <a:xfrm>
            <a:off x="8283389" y="515338"/>
            <a:ext cx="3536577" cy="1477328"/>
          </a:xfrm>
          <a:prstGeom prst="rect">
            <a:avLst/>
          </a:prstGeom>
          <a:solidFill>
            <a:schemeClr val="bg1"/>
          </a:solidFill>
        </p:spPr>
        <p:txBody>
          <a:bodyPr wrap="square" rtlCol="0">
            <a:spAutoFit/>
          </a:bodyPr>
          <a:lstStyle/>
          <a:p>
            <a:r>
              <a:rPr lang="en-US" dirty="0">
                <a:solidFill>
                  <a:srgbClr val="FF0000"/>
                </a:solidFill>
              </a:rPr>
              <a:t>c) </a:t>
            </a:r>
          </a:p>
          <a:p>
            <a:r>
              <a:rPr lang="en-US" dirty="0">
                <a:solidFill>
                  <a:srgbClr val="FF0000"/>
                </a:solidFill>
              </a:rPr>
              <a:t>Increase C (Consumption)</a:t>
            </a:r>
          </a:p>
          <a:p>
            <a:r>
              <a:rPr lang="en-US" dirty="0">
                <a:solidFill>
                  <a:srgbClr val="FF0000"/>
                </a:solidFill>
              </a:rPr>
              <a:t>Increase I (Investment)</a:t>
            </a:r>
          </a:p>
          <a:p>
            <a:r>
              <a:rPr lang="en-US" dirty="0">
                <a:solidFill>
                  <a:srgbClr val="FF0000"/>
                </a:solidFill>
              </a:rPr>
              <a:t>Increase G (Government spending)</a:t>
            </a:r>
          </a:p>
          <a:p>
            <a:r>
              <a:rPr lang="en-US" dirty="0">
                <a:solidFill>
                  <a:srgbClr val="FF0000"/>
                </a:solidFill>
              </a:rPr>
              <a:t>Increase (X-M) (Net Exports)</a:t>
            </a:r>
          </a:p>
        </p:txBody>
      </p:sp>
      <p:sp>
        <p:nvSpPr>
          <p:cNvPr id="9" name="TextBox 8"/>
          <p:cNvSpPr txBox="1"/>
          <p:nvPr/>
        </p:nvSpPr>
        <p:spPr>
          <a:xfrm>
            <a:off x="8283389" y="2359881"/>
            <a:ext cx="3536577" cy="2862322"/>
          </a:xfrm>
          <a:prstGeom prst="rect">
            <a:avLst/>
          </a:prstGeom>
          <a:solidFill>
            <a:schemeClr val="bg1"/>
          </a:solidFill>
        </p:spPr>
        <p:txBody>
          <a:bodyPr wrap="square" rtlCol="0">
            <a:spAutoFit/>
          </a:bodyPr>
          <a:lstStyle/>
          <a:p>
            <a:r>
              <a:rPr lang="en-US" dirty="0">
                <a:solidFill>
                  <a:srgbClr val="FF0000"/>
                </a:solidFill>
              </a:rPr>
              <a:t>d) </a:t>
            </a:r>
          </a:p>
          <a:p>
            <a:r>
              <a:rPr lang="en-US" dirty="0">
                <a:solidFill>
                  <a:srgbClr val="FF0000"/>
                </a:solidFill>
              </a:rPr>
              <a:t>C: increase in wealth, increase in consumer confidence, better quality goods</a:t>
            </a:r>
          </a:p>
          <a:p>
            <a:r>
              <a:rPr lang="en-US" dirty="0">
                <a:solidFill>
                  <a:srgbClr val="FF0000"/>
                </a:solidFill>
              </a:rPr>
              <a:t>I: – improved technology, more capital needs to be replaced</a:t>
            </a:r>
          </a:p>
          <a:p>
            <a:r>
              <a:rPr lang="en-US" dirty="0">
                <a:solidFill>
                  <a:srgbClr val="FF0000"/>
                </a:solidFill>
              </a:rPr>
              <a:t>G: – more public projects, increased social welfare</a:t>
            </a:r>
          </a:p>
          <a:p>
            <a:r>
              <a:rPr lang="en-US" dirty="0">
                <a:solidFill>
                  <a:srgbClr val="FF0000"/>
                </a:solidFill>
              </a:rPr>
              <a:t>(X-M): foreigners more wealthy, exports quality improves </a:t>
            </a:r>
          </a:p>
        </p:txBody>
      </p:sp>
      <p:sp>
        <p:nvSpPr>
          <p:cNvPr id="10" name="Rectangle 9"/>
          <p:cNvSpPr/>
          <p:nvPr/>
        </p:nvSpPr>
        <p:spPr>
          <a:xfrm>
            <a:off x="93141" y="4019311"/>
            <a:ext cx="418704" cy="369332"/>
          </a:xfrm>
          <a:prstGeom prst="rect">
            <a:avLst/>
          </a:prstGeom>
        </p:spPr>
        <p:txBody>
          <a:bodyPr wrap="none">
            <a:spAutoFit/>
          </a:bodyPr>
          <a:lstStyle/>
          <a:p>
            <a:r>
              <a:rPr lang="en-US" dirty="0"/>
              <a:t>a) </a:t>
            </a:r>
          </a:p>
        </p:txBody>
      </p:sp>
      <p:sp>
        <p:nvSpPr>
          <p:cNvPr id="11" name="Rectangle 10"/>
          <p:cNvSpPr/>
          <p:nvPr/>
        </p:nvSpPr>
        <p:spPr>
          <a:xfrm>
            <a:off x="3769561" y="3930511"/>
            <a:ext cx="429926" cy="369332"/>
          </a:xfrm>
          <a:prstGeom prst="rect">
            <a:avLst/>
          </a:prstGeom>
        </p:spPr>
        <p:txBody>
          <a:bodyPr wrap="none">
            <a:spAutoFit/>
          </a:bodyPr>
          <a:lstStyle/>
          <a:p>
            <a:r>
              <a:rPr lang="en-US" dirty="0"/>
              <a:t>b) </a:t>
            </a:r>
          </a:p>
        </p:txBody>
      </p:sp>
    </p:spTree>
    <p:extLst>
      <p:ext uri="{BB962C8B-B14F-4D97-AF65-F5344CB8AC3E}">
        <p14:creationId xmlns:p14="http://schemas.microsoft.com/office/powerpoint/2010/main" val="331962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Aggregate Demand</a:t>
            </a:r>
          </a:p>
        </p:txBody>
      </p:sp>
      <p:sp>
        <p:nvSpPr>
          <p:cNvPr id="4" name="Text Placeholder 3"/>
          <p:cNvSpPr>
            <a:spLocks noGrp="1"/>
          </p:cNvSpPr>
          <p:nvPr>
            <p:ph type="body" idx="1"/>
          </p:nvPr>
        </p:nvSpPr>
        <p:spPr/>
        <p:txBody>
          <a:bodyPr/>
          <a:lstStyle/>
          <a:p>
            <a:r>
              <a:rPr lang="en-AU" dirty="0"/>
              <a:t>We will start Unit 3 with the idea of Aggregate Demand, which builds on our knowledge of demand on a micro level. </a:t>
            </a:r>
          </a:p>
        </p:txBody>
      </p:sp>
    </p:spTree>
    <p:extLst>
      <p:ext uri="{BB962C8B-B14F-4D97-AF65-F5344CB8AC3E}">
        <p14:creationId xmlns:p14="http://schemas.microsoft.com/office/powerpoint/2010/main" val="39576625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Picture 3"/>
          <p:cNvPicPr>
            <a:picLocks noChangeAspect="1"/>
          </p:cNvPicPr>
          <p:nvPr/>
        </p:nvPicPr>
        <p:blipFill>
          <a:blip r:embed="rId2"/>
          <a:stretch>
            <a:fillRect/>
          </a:stretch>
        </p:blipFill>
        <p:spPr>
          <a:xfrm>
            <a:off x="379361" y="255852"/>
            <a:ext cx="9275916" cy="5586631"/>
          </a:xfrm>
          <a:prstGeom prst="rect">
            <a:avLst/>
          </a:prstGeom>
        </p:spPr>
      </p:pic>
      <p:sp>
        <p:nvSpPr>
          <p:cNvPr id="3" name="Content Placeholder 2"/>
          <p:cNvSpPr>
            <a:spLocks noGrp="1"/>
          </p:cNvSpPr>
          <p:nvPr>
            <p:ph idx="1"/>
          </p:nvPr>
        </p:nvSpPr>
        <p:spPr>
          <a:xfrm>
            <a:off x="7954296" y="1825625"/>
            <a:ext cx="3399503" cy="4351338"/>
          </a:xfrm>
        </p:spPr>
        <p:txBody>
          <a:bodyPr/>
          <a:lstStyle/>
          <a:p>
            <a:pPr marL="0" indent="0">
              <a:buNone/>
            </a:pPr>
            <a:r>
              <a:rPr lang="en-AU" dirty="0">
                <a:solidFill>
                  <a:srgbClr val="FF0000"/>
                </a:solidFill>
              </a:rPr>
              <a:t>Answer: A</a:t>
            </a:r>
          </a:p>
        </p:txBody>
      </p:sp>
    </p:spTree>
    <p:extLst>
      <p:ext uri="{BB962C8B-B14F-4D97-AF65-F5344CB8AC3E}">
        <p14:creationId xmlns:p14="http://schemas.microsoft.com/office/powerpoint/2010/main" val="1463240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a:xfrm>
            <a:off x="5842534" y="1825625"/>
            <a:ext cx="5511265" cy="4351338"/>
          </a:xfrm>
        </p:spPr>
        <p:txBody>
          <a:bodyPr/>
          <a:lstStyle/>
          <a:p>
            <a:r>
              <a:rPr lang="en-AU" dirty="0">
                <a:solidFill>
                  <a:srgbClr val="FF0000"/>
                </a:solidFill>
              </a:rPr>
              <a:t>Answer: B</a:t>
            </a:r>
          </a:p>
          <a:p>
            <a:r>
              <a:rPr lang="en-AU" dirty="0">
                <a:solidFill>
                  <a:srgbClr val="FF0000"/>
                </a:solidFill>
              </a:rPr>
              <a:t>Thailand’s exports will increase because they are more affordable for foreigners</a:t>
            </a:r>
          </a:p>
          <a:p>
            <a:r>
              <a:rPr lang="en-AU" dirty="0">
                <a:solidFill>
                  <a:srgbClr val="FF0000"/>
                </a:solidFill>
              </a:rPr>
              <a:t>↑X→ ↑AD</a:t>
            </a:r>
          </a:p>
        </p:txBody>
      </p:sp>
      <p:sp>
        <p:nvSpPr>
          <p:cNvPr id="5" name="TextBox 4"/>
          <p:cNvSpPr txBox="1"/>
          <p:nvPr/>
        </p:nvSpPr>
        <p:spPr>
          <a:xfrm>
            <a:off x="560706" y="427741"/>
            <a:ext cx="6429375" cy="1200329"/>
          </a:xfrm>
          <a:prstGeom prst="rect">
            <a:avLst/>
          </a:prstGeom>
          <a:solidFill>
            <a:schemeClr val="bg1"/>
          </a:solidFill>
        </p:spPr>
        <p:txBody>
          <a:bodyPr wrap="square" rtlCol="0">
            <a:spAutoFit/>
          </a:bodyPr>
          <a:lstStyle/>
          <a:p>
            <a:r>
              <a:rPr lang="en-AU" dirty="0"/>
              <a:t>Thailand and Malaysia are trading partners. If the price level in Thailand decreases relative to the price level in Malaysia, what will happen to Thailand exports to Malaysia and Thailand’s aggregate demand?</a:t>
            </a:r>
          </a:p>
        </p:txBody>
      </p:sp>
      <p:pic>
        <p:nvPicPr>
          <p:cNvPr id="7" name="Picture 6"/>
          <p:cNvPicPr>
            <a:picLocks noChangeAspect="1"/>
          </p:cNvPicPr>
          <p:nvPr/>
        </p:nvPicPr>
        <p:blipFill>
          <a:blip r:embed="rId2"/>
          <a:stretch>
            <a:fillRect/>
          </a:stretch>
        </p:blipFill>
        <p:spPr>
          <a:xfrm>
            <a:off x="371250" y="1825625"/>
            <a:ext cx="5086575" cy="4710349"/>
          </a:xfrm>
          <a:prstGeom prst="rect">
            <a:avLst/>
          </a:prstGeom>
        </p:spPr>
      </p:pic>
    </p:spTree>
    <p:extLst>
      <p:ext uri="{BB962C8B-B14F-4D97-AF65-F5344CB8AC3E}">
        <p14:creationId xmlns:p14="http://schemas.microsoft.com/office/powerpoint/2010/main" val="112820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Picture 3"/>
          <p:cNvPicPr>
            <a:picLocks noChangeAspect="1"/>
          </p:cNvPicPr>
          <p:nvPr/>
        </p:nvPicPr>
        <p:blipFill>
          <a:blip r:embed="rId2"/>
          <a:stretch>
            <a:fillRect/>
          </a:stretch>
        </p:blipFill>
        <p:spPr>
          <a:xfrm>
            <a:off x="589925" y="147197"/>
            <a:ext cx="8954750" cy="6306430"/>
          </a:xfrm>
          <a:prstGeom prst="rect">
            <a:avLst/>
          </a:prstGeom>
        </p:spPr>
      </p:pic>
      <p:sp>
        <p:nvSpPr>
          <p:cNvPr id="3" name="Content Placeholder 2"/>
          <p:cNvSpPr>
            <a:spLocks noGrp="1"/>
          </p:cNvSpPr>
          <p:nvPr>
            <p:ph idx="1"/>
          </p:nvPr>
        </p:nvSpPr>
        <p:spPr>
          <a:xfrm>
            <a:off x="5091764" y="1825625"/>
            <a:ext cx="6262036" cy="4351338"/>
          </a:xfrm>
        </p:spPr>
        <p:txBody>
          <a:bodyPr/>
          <a:lstStyle/>
          <a:p>
            <a:r>
              <a:rPr lang="en-AU" dirty="0">
                <a:solidFill>
                  <a:srgbClr val="FF0000"/>
                </a:solidFill>
              </a:rPr>
              <a:t>Answer: C</a:t>
            </a:r>
          </a:p>
        </p:txBody>
      </p:sp>
    </p:spTree>
    <p:extLst>
      <p:ext uri="{BB962C8B-B14F-4D97-AF65-F5344CB8AC3E}">
        <p14:creationId xmlns:p14="http://schemas.microsoft.com/office/powerpoint/2010/main" val="374711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Picture 3"/>
          <p:cNvPicPr>
            <a:picLocks noChangeAspect="1"/>
          </p:cNvPicPr>
          <p:nvPr/>
        </p:nvPicPr>
        <p:blipFill>
          <a:blip r:embed="rId2"/>
          <a:stretch>
            <a:fillRect/>
          </a:stretch>
        </p:blipFill>
        <p:spPr>
          <a:xfrm>
            <a:off x="194577" y="194836"/>
            <a:ext cx="9831172" cy="6096851"/>
          </a:xfrm>
          <a:prstGeom prst="rect">
            <a:avLst/>
          </a:prstGeom>
        </p:spPr>
      </p:pic>
      <p:sp>
        <p:nvSpPr>
          <p:cNvPr id="3" name="Content Placeholder 2"/>
          <p:cNvSpPr>
            <a:spLocks noGrp="1"/>
          </p:cNvSpPr>
          <p:nvPr>
            <p:ph idx="1"/>
          </p:nvPr>
        </p:nvSpPr>
        <p:spPr>
          <a:xfrm>
            <a:off x="8951494" y="1825625"/>
            <a:ext cx="2402305" cy="4351338"/>
          </a:xfrm>
        </p:spPr>
        <p:txBody>
          <a:bodyPr/>
          <a:lstStyle/>
          <a:p>
            <a:r>
              <a:rPr lang="en-AU" dirty="0">
                <a:solidFill>
                  <a:srgbClr val="FF0000"/>
                </a:solidFill>
              </a:rPr>
              <a:t>Answer:</a:t>
            </a:r>
          </a:p>
          <a:p>
            <a:r>
              <a:rPr lang="en-AU" dirty="0">
                <a:solidFill>
                  <a:srgbClr val="FF0000"/>
                </a:solidFill>
              </a:rPr>
              <a:t>B</a:t>
            </a:r>
          </a:p>
        </p:txBody>
      </p:sp>
    </p:spTree>
    <p:extLst>
      <p:ext uri="{BB962C8B-B14F-4D97-AF65-F5344CB8AC3E}">
        <p14:creationId xmlns:p14="http://schemas.microsoft.com/office/powerpoint/2010/main" val="204287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4" name="Picture 3"/>
          <p:cNvPicPr>
            <a:picLocks noChangeAspect="1"/>
          </p:cNvPicPr>
          <p:nvPr/>
        </p:nvPicPr>
        <p:blipFill>
          <a:blip r:embed="rId2"/>
          <a:stretch>
            <a:fillRect/>
          </a:stretch>
        </p:blipFill>
        <p:spPr>
          <a:xfrm>
            <a:off x="518426" y="365125"/>
            <a:ext cx="9840698" cy="5858693"/>
          </a:xfrm>
          <a:prstGeom prst="rect">
            <a:avLst/>
          </a:prstGeom>
        </p:spPr>
      </p:pic>
      <p:sp>
        <p:nvSpPr>
          <p:cNvPr id="6" name="Content Placeholder 2"/>
          <p:cNvSpPr txBox="1">
            <a:spLocks/>
          </p:cNvSpPr>
          <p:nvPr/>
        </p:nvSpPr>
        <p:spPr>
          <a:xfrm>
            <a:off x="9567511" y="3009532"/>
            <a:ext cx="240230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solidFill>
                  <a:srgbClr val="FF0000"/>
                </a:solidFill>
              </a:rPr>
              <a:t>Answer:</a:t>
            </a:r>
          </a:p>
          <a:p>
            <a:r>
              <a:rPr lang="en-AU" dirty="0">
                <a:solidFill>
                  <a:srgbClr val="FF0000"/>
                </a:solidFill>
              </a:rPr>
              <a:t>B</a:t>
            </a:r>
          </a:p>
          <a:p>
            <a:r>
              <a:rPr lang="en-AU" dirty="0">
                <a:solidFill>
                  <a:srgbClr val="FF0000"/>
                </a:solidFill>
              </a:rPr>
              <a:t>It would also increase consumption of households but this is not an option.</a:t>
            </a:r>
          </a:p>
        </p:txBody>
      </p:sp>
    </p:spTree>
    <p:extLst>
      <p:ext uri="{BB962C8B-B14F-4D97-AF65-F5344CB8AC3E}">
        <p14:creationId xmlns:p14="http://schemas.microsoft.com/office/powerpoint/2010/main" val="52873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4" name="Picture 3"/>
          <p:cNvPicPr>
            <a:picLocks noChangeAspect="1"/>
          </p:cNvPicPr>
          <p:nvPr/>
        </p:nvPicPr>
        <p:blipFill>
          <a:blip r:embed="rId2"/>
          <a:stretch>
            <a:fillRect/>
          </a:stretch>
        </p:blipFill>
        <p:spPr>
          <a:xfrm>
            <a:off x="399496" y="365125"/>
            <a:ext cx="7935432" cy="6277851"/>
          </a:xfrm>
          <a:prstGeom prst="rect">
            <a:avLst/>
          </a:prstGeom>
        </p:spPr>
      </p:pic>
      <p:sp>
        <p:nvSpPr>
          <p:cNvPr id="5" name="Content Placeholder 2"/>
          <p:cNvSpPr txBox="1">
            <a:spLocks/>
          </p:cNvSpPr>
          <p:nvPr/>
        </p:nvSpPr>
        <p:spPr>
          <a:xfrm>
            <a:off x="8951494" y="1825625"/>
            <a:ext cx="240230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solidFill>
                  <a:srgbClr val="FF0000"/>
                </a:solidFill>
              </a:rPr>
              <a:t>Answer:</a:t>
            </a:r>
          </a:p>
          <a:p>
            <a:r>
              <a:rPr lang="en-AU" dirty="0">
                <a:solidFill>
                  <a:srgbClr val="FF0000"/>
                </a:solidFill>
              </a:rPr>
              <a:t>B</a:t>
            </a:r>
          </a:p>
        </p:txBody>
      </p:sp>
    </p:spTree>
    <p:extLst>
      <p:ext uri="{BB962C8B-B14F-4D97-AF65-F5344CB8AC3E}">
        <p14:creationId xmlns:p14="http://schemas.microsoft.com/office/powerpoint/2010/main" val="3072381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AD, Aggregate Demand Summary</a:t>
            </a:r>
          </a:p>
        </p:txBody>
      </p:sp>
      <p:sp>
        <p:nvSpPr>
          <p:cNvPr id="4" name="Text Placeholder 3"/>
          <p:cNvSpPr>
            <a:spLocks noGrp="1"/>
          </p:cNvSpPr>
          <p:nvPr>
            <p:ph type="body" idx="1"/>
          </p:nvPr>
        </p:nvSpPr>
        <p:spPr/>
        <p:txBody>
          <a:bodyPr/>
          <a:lstStyle/>
          <a:p>
            <a:endParaRPr lang="en-AU"/>
          </a:p>
        </p:txBody>
      </p:sp>
    </p:spTree>
    <p:extLst>
      <p:ext uri="{BB962C8B-B14F-4D97-AF65-F5344CB8AC3E}">
        <p14:creationId xmlns:p14="http://schemas.microsoft.com/office/powerpoint/2010/main" val="34272694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056" y="164666"/>
            <a:ext cx="4823363" cy="936028"/>
          </a:xfrm>
        </p:spPr>
        <p:txBody>
          <a:bodyPr>
            <a:normAutofit fontScale="90000"/>
          </a:bodyPr>
          <a:lstStyle/>
          <a:p>
            <a:r>
              <a:rPr lang="en-US" dirty="0"/>
              <a:t>Aggregate Demand and GDP</a:t>
            </a:r>
          </a:p>
        </p:txBody>
      </p:sp>
      <p:sp>
        <p:nvSpPr>
          <p:cNvPr id="3" name="Content Placeholder 2"/>
          <p:cNvSpPr>
            <a:spLocks noGrp="1"/>
          </p:cNvSpPr>
          <p:nvPr>
            <p:ph idx="1"/>
          </p:nvPr>
        </p:nvSpPr>
        <p:spPr>
          <a:xfrm>
            <a:off x="5147703" y="213360"/>
            <a:ext cx="1192306" cy="514163"/>
          </a:xfrm>
        </p:spPr>
        <p:txBody>
          <a:bodyPr/>
          <a:lstStyle/>
          <a:p>
            <a:r>
              <a:rPr lang="en-US" dirty="0">
                <a:hlinkClick r:id="rId2"/>
              </a:rPr>
              <a:t>Link</a:t>
            </a:r>
            <a:endParaRPr lang="en-US" dirty="0"/>
          </a:p>
          <a:p>
            <a:endParaRPr lang="en-US" dirty="0"/>
          </a:p>
        </p:txBody>
      </p:sp>
      <p:pic>
        <p:nvPicPr>
          <p:cNvPr id="4" name="Picture 3"/>
          <p:cNvPicPr>
            <a:picLocks noChangeAspect="1"/>
          </p:cNvPicPr>
          <p:nvPr/>
        </p:nvPicPr>
        <p:blipFill>
          <a:blip r:embed="rId3"/>
          <a:stretch>
            <a:fillRect/>
          </a:stretch>
        </p:blipFill>
        <p:spPr>
          <a:xfrm>
            <a:off x="880151" y="2887713"/>
            <a:ext cx="4753638" cy="3400900"/>
          </a:xfrm>
          <a:prstGeom prst="rect">
            <a:avLst/>
          </a:prstGeom>
        </p:spPr>
      </p:pic>
      <p:pic>
        <p:nvPicPr>
          <p:cNvPr id="5" name="Picture 4"/>
          <p:cNvPicPr>
            <a:picLocks noChangeAspect="1"/>
          </p:cNvPicPr>
          <p:nvPr/>
        </p:nvPicPr>
        <p:blipFill>
          <a:blip r:embed="rId4"/>
          <a:stretch>
            <a:fillRect/>
          </a:stretch>
        </p:blipFill>
        <p:spPr>
          <a:xfrm>
            <a:off x="7695689" y="2776063"/>
            <a:ext cx="3969441" cy="3400900"/>
          </a:xfrm>
          <a:prstGeom prst="rect">
            <a:avLst/>
          </a:prstGeom>
        </p:spPr>
      </p:pic>
      <p:pic>
        <p:nvPicPr>
          <p:cNvPr id="6" name="Picture 5"/>
          <p:cNvPicPr>
            <a:picLocks noChangeAspect="1"/>
          </p:cNvPicPr>
          <p:nvPr/>
        </p:nvPicPr>
        <p:blipFill>
          <a:blip r:embed="rId5"/>
          <a:stretch>
            <a:fillRect/>
          </a:stretch>
        </p:blipFill>
        <p:spPr>
          <a:xfrm>
            <a:off x="5743856" y="4052864"/>
            <a:ext cx="1799814" cy="847297"/>
          </a:xfrm>
          <a:prstGeom prst="rect">
            <a:avLst/>
          </a:prstGeom>
        </p:spPr>
      </p:pic>
      <p:sp>
        <p:nvSpPr>
          <p:cNvPr id="7" name="TextBox 6"/>
          <p:cNvSpPr txBox="1"/>
          <p:nvPr/>
        </p:nvSpPr>
        <p:spPr>
          <a:xfrm>
            <a:off x="6875929" y="953132"/>
            <a:ext cx="4953000" cy="1477328"/>
          </a:xfrm>
          <a:prstGeom prst="rect">
            <a:avLst/>
          </a:prstGeom>
          <a:noFill/>
        </p:spPr>
        <p:txBody>
          <a:bodyPr wrap="square" rtlCol="0">
            <a:spAutoFit/>
          </a:bodyPr>
          <a:lstStyle/>
          <a:p>
            <a:r>
              <a:rPr lang="en-US" b="1" dirty="0"/>
              <a:t>Aggregate Demand (AD) = C+I+G+(X-M) (from our circular flow model)</a:t>
            </a:r>
          </a:p>
          <a:p>
            <a:r>
              <a:rPr lang="en-US" dirty="0"/>
              <a:t>Because these simply represent the spending of the different ‘entities’ in the economy.</a:t>
            </a:r>
          </a:p>
          <a:p>
            <a:endParaRPr lang="en-US" dirty="0"/>
          </a:p>
        </p:txBody>
      </p:sp>
      <p:sp>
        <p:nvSpPr>
          <p:cNvPr id="8" name="TextBox 7"/>
          <p:cNvSpPr txBox="1"/>
          <p:nvPr/>
        </p:nvSpPr>
        <p:spPr>
          <a:xfrm>
            <a:off x="486055" y="1017220"/>
            <a:ext cx="5726399"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a:t>GDP measures everything that is produced AND purchased, therefore </a:t>
            </a:r>
            <a:r>
              <a:rPr lang="en-US" sz="2000" dirty="0">
                <a:solidFill>
                  <a:srgbClr val="00B050"/>
                </a:solidFill>
              </a:rPr>
              <a:t>Aggregate Demand (AD) is the same as our output</a:t>
            </a:r>
            <a:r>
              <a:rPr lang="en-US" sz="2000" dirty="0"/>
              <a:t>. </a:t>
            </a:r>
          </a:p>
          <a:p>
            <a:pPr marL="285750" indent="-285750">
              <a:buFont typeface="Arial" panose="020B0604020202020204" pitchFamily="34" charset="0"/>
              <a:buChar char="•"/>
            </a:pPr>
            <a:r>
              <a:rPr lang="en-US" sz="2000" dirty="0"/>
              <a:t>So the method of </a:t>
            </a:r>
            <a:r>
              <a:rPr lang="en-US" sz="2000" dirty="0">
                <a:solidFill>
                  <a:srgbClr val="00B0F0"/>
                </a:solidFill>
              </a:rPr>
              <a:t>calculating AD is the same as the expenditure method of calculating GDP</a:t>
            </a:r>
            <a:r>
              <a:rPr lang="en-US" sz="2000" dirty="0"/>
              <a:t>. </a:t>
            </a:r>
          </a:p>
        </p:txBody>
      </p:sp>
      <p:sp>
        <p:nvSpPr>
          <p:cNvPr id="9" name="TextBox 8"/>
          <p:cNvSpPr txBox="1"/>
          <p:nvPr/>
        </p:nvSpPr>
        <p:spPr>
          <a:xfrm>
            <a:off x="6844553" y="164665"/>
            <a:ext cx="4820577" cy="646331"/>
          </a:xfrm>
          <a:prstGeom prst="rect">
            <a:avLst/>
          </a:prstGeom>
          <a:solidFill>
            <a:schemeClr val="tx1">
              <a:lumMod val="40000"/>
              <a:lumOff val="60000"/>
            </a:schemeClr>
          </a:solidFill>
        </p:spPr>
        <p:txBody>
          <a:bodyPr wrap="square" rtlCol="0">
            <a:spAutoFit/>
          </a:bodyPr>
          <a:lstStyle/>
          <a:p>
            <a:r>
              <a:rPr lang="en-US" dirty="0"/>
              <a:t>Aggregate = total, the whole economy</a:t>
            </a:r>
          </a:p>
          <a:p>
            <a:r>
              <a:rPr lang="en-US" dirty="0"/>
              <a:t>Demand = demand</a:t>
            </a:r>
          </a:p>
        </p:txBody>
      </p:sp>
      <p:sp>
        <p:nvSpPr>
          <p:cNvPr id="10" name="TextBox 9"/>
          <p:cNvSpPr txBox="1"/>
          <p:nvPr/>
        </p:nvSpPr>
        <p:spPr>
          <a:xfrm>
            <a:off x="4583399" y="6176963"/>
            <a:ext cx="7245530" cy="646331"/>
          </a:xfrm>
          <a:prstGeom prst="rect">
            <a:avLst/>
          </a:prstGeom>
          <a:solidFill>
            <a:srgbClr val="FFFF00"/>
          </a:solidFill>
        </p:spPr>
        <p:txBody>
          <a:bodyPr wrap="square" rtlCol="0">
            <a:spAutoFit/>
          </a:bodyPr>
          <a:lstStyle/>
          <a:p>
            <a:r>
              <a:rPr lang="en-US" b="1" dirty="0">
                <a:solidFill>
                  <a:srgbClr val="FF0000"/>
                </a:solidFill>
              </a:rPr>
              <a:t>Aggregate Demand = Demand for ALL Goods and Services in the Economy, taken from our circular flow model</a:t>
            </a:r>
          </a:p>
        </p:txBody>
      </p:sp>
      <p:sp>
        <p:nvSpPr>
          <p:cNvPr id="11" name="Content Placeholder 2"/>
          <p:cNvSpPr txBox="1">
            <a:spLocks/>
          </p:cNvSpPr>
          <p:nvPr/>
        </p:nvSpPr>
        <p:spPr>
          <a:xfrm>
            <a:off x="6844553" y="2185631"/>
            <a:ext cx="4146176" cy="462805"/>
          </a:xfrm>
          <a:prstGeom prst="rect">
            <a:avLst/>
          </a:prstGeom>
          <a:solidFill>
            <a:srgbClr val="FFFF00"/>
          </a:solidFill>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FF0000"/>
                </a:solidFill>
              </a:rPr>
              <a:t>GDP = AD = C + I + G + (X-M)</a:t>
            </a:r>
          </a:p>
        </p:txBody>
      </p:sp>
    </p:spTree>
    <p:extLst>
      <p:ext uri="{BB962C8B-B14F-4D97-AF65-F5344CB8AC3E}">
        <p14:creationId xmlns:p14="http://schemas.microsoft.com/office/powerpoint/2010/main" val="32266004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059" y="-49913"/>
            <a:ext cx="10515600" cy="1325563"/>
          </a:xfrm>
        </p:spPr>
        <p:txBody>
          <a:bodyPr/>
          <a:lstStyle/>
          <a:p>
            <a:r>
              <a:rPr lang="en-US" dirty="0"/>
              <a:t>Differences between AD and regular Demand</a:t>
            </a:r>
          </a:p>
        </p:txBody>
      </p:sp>
      <p:sp>
        <p:nvSpPr>
          <p:cNvPr id="3" name="Content Placeholder 2"/>
          <p:cNvSpPr>
            <a:spLocks noGrp="1"/>
          </p:cNvSpPr>
          <p:nvPr>
            <p:ph idx="1"/>
          </p:nvPr>
        </p:nvSpPr>
        <p:spPr>
          <a:xfrm>
            <a:off x="304800" y="1506023"/>
            <a:ext cx="4865845" cy="2662566"/>
          </a:xfrm>
        </p:spPr>
        <p:txBody>
          <a:bodyPr>
            <a:normAutofit fontScale="92500"/>
          </a:bodyPr>
          <a:lstStyle/>
          <a:p>
            <a:r>
              <a:rPr lang="en-US" dirty="0"/>
              <a:t>AD is very central to AP Macro, therefore it is important to be able to graph it correctly. </a:t>
            </a:r>
          </a:p>
          <a:p>
            <a:r>
              <a:rPr lang="en-US" dirty="0"/>
              <a:t>We have to make </a:t>
            </a:r>
            <a:r>
              <a:rPr lang="en-US" dirty="0">
                <a:solidFill>
                  <a:srgbClr val="00B0F0"/>
                </a:solidFill>
              </a:rPr>
              <a:t>minor changes to the AD curve </a:t>
            </a:r>
            <a:r>
              <a:rPr lang="en-US" dirty="0"/>
              <a:t>because we are examining the </a:t>
            </a:r>
            <a:r>
              <a:rPr lang="en-US" dirty="0">
                <a:solidFill>
                  <a:srgbClr val="00B0F0"/>
                </a:solidFill>
              </a:rPr>
              <a:t>whole economy</a:t>
            </a:r>
            <a:r>
              <a:rPr lang="en-US" dirty="0"/>
              <a:t>!</a:t>
            </a:r>
          </a:p>
        </p:txBody>
      </p:sp>
      <p:pic>
        <p:nvPicPr>
          <p:cNvPr id="1026" name="Picture 2" descr="No description avail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0857" y="1136691"/>
            <a:ext cx="6777999" cy="51099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001000" y="1321357"/>
            <a:ext cx="3321424" cy="523220"/>
          </a:xfrm>
          <a:prstGeom prst="rect">
            <a:avLst/>
          </a:prstGeom>
          <a:solidFill>
            <a:srgbClr val="FFFF00"/>
          </a:solidFill>
        </p:spPr>
        <p:txBody>
          <a:bodyPr wrap="square" rtlCol="0">
            <a:spAutoFit/>
          </a:bodyPr>
          <a:lstStyle/>
          <a:p>
            <a:r>
              <a:rPr lang="en-US" sz="2800" dirty="0"/>
              <a:t>China’s Economy</a:t>
            </a:r>
          </a:p>
        </p:txBody>
      </p:sp>
      <p:sp>
        <p:nvSpPr>
          <p:cNvPr id="6" name="TextBox 5"/>
          <p:cNvSpPr txBox="1"/>
          <p:nvPr/>
        </p:nvSpPr>
        <p:spPr>
          <a:xfrm>
            <a:off x="2737722" y="952025"/>
            <a:ext cx="6414247" cy="369332"/>
          </a:xfrm>
          <a:prstGeom prst="rect">
            <a:avLst/>
          </a:prstGeom>
          <a:solidFill>
            <a:srgbClr val="FFFF00"/>
          </a:solidFill>
        </p:spPr>
        <p:txBody>
          <a:bodyPr wrap="square" rtlCol="0">
            <a:spAutoFit/>
          </a:bodyPr>
          <a:lstStyle/>
          <a:p>
            <a:r>
              <a:rPr lang="en-US" b="1" dirty="0"/>
              <a:t>Price level because it’s all goods and services in the economy.</a:t>
            </a:r>
          </a:p>
        </p:txBody>
      </p:sp>
      <p:sp>
        <p:nvSpPr>
          <p:cNvPr id="8" name="TextBox 7"/>
          <p:cNvSpPr txBox="1"/>
          <p:nvPr/>
        </p:nvSpPr>
        <p:spPr>
          <a:xfrm>
            <a:off x="8604625" y="5633393"/>
            <a:ext cx="2069851" cy="1200329"/>
          </a:xfrm>
          <a:prstGeom prst="rect">
            <a:avLst/>
          </a:prstGeom>
          <a:solidFill>
            <a:srgbClr val="FFFF00"/>
          </a:solidFill>
        </p:spPr>
        <p:txBody>
          <a:bodyPr wrap="square" rtlCol="0">
            <a:spAutoFit/>
          </a:bodyPr>
          <a:lstStyle/>
          <a:p>
            <a:r>
              <a:rPr lang="en-US" b="1" dirty="0"/>
              <a:t>RGDP because it’s the quantity of ALL G&amp;S in the economy</a:t>
            </a:r>
          </a:p>
        </p:txBody>
      </p:sp>
      <p:sp>
        <p:nvSpPr>
          <p:cNvPr id="7" name="TextBox 6"/>
          <p:cNvSpPr txBox="1"/>
          <p:nvPr/>
        </p:nvSpPr>
        <p:spPr>
          <a:xfrm>
            <a:off x="6162963" y="5817600"/>
            <a:ext cx="2322276" cy="923330"/>
          </a:xfrm>
          <a:prstGeom prst="rect">
            <a:avLst/>
          </a:prstGeom>
          <a:solidFill>
            <a:schemeClr val="accent1">
              <a:lumMod val="40000"/>
              <a:lumOff val="60000"/>
            </a:schemeClr>
          </a:solidFill>
        </p:spPr>
        <p:txBody>
          <a:bodyPr wrap="square" rtlCol="0">
            <a:spAutoFit/>
          </a:bodyPr>
          <a:lstStyle/>
          <a:p>
            <a:r>
              <a:rPr lang="en-AU" dirty="0"/>
              <a:t>Note: </a:t>
            </a:r>
          </a:p>
          <a:p>
            <a:r>
              <a:rPr lang="en-AU" dirty="0"/>
              <a:t>You can also use:</a:t>
            </a:r>
          </a:p>
          <a:p>
            <a:r>
              <a:rPr lang="en-AU" dirty="0"/>
              <a:t>RGDP, Y, Real Output</a:t>
            </a:r>
          </a:p>
        </p:txBody>
      </p:sp>
      <p:graphicFrame>
        <p:nvGraphicFramePr>
          <p:cNvPr id="9" name="Table 8"/>
          <p:cNvGraphicFramePr>
            <a:graphicFrameLocks noGrp="1"/>
          </p:cNvGraphicFramePr>
          <p:nvPr/>
        </p:nvGraphicFramePr>
        <p:xfrm>
          <a:off x="383455" y="4336025"/>
          <a:ext cx="5043951" cy="2266865"/>
        </p:xfrm>
        <a:graphic>
          <a:graphicData uri="http://schemas.openxmlformats.org/drawingml/2006/table">
            <a:tbl>
              <a:tblPr firstRow="1" bandRow="1">
                <a:tableStyleId>{5C22544A-7EE6-4342-B048-85BDC9FD1C3A}</a:tableStyleId>
              </a:tblPr>
              <a:tblGrid>
                <a:gridCol w="924235">
                  <a:extLst>
                    <a:ext uri="{9D8B030D-6E8A-4147-A177-3AD203B41FA5}">
                      <a16:colId xmlns:a16="http://schemas.microsoft.com/office/drawing/2014/main" val="579447585"/>
                    </a:ext>
                  </a:extLst>
                </a:gridCol>
                <a:gridCol w="2438399">
                  <a:extLst>
                    <a:ext uri="{9D8B030D-6E8A-4147-A177-3AD203B41FA5}">
                      <a16:colId xmlns:a16="http://schemas.microsoft.com/office/drawing/2014/main" val="3329965379"/>
                    </a:ext>
                  </a:extLst>
                </a:gridCol>
                <a:gridCol w="1681317">
                  <a:extLst>
                    <a:ext uri="{9D8B030D-6E8A-4147-A177-3AD203B41FA5}">
                      <a16:colId xmlns:a16="http://schemas.microsoft.com/office/drawing/2014/main" val="1622530621"/>
                    </a:ext>
                  </a:extLst>
                </a:gridCol>
              </a:tblGrid>
              <a:tr h="764096">
                <a:tc>
                  <a:txBody>
                    <a:bodyPr/>
                    <a:lstStyle/>
                    <a:p>
                      <a:endParaRPr lang="en-AU" dirty="0"/>
                    </a:p>
                  </a:txBody>
                  <a:tcPr/>
                </a:tc>
                <a:tc>
                  <a:txBody>
                    <a:bodyPr/>
                    <a:lstStyle/>
                    <a:p>
                      <a:r>
                        <a:rPr lang="en-AU" dirty="0"/>
                        <a:t>Micro Demand Curve</a:t>
                      </a:r>
                    </a:p>
                  </a:txBody>
                  <a:tcPr/>
                </a:tc>
                <a:tc>
                  <a:txBody>
                    <a:bodyPr/>
                    <a:lstStyle/>
                    <a:p>
                      <a:r>
                        <a:rPr lang="en-AU" dirty="0"/>
                        <a:t>Macro Demand Curve (AD)</a:t>
                      </a:r>
                    </a:p>
                  </a:txBody>
                  <a:tcPr/>
                </a:tc>
                <a:extLst>
                  <a:ext uri="{0D108BD9-81ED-4DB2-BD59-A6C34878D82A}">
                    <a16:rowId xmlns:a16="http://schemas.microsoft.com/office/drawing/2014/main" val="375886907"/>
                  </a:ext>
                </a:extLst>
              </a:tr>
              <a:tr h="1502769">
                <a:tc>
                  <a:txBody>
                    <a:bodyPr/>
                    <a:lstStyle/>
                    <a:p>
                      <a:endParaRPr lang="en-AU" dirty="0"/>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2296866102"/>
                  </a:ext>
                </a:extLst>
              </a:tr>
            </a:tbl>
          </a:graphicData>
        </a:graphic>
      </p:graphicFrame>
      <p:sp>
        <p:nvSpPr>
          <p:cNvPr id="10" name="Rectangle 9"/>
          <p:cNvSpPr/>
          <p:nvPr/>
        </p:nvSpPr>
        <p:spPr>
          <a:xfrm>
            <a:off x="1434258" y="5100125"/>
            <a:ext cx="1578766" cy="369332"/>
          </a:xfrm>
          <a:prstGeom prst="rect">
            <a:avLst/>
          </a:prstGeom>
        </p:spPr>
        <p:txBody>
          <a:bodyPr wrap="none">
            <a:spAutoFit/>
          </a:bodyPr>
          <a:lstStyle/>
          <a:p>
            <a:r>
              <a:rPr lang="en-US" dirty="0"/>
              <a:t>Price, Quantity</a:t>
            </a:r>
            <a:endParaRPr lang="en-AU" dirty="0"/>
          </a:p>
        </p:txBody>
      </p:sp>
      <p:sp>
        <p:nvSpPr>
          <p:cNvPr id="11" name="Rectangle 10"/>
          <p:cNvSpPr/>
          <p:nvPr/>
        </p:nvSpPr>
        <p:spPr>
          <a:xfrm>
            <a:off x="3799629" y="5103467"/>
            <a:ext cx="2363334" cy="923330"/>
          </a:xfrm>
          <a:prstGeom prst="rect">
            <a:avLst/>
          </a:prstGeom>
        </p:spPr>
        <p:txBody>
          <a:bodyPr wrap="square">
            <a:spAutoFit/>
          </a:bodyPr>
          <a:lstStyle/>
          <a:p>
            <a:r>
              <a:rPr lang="en-US" dirty="0"/>
              <a:t>Price Level, Quantity of all goods produced = Real GDP = RGDP</a:t>
            </a:r>
          </a:p>
        </p:txBody>
      </p:sp>
      <p:sp>
        <p:nvSpPr>
          <p:cNvPr id="12" name="TextBox 11"/>
          <p:cNvSpPr txBox="1"/>
          <p:nvPr/>
        </p:nvSpPr>
        <p:spPr>
          <a:xfrm>
            <a:off x="411703" y="5100125"/>
            <a:ext cx="1022555" cy="646331"/>
          </a:xfrm>
          <a:prstGeom prst="rect">
            <a:avLst/>
          </a:prstGeom>
          <a:noFill/>
        </p:spPr>
        <p:txBody>
          <a:bodyPr wrap="square" rtlCol="0">
            <a:spAutoFit/>
          </a:bodyPr>
          <a:lstStyle/>
          <a:p>
            <a:r>
              <a:rPr lang="en-AU" dirty="0"/>
              <a:t>Y axis, X axis</a:t>
            </a:r>
          </a:p>
        </p:txBody>
      </p:sp>
      <p:sp>
        <p:nvSpPr>
          <p:cNvPr id="13" name="TextBox 12"/>
          <p:cNvSpPr txBox="1"/>
          <p:nvPr/>
        </p:nvSpPr>
        <p:spPr>
          <a:xfrm>
            <a:off x="383455" y="6233557"/>
            <a:ext cx="816080" cy="369333"/>
          </a:xfrm>
          <a:prstGeom prst="rect">
            <a:avLst/>
          </a:prstGeom>
          <a:noFill/>
        </p:spPr>
        <p:txBody>
          <a:bodyPr wrap="square" rtlCol="0">
            <a:spAutoFit/>
          </a:bodyPr>
          <a:lstStyle/>
          <a:p>
            <a:r>
              <a:rPr lang="en-AU" dirty="0"/>
              <a:t>Name</a:t>
            </a:r>
          </a:p>
        </p:txBody>
      </p:sp>
      <p:sp>
        <p:nvSpPr>
          <p:cNvPr id="15" name="TextBox 14"/>
          <p:cNvSpPr txBox="1"/>
          <p:nvPr/>
        </p:nvSpPr>
        <p:spPr>
          <a:xfrm>
            <a:off x="1428579" y="6229558"/>
            <a:ext cx="2212618" cy="373332"/>
          </a:xfrm>
          <a:prstGeom prst="rect">
            <a:avLst/>
          </a:prstGeom>
          <a:noFill/>
        </p:spPr>
        <p:txBody>
          <a:bodyPr wrap="square" rtlCol="0">
            <a:spAutoFit/>
          </a:bodyPr>
          <a:lstStyle/>
          <a:p>
            <a:r>
              <a:rPr lang="en-AU" dirty="0"/>
              <a:t>Market for Chocolate</a:t>
            </a:r>
          </a:p>
        </p:txBody>
      </p:sp>
      <p:sp>
        <p:nvSpPr>
          <p:cNvPr id="16" name="TextBox 15"/>
          <p:cNvSpPr txBox="1"/>
          <p:nvPr/>
        </p:nvSpPr>
        <p:spPr>
          <a:xfrm>
            <a:off x="3829613" y="6229558"/>
            <a:ext cx="2212618" cy="646331"/>
          </a:xfrm>
          <a:prstGeom prst="rect">
            <a:avLst/>
          </a:prstGeom>
          <a:noFill/>
        </p:spPr>
        <p:txBody>
          <a:bodyPr wrap="square" rtlCol="0">
            <a:spAutoFit/>
          </a:bodyPr>
          <a:lstStyle/>
          <a:p>
            <a:r>
              <a:rPr lang="en-AU" dirty="0"/>
              <a:t>China (Market for all G&amp;S in China)</a:t>
            </a:r>
          </a:p>
        </p:txBody>
      </p:sp>
    </p:spTree>
    <p:extLst>
      <p:ext uri="{BB962C8B-B14F-4D97-AF65-F5344CB8AC3E}">
        <p14:creationId xmlns:p14="http://schemas.microsoft.com/office/powerpoint/2010/main" val="3386792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No description availab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86" y="3299458"/>
            <a:ext cx="4523436" cy="34102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02739" y="-26453"/>
            <a:ext cx="10515600" cy="1325563"/>
          </a:xfrm>
        </p:spPr>
        <p:txBody>
          <a:bodyPr/>
          <a:lstStyle/>
          <a:p>
            <a:r>
              <a:rPr lang="en-US" dirty="0"/>
              <a:t>Why the AD curve slopes down</a:t>
            </a:r>
          </a:p>
        </p:txBody>
      </p:sp>
      <p:pic>
        <p:nvPicPr>
          <p:cNvPr id="8" name="Picture 7"/>
          <p:cNvPicPr>
            <a:picLocks noChangeAspect="1"/>
          </p:cNvPicPr>
          <p:nvPr/>
        </p:nvPicPr>
        <p:blipFill>
          <a:blip r:embed="rId3"/>
          <a:stretch>
            <a:fillRect/>
          </a:stretch>
        </p:blipFill>
        <p:spPr>
          <a:xfrm>
            <a:off x="4822549" y="5004581"/>
            <a:ext cx="2324424" cy="1609950"/>
          </a:xfrm>
          <a:prstGeom prst="rect">
            <a:avLst/>
          </a:prstGeom>
        </p:spPr>
      </p:pic>
      <p:pic>
        <p:nvPicPr>
          <p:cNvPr id="6" name="Picture 5"/>
          <p:cNvPicPr>
            <a:picLocks noChangeAspect="1"/>
          </p:cNvPicPr>
          <p:nvPr/>
        </p:nvPicPr>
        <p:blipFill>
          <a:blip r:embed="rId4"/>
          <a:stretch>
            <a:fillRect/>
          </a:stretch>
        </p:blipFill>
        <p:spPr>
          <a:xfrm>
            <a:off x="7699890" y="1254032"/>
            <a:ext cx="4363059" cy="1343212"/>
          </a:xfrm>
          <a:prstGeom prst="rect">
            <a:avLst/>
          </a:prstGeom>
        </p:spPr>
      </p:pic>
      <p:pic>
        <p:nvPicPr>
          <p:cNvPr id="9" name="Picture 8"/>
          <p:cNvPicPr>
            <a:picLocks noChangeAspect="1"/>
          </p:cNvPicPr>
          <p:nvPr/>
        </p:nvPicPr>
        <p:blipFill>
          <a:blip r:embed="rId5"/>
          <a:stretch>
            <a:fillRect/>
          </a:stretch>
        </p:blipFill>
        <p:spPr>
          <a:xfrm>
            <a:off x="7376641" y="2905905"/>
            <a:ext cx="4353533" cy="1562318"/>
          </a:xfrm>
          <a:prstGeom prst="rect">
            <a:avLst/>
          </a:prstGeom>
        </p:spPr>
      </p:pic>
      <p:pic>
        <p:nvPicPr>
          <p:cNvPr id="10" name="Picture 9"/>
          <p:cNvPicPr>
            <a:picLocks noChangeAspect="1"/>
          </p:cNvPicPr>
          <p:nvPr/>
        </p:nvPicPr>
        <p:blipFill>
          <a:blip r:embed="rId6"/>
          <a:stretch>
            <a:fillRect/>
          </a:stretch>
        </p:blipFill>
        <p:spPr>
          <a:xfrm>
            <a:off x="7300431" y="4631318"/>
            <a:ext cx="4505954" cy="1895740"/>
          </a:xfrm>
          <a:prstGeom prst="rect">
            <a:avLst/>
          </a:prstGeom>
        </p:spPr>
      </p:pic>
      <p:sp>
        <p:nvSpPr>
          <p:cNvPr id="3" name="TextBox 2"/>
          <p:cNvSpPr txBox="1"/>
          <p:nvPr/>
        </p:nvSpPr>
        <p:spPr>
          <a:xfrm>
            <a:off x="402739" y="1147348"/>
            <a:ext cx="4419810" cy="1631216"/>
          </a:xfrm>
          <a:prstGeom prst="rect">
            <a:avLst/>
          </a:prstGeom>
          <a:noFill/>
        </p:spPr>
        <p:txBody>
          <a:bodyPr wrap="square" rtlCol="0">
            <a:spAutoFit/>
          </a:bodyPr>
          <a:lstStyle/>
          <a:p>
            <a:pPr marL="285750" indent="-285750">
              <a:buFont typeface="Arial" panose="020B0604020202020204" pitchFamily="34" charset="0"/>
              <a:buChar char="•"/>
            </a:pPr>
            <a:r>
              <a:rPr lang="en-AU" sz="2000" dirty="0">
                <a:solidFill>
                  <a:srgbClr val="00B0F0"/>
                </a:solidFill>
              </a:rPr>
              <a:t>AD follows the law of demand</a:t>
            </a:r>
            <a:r>
              <a:rPr lang="en-AU" sz="2000" dirty="0"/>
              <a:t>; it is downward sloping.</a:t>
            </a:r>
          </a:p>
          <a:p>
            <a:pPr marL="285750" indent="-285750">
              <a:buFont typeface="Arial" panose="020B0604020202020204" pitchFamily="34" charset="0"/>
              <a:buChar char="•"/>
            </a:pPr>
            <a:r>
              <a:rPr lang="en-AU" sz="2000" dirty="0"/>
              <a:t>We should learn the </a:t>
            </a:r>
            <a:r>
              <a:rPr lang="en-AU" sz="2000" dirty="0">
                <a:solidFill>
                  <a:srgbClr val="00B0F0"/>
                </a:solidFill>
              </a:rPr>
              <a:t>three reasons </a:t>
            </a:r>
            <a:r>
              <a:rPr lang="en-AU" sz="2000" dirty="0"/>
              <a:t>that explain its slope (just as we did for the micro demand curve).  </a:t>
            </a:r>
          </a:p>
        </p:txBody>
      </p:sp>
      <p:sp>
        <p:nvSpPr>
          <p:cNvPr id="4" name="TextBox 3"/>
          <p:cNvSpPr txBox="1"/>
          <p:nvPr/>
        </p:nvSpPr>
        <p:spPr>
          <a:xfrm>
            <a:off x="8042787" y="636328"/>
            <a:ext cx="3763598" cy="646331"/>
          </a:xfrm>
          <a:prstGeom prst="rect">
            <a:avLst/>
          </a:prstGeom>
          <a:solidFill>
            <a:schemeClr val="accent1">
              <a:lumMod val="20000"/>
              <a:lumOff val="80000"/>
            </a:schemeClr>
          </a:solidFill>
        </p:spPr>
        <p:txBody>
          <a:bodyPr wrap="square" rtlCol="0">
            <a:spAutoFit/>
          </a:bodyPr>
          <a:lstStyle/>
          <a:p>
            <a:r>
              <a:rPr lang="en-AU" dirty="0"/>
              <a:t>Note: This is the main reason and the other two are minor reasons. </a:t>
            </a:r>
          </a:p>
        </p:txBody>
      </p:sp>
      <p:pic>
        <p:nvPicPr>
          <p:cNvPr id="11" name="Picture 10"/>
          <p:cNvPicPr>
            <a:picLocks noChangeAspect="1"/>
          </p:cNvPicPr>
          <p:nvPr/>
        </p:nvPicPr>
        <p:blipFill>
          <a:blip r:embed="rId7"/>
          <a:stretch>
            <a:fillRect/>
          </a:stretch>
        </p:blipFill>
        <p:spPr>
          <a:xfrm>
            <a:off x="2519314" y="3046743"/>
            <a:ext cx="2195221" cy="1012168"/>
          </a:xfrm>
          <a:prstGeom prst="rect">
            <a:avLst/>
          </a:prstGeom>
        </p:spPr>
      </p:pic>
      <p:sp>
        <p:nvSpPr>
          <p:cNvPr id="12" name="Right Arrow 11"/>
          <p:cNvSpPr/>
          <p:nvPr/>
        </p:nvSpPr>
        <p:spPr>
          <a:xfrm rot="2482224">
            <a:off x="1387401" y="4237694"/>
            <a:ext cx="2775902"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8"/>
          <a:stretch>
            <a:fillRect/>
          </a:stretch>
        </p:blipFill>
        <p:spPr>
          <a:xfrm>
            <a:off x="5438228" y="1083518"/>
            <a:ext cx="1862203" cy="1684239"/>
          </a:xfrm>
          <a:prstGeom prst="rect">
            <a:avLst/>
          </a:prstGeom>
        </p:spPr>
      </p:pic>
      <p:pic>
        <p:nvPicPr>
          <p:cNvPr id="16" name="Picture 15"/>
          <p:cNvPicPr>
            <a:picLocks noChangeAspect="1"/>
          </p:cNvPicPr>
          <p:nvPr/>
        </p:nvPicPr>
        <p:blipFill>
          <a:blip r:embed="rId9"/>
          <a:stretch>
            <a:fillRect/>
          </a:stretch>
        </p:blipFill>
        <p:spPr>
          <a:xfrm>
            <a:off x="4869199" y="3042089"/>
            <a:ext cx="2277774" cy="1573048"/>
          </a:xfrm>
          <a:prstGeom prst="rect">
            <a:avLst/>
          </a:prstGeom>
        </p:spPr>
      </p:pic>
      <p:sp>
        <p:nvSpPr>
          <p:cNvPr id="5" name="TextBox 4"/>
          <p:cNvSpPr txBox="1"/>
          <p:nvPr/>
        </p:nvSpPr>
        <p:spPr>
          <a:xfrm>
            <a:off x="9475694" y="5579188"/>
            <a:ext cx="2330691" cy="89333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110679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056" y="164666"/>
            <a:ext cx="10515600" cy="936028"/>
          </a:xfrm>
        </p:spPr>
        <p:txBody>
          <a:bodyPr/>
          <a:lstStyle/>
          <a:p>
            <a:r>
              <a:rPr lang="en-US" dirty="0"/>
              <a:t>Aggregate Demand</a:t>
            </a:r>
          </a:p>
        </p:txBody>
      </p:sp>
      <p:sp>
        <p:nvSpPr>
          <p:cNvPr id="3" name="Content Placeholder 2"/>
          <p:cNvSpPr>
            <a:spLocks noGrp="1"/>
          </p:cNvSpPr>
          <p:nvPr>
            <p:ph idx="1"/>
          </p:nvPr>
        </p:nvSpPr>
        <p:spPr>
          <a:xfrm>
            <a:off x="5147703" y="213360"/>
            <a:ext cx="1192306" cy="514163"/>
          </a:xfrm>
        </p:spPr>
        <p:txBody>
          <a:bodyPr/>
          <a:lstStyle/>
          <a:p>
            <a:r>
              <a:rPr lang="en-US" dirty="0">
                <a:hlinkClick r:id="rId2"/>
              </a:rPr>
              <a:t>Link</a:t>
            </a:r>
            <a:endParaRPr lang="en-US" dirty="0"/>
          </a:p>
          <a:p>
            <a:endParaRPr lang="en-US" dirty="0"/>
          </a:p>
        </p:txBody>
      </p:sp>
      <p:pic>
        <p:nvPicPr>
          <p:cNvPr id="4" name="Picture 3"/>
          <p:cNvPicPr>
            <a:picLocks noChangeAspect="1"/>
          </p:cNvPicPr>
          <p:nvPr/>
        </p:nvPicPr>
        <p:blipFill>
          <a:blip r:embed="rId3"/>
          <a:stretch>
            <a:fillRect/>
          </a:stretch>
        </p:blipFill>
        <p:spPr>
          <a:xfrm>
            <a:off x="880151" y="2887713"/>
            <a:ext cx="4753638" cy="3400900"/>
          </a:xfrm>
          <a:prstGeom prst="rect">
            <a:avLst/>
          </a:prstGeom>
        </p:spPr>
      </p:pic>
      <p:pic>
        <p:nvPicPr>
          <p:cNvPr id="5" name="Picture 4"/>
          <p:cNvPicPr>
            <a:picLocks noChangeAspect="1"/>
          </p:cNvPicPr>
          <p:nvPr/>
        </p:nvPicPr>
        <p:blipFill>
          <a:blip r:embed="rId4"/>
          <a:stretch>
            <a:fillRect/>
          </a:stretch>
        </p:blipFill>
        <p:spPr>
          <a:xfrm>
            <a:off x="7695689" y="2776063"/>
            <a:ext cx="3969441" cy="3400900"/>
          </a:xfrm>
          <a:prstGeom prst="rect">
            <a:avLst/>
          </a:prstGeom>
        </p:spPr>
      </p:pic>
      <p:pic>
        <p:nvPicPr>
          <p:cNvPr id="6" name="Picture 5"/>
          <p:cNvPicPr>
            <a:picLocks noChangeAspect="1"/>
          </p:cNvPicPr>
          <p:nvPr/>
        </p:nvPicPr>
        <p:blipFill>
          <a:blip r:embed="rId5"/>
          <a:stretch>
            <a:fillRect/>
          </a:stretch>
        </p:blipFill>
        <p:spPr>
          <a:xfrm>
            <a:off x="5743856" y="4052864"/>
            <a:ext cx="1799814" cy="847297"/>
          </a:xfrm>
          <a:prstGeom prst="rect">
            <a:avLst/>
          </a:prstGeom>
        </p:spPr>
      </p:pic>
      <p:sp>
        <p:nvSpPr>
          <p:cNvPr id="8" name="TextBox 7"/>
          <p:cNvSpPr txBox="1"/>
          <p:nvPr/>
        </p:nvSpPr>
        <p:spPr>
          <a:xfrm>
            <a:off x="486056" y="1017220"/>
            <a:ext cx="10653892" cy="1754326"/>
          </a:xfrm>
          <a:prstGeom prst="rect">
            <a:avLst/>
          </a:prstGeom>
          <a:noFill/>
        </p:spPr>
        <p:txBody>
          <a:bodyPr wrap="square" rtlCol="0">
            <a:spAutoFit/>
          </a:bodyPr>
          <a:lstStyle/>
          <a:p>
            <a:pPr marL="285750" indent="-285750">
              <a:buFont typeface="Arial" panose="020B0604020202020204" pitchFamily="34" charset="0"/>
              <a:buChar char="•"/>
            </a:pPr>
            <a:r>
              <a:rPr lang="en-US" dirty="0"/>
              <a:t>What is aggregate demand? </a:t>
            </a:r>
          </a:p>
          <a:p>
            <a:pPr marL="285750" indent="-285750">
              <a:buFont typeface="Arial" panose="020B0604020202020204" pitchFamily="34" charset="0"/>
              <a:buChar char="•"/>
            </a:pPr>
            <a:r>
              <a:rPr lang="en-US" b="1" dirty="0"/>
              <a:t>Aggregate</a:t>
            </a:r>
            <a:r>
              <a:rPr lang="en-US" dirty="0"/>
              <a:t> = total, the whole economy</a:t>
            </a:r>
          </a:p>
          <a:p>
            <a:pPr marL="285750" indent="-285750">
              <a:buFont typeface="Arial" panose="020B0604020202020204" pitchFamily="34" charset="0"/>
              <a:buChar char="•"/>
            </a:pPr>
            <a:r>
              <a:rPr lang="en-US" b="1" dirty="0"/>
              <a:t>Demand</a:t>
            </a:r>
            <a:r>
              <a:rPr lang="en-US" dirty="0"/>
              <a:t> = Demand</a:t>
            </a:r>
          </a:p>
          <a:p>
            <a:pPr marL="742950" lvl="1" indent="-285750">
              <a:buFont typeface="Arial" panose="020B0604020202020204" pitchFamily="34" charset="0"/>
              <a:buChar char="•"/>
            </a:pPr>
            <a:r>
              <a:rPr lang="en-US" dirty="0"/>
              <a:t>demand for any one good/service is how much consumers want to buy at a given price.</a:t>
            </a:r>
          </a:p>
          <a:p>
            <a:pPr marL="285750" indent="-285750">
              <a:buFont typeface="Arial" panose="020B0604020202020204" pitchFamily="34" charset="0"/>
              <a:buChar char="•"/>
            </a:pPr>
            <a:r>
              <a:rPr lang="en-US" dirty="0"/>
              <a:t>Therefore</a:t>
            </a:r>
            <a:r>
              <a:rPr lang="en-US" dirty="0">
                <a:solidFill>
                  <a:srgbClr val="00B0F0"/>
                </a:solidFill>
              </a:rPr>
              <a:t>, Aggregate demand </a:t>
            </a:r>
            <a:r>
              <a:rPr lang="en-US" dirty="0"/>
              <a:t>simply takes the demand for </a:t>
            </a:r>
            <a:r>
              <a:rPr lang="en-US" dirty="0">
                <a:solidFill>
                  <a:srgbClr val="00B0F0"/>
                </a:solidFill>
              </a:rPr>
              <a:t>ALL G&amp;S </a:t>
            </a:r>
            <a:r>
              <a:rPr lang="en-US" dirty="0"/>
              <a:t>in the economy at </a:t>
            </a:r>
            <a:r>
              <a:rPr lang="en-US" dirty="0">
                <a:solidFill>
                  <a:srgbClr val="00B0F0"/>
                </a:solidFill>
              </a:rPr>
              <a:t>different price levels</a:t>
            </a:r>
            <a:r>
              <a:rPr lang="en-US" dirty="0"/>
              <a:t>.</a:t>
            </a:r>
          </a:p>
          <a:p>
            <a:pPr marL="742950" lvl="1" indent="-285750">
              <a:buFont typeface="Arial" panose="020B0604020202020204" pitchFamily="34" charset="0"/>
              <a:buChar char="•"/>
            </a:pPr>
            <a:r>
              <a:rPr lang="en-US" dirty="0"/>
              <a:t>Aggregate Demand follows the law of demand, just like demand for one good</a:t>
            </a:r>
          </a:p>
        </p:txBody>
      </p:sp>
      <p:sp>
        <p:nvSpPr>
          <p:cNvPr id="10" name="TextBox 9"/>
          <p:cNvSpPr txBox="1"/>
          <p:nvPr/>
        </p:nvSpPr>
        <p:spPr>
          <a:xfrm>
            <a:off x="6662644" y="412538"/>
            <a:ext cx="4739895" cy="1200329"/>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Aggregate = total</a:t>
            </a:r>
          </a:p>
          <a:p>
            <a:r>
              <a:rPr lang="en-US" dirty="0">
                <a:solidFill>
                  <a:srgbClr val="FF0000"/>
                </a:solidFill>
              </a:rPr>
              <a:t>Aggregate Demand = Demand for ALL Goods and Services in the Economy</a:t>
            </a:r>
          </a:p>
        </p:txBody>
      </p:sp>
    </p:spTree>
    <p:extLst>
      <p:ext uri="{BB962C8B-B14F-4D97-AF65-F5344CB8AC3E}">
        <p14:creationId xmlns:p14="http://schemas.microsoft.com/office/powerpoint/2010/main" val="279700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Movement Along vs Movement of Curve</a:t>
            </a:r>
          </a:p>
        </p:txBody>
      </p:sp>
      <p:sp>
        <p:nvSpPr>
          <p:cNvPr id="3" name="Content Placeholder 2"/>
          <p:cNvSpPr>
            <a:spLocks noGrp="1"/>
          </p:cNvSpPr>
          <p:nvPr>
            <p:ph idx="1"/>
          </p:nvPr>
        </p:nvSpPr>
        <p:spPr>
          <a:xfrm>
            <a:off x="564777" y="5083203"/>
            <a:ext cx="5029200" cy="1304150"/>
          </a:xfrm>
        </p:spPr>
        <p:txBody>
          <a:bodyPr/>
          <a:lstStyle/>
          <a:p>
            <a:r>
              <a:rPr lang="en-US" dirty="0"/>
              <a:t>Change in price level</a:t>
            </a:r>
          </a:p>
        </p:txBody>
      </p:sp>
      <p:grpSp>
        <p:nvGrpSpPr>
          <p:cNvPr id="4" name="Group 3"/>
          <p:cNvGrpSpPr/>
          <p:nvPr/>
        </p:nvGrpSpPr>
        <p:grpSpPr>
          <a:xfrm>
            <a:off x="6339099" y="1475536"/>
            <a:ext cx="5439200" cy="3326754"/>
            <a:chOff x="6352546" y="1690688"/>
            <a:chExt cx="5439200" cy="3326754"/>
          </a:xfrm>
        </p:grpSpPr>
        <p:pic>
          <p:nvPicPr>
            <p:cNvPr id="5" name="Picture 4"/>
            <p:cNvPicPr>
              <a:picLocks noChangeAspect="1"/>
            </p:cNvPicPr>
            <p:nvPr/>
          </p:nvPicPr>
          <p:blipFill>
            <a:blip r:embed="rId2"/>
            <a:stretch>
              <a:fillRect/>
            </a:stretch>
          </p:blipFill>
          <p:spPr>
            <a:xfrm>
              <a:off x="6352546" y="1719738"/>
              <a:ext cx="5439200" cy="3297704"/>
            </a:xfrm>
            <a:prstGeom prst="rect">
              <a:avLst/>
            </a:prstGeom>
          </p:spPr>
        </p:pic>
        <p:cxnSp>
          <p:nvCxnSpPr>
            <p:cNvPr id="6" name="Straight Connector 5"/>
            <p:cNvCxnSpPr/>
            <p:nvPr/>
          </p:nvCxnSpPr>
          <p:spPr>
            <a:xfrm>
              <a:off x="9507071" y="2151529"/>
              <a:ext cx="1780114" cy="225735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256494" y="1690688"/>
              <a:ext cx="2770094" cy="369332"/>
            </a:xfrm>
            <a:prstGeom prst="rect">
              <a:avLst/>
            </a:prstGeom>
            <a:noFill/>
          </p:spPr>
          <p:txBody>
            <a:bodyPr wrap="square" rtlCol="0">
              <a:spAutoFit/>
            </a:bodyPr>
            <a:lstStyle/>
            <a:p>
              <a:r>
                <a:rPr lang="en-US" dirty="0"/>
                <a:t>Whole Economy </a:t>
              </a:r>
              <a:r>
                <a:rPr lang="en-US" dirty="0" err="1"/>
                <a:t>eg</a:t>
              </a:r>
              <a:r>
                <a:rPr lang="en-US" dirty="0"/>
                <a:t>. China</a:t>
              </a:r>
            </a:p>
          </p:txBody>
        </p:sp>
      </p:grpSp>
      <p:pic>
        <p:nvPicPr>
          <p:cNvPr id="12" name="Picture 11"/>
          <p:cNvPicPr>
            <a:picLocks noChangeAspect="1"/>
          </p:cNvPicPr>
          <p:nvPr/>
        </p:nvPicPr>
        <p:blipFill>
          <a:blip r:embed="rId3"/>
          <a:stretch>
            <a:fillRect/>
          </a:stretch>
        </p:blipFill>
        <p:spPr>
          <a:xfrm>
            <a:off x="1024258" y="1504587"/>
            <a:ext cx="4177877" cy="3297704"/>
          </a:xfrm>
          <a:prstGeom prst="rect">
            <a:avLst/>
          </a:prstGeom>
        </p:spPr>
      </p:pic>
      <p:sp>
        <p:nvSpPr>
          <p:cNvPr id="14" name="TextBox 13"/>
          <p:cNvSpPr txBox="1"/>
          <p:nvPr/>
        </p:nvSpPr>
        <p:spPr>
          <a:xfrm>
            <a:off x="1991743" y="1573491"/>
            <a:ext cx="2770094" cy="369332"/>
          </a:xfrm>
          <a:prstGeom prst="rect">
            <a:avLst/>
          </a:prstGeom>
          <a:noFill/>
        </p:spPr>
        <p:txBody>
          <a:bodyPr wrap="square" rtlCol="0">
            <a:spAutoFit/>
          </a:bodyPr>
          <a:lstStyle/>
          <a:p>
            <a:r>
              <a:rPr lang="en-US" dirty="0"/>
              <a:t>Whole Economy </a:t>
            </a:r>
            <a:r>
              <a:rPr lang="en-US" dirty="0" err="1"/>
              <a:t>eg</a:t>
            </a:r>
            <a:r>
              <a:rPr lang="en-US" dirty="0"/>
              <a:t>. China</a:t>
            </a:r>
          </a:p>
        </p:txBody>
      </p:sp>
      <p:cxnSp>
        <p:nvCxnSpPr>
          <p:cNvPr id="16" name="Straight Arrow Connector 15"/>
          <p:cNvCxnSpPr/>
          <p:nvPr/>
        </p:nvCxnSpPr>
        <p:spPr>
          <a:xfrm>
            <a:off x="9628094" y="3153439"/>
            <a:ext cx="755587" cy="0"/>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518730" y="2223736"/>
            <a:ext cx="668223" cy="559805"/>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287489" y="2888529"/>
            <a:ext cx="602322" cy="529818"/>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4" name="Content Placeholder 2"/>
          <p:cNvSpPr txBox="1">
            <a:spLocks/>
          </p:cNvSpPr>
          <p:nvPr/>
        </p:nvSpPr>
        <p:spPr>
          <a:xfrm>
            <a:off x="6867086" y="4787772"/>
            <a:ext cx="5029200" cy="175067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Change in other factors (that aren’t price level)</a:t>
            </a:r>
          </a:p>
          <a:p>
            <a:pPr lvl="1"/>
            <a:r>
              <a:rPr lang="en-US" dirty="0"/>
              <a:t>Change in business confidence</a:t>
            </a:r>
          </a:p>
          <a:p>
            <a:pPr lvl="1"/>
            <a:r>
              <a:rPr lang="en-US" dirty="0"/>
              <a:t>Change in population</a:t>
            </a:r>
          </a:p>
          <a:p>
            <a:pPr lvl="1"/>
            <a:r>
              <a:rPr lang="en-US" dirty="0"/>
              <a:t>Change in wealth</a:t>
            </a:r>
          </a:p>
          <a:p>
            <a:pPr lvl="1"/>
            <a:r>
              <a:rPr lang="en-US" dirty="0"/>
              <a:t>Etc.</a:t>
            </a:r>
          </a:p>
        </p:txBody>
      </p:sp>
      <p:cxnSp>
        <p:nvCxnSpPr>
          <p:cNvPr id="25" name="Straight Arrow Connector 24"/>
          <p:cNvCxnSpPr/>
          <p:nvPr/>
        </p:nvCxnSpPr>
        <p:spPr>
          <a:xfrm flipH="1" flipV="1">
            <a:off x="8854592" y="3185500"/>
            <a:ext cx="639032" cy="14994"/>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9637666" y="3182490"/>
            <a:ext cx="851040" cy="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1781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6922" y="41801"/>
            <a:ext cx="11147323" cy="1034837"/>
          </a:xfrm>
        </p:spPr>
        <p:txBody>
          <a:bodyPr/>
          <a:lstStyle/>
          <a:p>
            <a:r>
              <a:rPr lang="en-AU" dirty="0"/>
              <a:t>Demand Shocks – What will be the effect on AD?</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903765225"/>
              </p:ext>
            </p:extLst>
          </p:nvPr>
        </p:nvGraphicFramePr>
        <p:xfrm>
          <a:off x="642783" y="839246"/>
          <a:ext cx="10605321" cy="6309360"/>
        </p:xfrm>
        <a:graphic>
          <a:graphicData uri="http://schemas.openxmlformats.org/drawingml/2006/table">
            <a:tbl>
              <a:tblPr firstRow="1" bandRow="1">
                <a:tableStyleId>{5C22544A-7EE6-4342-B048-85BDC9FD1C3A}</a:tableStyleId>
              </a:tblPr>
              <a:tblGrid>
                <a:gridCol w="3535107">
                  <a:extLst>
                    <a:ext uri="{9D8B030D-6E8A-4147-A177-3AD203B41FA5}">
                      <a16:colId xmlns:a16="http://schemas.microsoft.com/office/drawing/2014/main" val="2551938053"/>
                    </a:ext>
                  </a:extLst>
                </a:gridCol>
                <a:gridCol w="3535107">
                  <a:extLst>
                    <a:ext uri="{9D8B030D-6E8A-4147-A177-3AD203B41FA5}">
                      <a16:colId xmlns:a16="http://schemas.microsoft.com/office/drawing/2014/main" val="3478582443"/>
                    </a:ext>
                  </a:extLst>
                </a:gridCol>
                <a:gridCol w="3535107">
                  <a:extLst>
                    <a:ext uri="{9D8B030D-6E8A-4147-A177-3AD203B41FA5}">
                      <a16:colId xmlns:a16="http://schemas.microsoft.com/office/drawing/2014/main" val="2980200571"/>
                    </a:ext>
                  </a:extLst>
                </a:gridCol>
              </a:tblGrid>
              <a:tr h="341940">
                <a:tc>
                  <a:txBody>
                    <a:bodyPr/>
                    <a:lstStyle/>
                    <a:p>
                      <a:r>
                        <a:rPr lang="en-AU" dirty="0"/>
                        <a:t>Factor</a:t>
                      </a:r>
                    </a:p>
                  </a:txBody>
                  <a:tcPr/>
                </a:tc>
                <a:tc>
                  <a:txBody>
                    <a:bodyPr/>
                    <a:lstStyle/>
                    <a:p>
                      <a:r>
                        <a:rPr lang="en-AU" dirty="0"/>
                        <a:t>Increase</a:t>
                      </a:r>
                    </a:p>
                  </a:txBody>
                  <a:tcPr/>
                </a:tc>
                <a:tc>
                  <a:txBody>
                    <a:bodyPr/>
                    <a:lstStyle/>
                    <a:p>
                      <a:r>
                        <a:rPr lang="en-AU" dirty="0"/>
                        <a:t>Decrease</a:t>
                      </a:r>
                    </a:p>
                  </a:txBody>
                  <a:tcPr/>
                </a:tc>
                <a:extLst>
                  <a:ext uri="{0D108BD9-81ED-4DB2-BD59-A6C34878D82A}">
                    <a16:rowId xmlns:a16="http://schemas.microsoft.com/office/drawing/2014/main" val="3063693971"/>
                  </a:ext>
                </a:extLst>
              </a:tr>
              <a:tr h="590197">
                <a:tc>
                  <a:txBody>
                    <a:bodyPr/>
                    <a:lstStyle/>
                    <a:p>
                      <a:r>
                        <a:rPr lang="en-AU" dirty="0"/>
                        <a:t>Stock</a:t>
                      </a:r>
                      <a:r>
                        <a:rPr lang="en-AU" baseline="0" dirty="0"/>
                        <a:t> market stocks owned by households</a:t>
                      </a:r>
                      <a:endParaRPr lang="en-AU" dirty="0"/>
                    </a:p>
                  </a:txBody>
                  <a:tcPr/>
                </a:tc>
                <a:tc>
                  <a:txBody>
                    <a:bodyPr/>
                    <a:lstStyle/>
                    <a:p>
                      <a:r>
                        <a:rPr lang="en-AU" sz="1800" b="0" i="0" u="none" kern="1200" dirty="0">
                          <a:solidFill>
                            <a:srgbClr val="00B050"/>
                          </a:solidFill>
                          <a:effectLst/>
                          <a:latin typeface="+mn-lt"/>
                          <a:ea typeface="+mn-ea"/>
                          <a:cs typeface="+mn-cs"/>
                        </a:rPr>
                        <a:t>↑AD –</a:t>
                      </a:r>
                      <a:r>
                        <a:rPr lang="en-AU" sz="1800" b="0" i="0" u="none" kern="1200" baseline="0" dirty="0">
                          <a:solidFill>
                            <a:srgbClr val="00B050"/>
                          </a:solidFill>
                          <a:effectLst/>
                          <a:latin typeface="+mn-lt"/>
                          <a:ea typeface="+mn-ea"/>
                          <a:cs typeface="+mn-cs"/>
                        </a:rPr>
                        <a:t> consumers are wealthier now</a:t>
                      </a:r>
                      <a:endParaRPr lang="en-AU" u="none" dirty="0">
                        <a:solidFill>
                          <a:srgbClr val="00B050"/>
                        </a:solidFill>
                      </a:endParaRPr>
                    </a:p>
                  </a:txBody>
                  <a:tcPr/>
                </a:tc>
                <a:tc>
                  <a:txBody>
                    <a:bodyPr/>
                    <a:lstStyle/>
                    <a:p>
                      <a:r>
                        <a:rPr lang="en-AU" sz="1800" b="0" i="0" u="none" kern="1200" dirty="0">
                          <a:solidFill>
                            <a:srgbClr val="FF0000"/>
                          </a:solidFill>
                          <a:effectLst/>
                          <a:latin typeface="+mn-lt"/>
                          <a:ea typeface="+mn-ea"/>
                          <a:cs typeface="+mn-cs"/>
                        </a:rPr>
                        <a:t>↓AD – consumers are poorer now</a:t>
                      </a:r>
                      <a:endParaRPr lang="en-AU" u="none" dirty="0">
                        <a:solidFill>
                          <a:srgbClr val="FF0000"/>
                        </a:solidFill>
                      </a:endParaRPr>
                    </a:p>
                  </a:txBody>
                  <a:tcPr/>
                </a:tc>
                <a:extLst>
                  <a:ext uri="{0D108BD9-81ED-4DB2-BD59-A6C34878D82A}">
                    <a16:rowId xmlns:a16="http://schemas.microsoft.com/office/drawing/2014/main" val="3712942732"/>
                  </a:ext>
                </a:extLst>
              </a:tr>
              <a:tr h="843139">
                <a:tc>
                  <a:txBody>
                    <a:bodyPr/>
                    <a:lstStyle/>
                    <a:p>
                      <a:r>
                        <a:rPr lang="en-AU" dirty="0"/>
                        <a:t>Government</a:t>
                      </a:r>
                      <a:r>
                        <a:rPr lang="en-AU" baseline="0" dirty="0"/>
                        <a:t> purchases</a:t>
                      </a:r>
                      <a:endParaRPr lang="en-A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800" b="0" i="0" u="none" kern="1200" dirty="0">
                          <a:solidFill>
                            <a:srgbClr val="00B050"/>
                          </a:solidFill>
                          <a:effectLst/>
                          <a:latin typeface="+mn-lt"/>
                          <a:ea typeface="+mn-ea"/>
                          <a:cs typeface="+mn-cs"/>
                        </a:rPr>
                        <a:t>↑AD – increase government spending</a:t>
                      </a:r>
                    </a:p>
                    <a:p>
                      <a:endParaRPr lang="en-A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800" b="0" i="0" u="none" kern="1200" dirty="0">
                          <a:solidFill>
                            <a:srgbClr val="FF0000"/>
                          </a:solidFill>
                          <a:effectLst/>
                          <a:latin typeface="+mn-lt"/>
                          <a:ea typeface="+mn-ea"/>
                          <a:cs typeface="+mn-cs"/>
                        </a:rPr>
                        <a:t>↓AD – decrease </a:t>
                      </a:r>
                      <a:r>
                        <a:rPr lang="en-AU" sz="1800" b="0" i="0" u="none" kern="1200" dirty="0" err="1">
                          <a:solidFill>
                            <a:srgbClr val="FF0000"/>
                          </a:solidFill>
                          <a:effectLst/>
                          <a:latin typeface="+mn-lt"/>
                          <a:ea typeface="+mn-ea"/>
                          <a:cs typeface="+mn-cs"/>
                        </a:rPr>
                        <a:t>gov</a:t>
                      </a:r>
                      <a:r>
                        <a:rPr lang="en-AU" sz="1800" b="0" i="0" u="none" kern="1200" dirty="0">
                          <a:solidFill>
                            <a:srgbClr val="FF0000"/>
                          </a:solidFill>
                          <a:effectLst/>
                          <a:latin typeface="+mn-lt"/>
                          <a:ea typeface="+mn-ea"/>
                          <a:cs typeface="+mn-cs"/>
                        </a:rPr>
                        <a:t> spending</a:t>
                      </a:r>
                      <a:endParaRPr lang="en-AU" u="none" dirty="0">
                        <a:solidFill>
                          <a:srgbClr val="FF0000"/>
                        </a:solidFill>
                      </a:endParaRPr>
                    </a:p>
                    <a:p>
                      <a:endParaRPr lang="en-AU" dirty="0"/>
                    </a:p>
                  </a:txBody>
                  <a:tcPr/>
                </a:tc>
                <a:extLst>
                  <a:ext uri="{0D108BD9-81ED-4DB2-BD59-A6C34878D82A}">
                    <a16:rowId xmlns:a16="http://schemas.microsoft.com/office/drawing/2014/main" val="3453458816"/>
                  </a:ext>
                </a:extLst>
              </a:tr>
              <a:tr h="843139">
                <a:tc>
                  <a:txBody>
                    <a:bodyPr/>
                    <a:lstStyle/>
                    <a:p>
                      <a:r>
                        <a:rPr lang="en-AU" dirty="0"/>
                        <a:t>Consumer</a:t>
                      </a:r>
                      <a:r>
                        <a:rPr lang="en-AU" baseline="0" dirty="0"/>
                        <a:t> Confidence</a:t>
                      </a:r>
                      <a:endParaRPr lang="en-A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800" b="0" i="0" u="none" kern="1200" dirty="0">
                          <a:solidFill>
                            <a:srgbClr val="00B050"/>
                          </a:solidFill>
                          <a:effectLst/>
                          <a:latin typeface="+mn-lt"/>
                          <a:ea typeface="+mn-ea"/>
                          <a:cs typeface="+mn-cs"/>
                        </a:rPr>
                        <a:t>↑AD –</a:t>
                      </a:r>
                      <a:r>
                        <a:rPr lang="en-AU" sz="1800" b="0" i="0" u="none" kern="1200" baseline="0" dirty="0">
                          <a:solidFill>
                            <a:srgbClr val="00B050"/>
                          </a:solidFill>
                          <a:effectLst/>
                          <a:latin typeface="+mn-lt"/>
                          <a:ea typeface="+mn-ea"/>
                          <a:cs typeface="+mn-cs"/>
                        </a:rPr>
                        <a:t> consumers will buy more in the future</a:t>
                      </a:r>
                      <a:endParaRPr lang="en-AU" u="none" dirty="0">
                        <a:solidFill>
                          <a:srgbClr val="00B050"/>
                        </a:solidFill>
                      </a:endParaRPr>
                    </a:p>
                    <a:p>
                      <a:endParaRPr lang="en-A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800" b="0" i="0" u="none" kern="1200" dirty="0">
                          <a:solidFill>
                            <a:srgbClr val="FF0000"/>
                          </a:solidFill>
                          <a:effectLst/>
                          <a:latin typeface="+mn-lt"/>
                          <a:ea typeface="+mn-ea"/>
                          <a:cs typeface="+mn-cs"/>
                        </a:rPr>
                        <a:t>↓AD – consumers will buy less</a:t>
                      </a:r>
                      <a:endParaRPr lang="en-AU" u="none" dirty="0">
                        <a:solidFill>
                          <a:srgbClr val="FF0000"/>
                        </a:solidFill>
                      </a:endParaRPr>
                    </a:p>
                    <a:p>
                      <a:endParaRPr lang="en-AU" dirty="0"/>
                    </a:p>
                  </a:txBody>
                  <a:tcPr/>
                </a:tc>
                <a:extLst>
                  <a:ext uri="{0D108BD9-81ED-4DB2-BD59-A6C34878D82A}">
                    <a16:rowId xmlns:a16="http://schemas.microsoft.com/office/drawing/2014/main" val="1923476507"/>
                  </a:ext>
                </a:extLst>
              </a:tr>
              <a:tr h="590197">
                <a:tc>
                  <a:txBody>
                    <a:bodyPr/>
                    <a:lstStyle/>
                    <a:p>
                      <a:r>
                        <a:rPr lang="en-AU" dirty="0"/>
                        <a:t>Unemployment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800" b="0" i="0" u="none" kern="1200" dirty="0">
                          <a:solidFill>
                            <a:srgbClr val="FF0000"/>
                          </a:solidFill>
                          <a:effectLst/>
                          <a:latin typeface="+mn-lt"/>
                          <a:ea typeface="+mn-ea"/>
                          <a:cs typeface="+mn-cs"/>
                        </a:rPr>
                        <a:t>↓AD – people have less income</a:t>
                      </a:r>
                      <a:endParaRPr lang="en-AU" u="none" dirty="0">
                        <a:solidFill>
                          <a:srgbClr val="FF0000"/>
                        </a:solidFill>
                      </a:endParaRPr>
                    </a:p>
                    <a:p>
                      <a:endParaRPr lang="en-A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800" b="0" i="0" u="none" kern="1200" dirty="0">
                          <a:solidFill>
                            <a:srgbClr val="00B050"/>
                          </a:solidFill>
                          <a:effectLst/>
                          <a:latin typeface="+mn-lt"/>
                          <a:ea typeface="+mn-ea"/>
                          <a:cs typeface="+mn-cs"/>
                        </a:rPr>
                        <a:t>↑AD – people have more income</a:t>
                      </a:r>
                    </a:p>
                    <a:p>
                      <a:endParaRPr lang="en-AU" dirty="0"/>
                    </a:p>
                  </a:txBody>
                  <a:tcPr/>
                </a:tc>
                <a:extLst>
                  <a:ext uri="{0D108BD9-81ED-4DB2-BD59-A6C34878D82A}">
                    <a16:rowId xmlns:a16="http://schemas.microsoft.com/office/drawing/2014/main" val="624575765"/>
                  </a:ext>
                </a:extLst>
              </a:tr>
              <a:tr h="843139">
                <a:tc>
                  <a:txBody>
                    <a:bodyPr/>
                    <a:lstStyle/>
                    <a:p>
                      <a:r>
                        <a:rPr lang="en-AU" dirty="0"/>
                        <a:t>Technology</a:t>
                      </a:r>
                      <a:r>
                        <a:rPr lang="en-AU" baseline="0" dirty="0"/>
                        <a:t> of Products</a:t>
                      </a:r>
                      <a:endParaRPr lang="en-A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800" b="0" i="0" u="none" kern="1200" dirty="0">
                          <a:solidFill>
                            <a:srgbClr val="00B050"/>
                          </a:solidFill>
                          <a:effectLst/>
                          <a:latin typeface="+mn-lt"/>
                          <a:ea typeface="+mn-ea"/>
                          <a:cs typeface="+mn-cs"/>
                        </a:rPr>
                        <a:t>↑AD – consumers are attracted by new products</a:t>
                      </a:r>
                    </a:p>
                    <a:p>
                      <a:endParaRPr lang="en-A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800" b="0" i="0" u="none" kern="1200" dirty="0">
                          <a:solidFill>
                            <a:srgbClr val="FF0000"/>
                          </a:solidFill>
                          <a:effectLst/>
                          <a:latin typeface="+mn-lt"/>
                          <a:ea typeface="+mn-ea"/>
                          <a:cs typeface="+mn-cs"/>
                        </a:rPr>
                        <a:t>↓AD – consumers get</a:t>
                      </a:r>
                      <a:r>
                        <a:rPr lang="en-AU" sz="1800" b="0" i="0" u="none" kern="1200" baseline="0" dirty="0">
                          <a:solidFill>
                            <a:srgbClr val="FF0000"/>
                          </a:solidFill>
                          <a:effectLst/>
                          <a:latin typeface="+mn-lt"/>
                          <a:ea typeface="+mn-ea"/>
                          <a:cs typeface="+mn-cs"/>
                        </a:rPr>
                        <a:t> less utility from products</a:t>
                      </a:r>
                      <a:endParaRPr lang="en-AU" u="none" dirty="0">
                        <a:solidFill>
                          <a:srgbClr val="FF0000"/>
                        </a:solidFill>
                      </a:endParaRPr>
                    </a:p>
                    <a:p>
                      <a:endParaRPr lang="en-AU" dirty="0"/>
                    </a:p>
                  </a:txBody>
                  <a:tcPr/>
                </a:tc>
                <a:extLst>
                  <a:ext uri="{0D108BD9-81ED-4DB2-BD59-A6C34878D82A}">
                    <a16:rowId xmlns:a16="http://schemas.microsoft.com/office/drawing/2014/main" val="343959594"/>
                  </a:ext>
                </a:extLst>
              </a:tr>
              <a:tr h="843139">
                <a:tc>
                  <a:txBody>
                    <a:bodyPr/>
                    <a:lstStyle/>
                    <a:p>
                      <a:r>
                        <a:rPr lang="en-AU" dirty="0"/>
                        <a:t>Inventory levels and Capital Goods levels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800" b="0" i="0" u="none" kern="1200" dirty="0">
                          <a:solidFill>
                            <a:srgbClr val="FF0000"/>
                          </a:solidFill>
                          <a:effectLst/>
                          <a:latin typeface="+mn-lt"/>
                          <a:ea typeface="+mn-ea"/>
                          <a:cs typeface="+mn-cs"/>
                        </a:rPr>
                        <a:t>↓AD – businesses don’t need to invest as much in new inventory</a:t>
                      </a:r>
                      <a:endParaRPr lang="en-AU" u="none" dirty="0">
                        <a:solidFill>
                          <a:srgbClr val="FF0000"/>
                        </a:solidFill>
                      </a:endParaRPr>
                    </a:p>
                    <a:p>
                      <a:endParaRPr lang="en-A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800" b="0" i="0" u="none" kern="1200" dirty="0">
                          <a:solidFill>
                            <a:srgbClr val="00B050"/>
                          </a:solidFill>
                          <a:effectLst/>
                          <a:latin typeface="+mn-lt"/>
                          <a:ea typeface="+mn-ea"/>
                          <a:cs typeface="+mn-cs"/>
                        </a:rPr>
                        <a:t>↑AD – businesses need to buy a lot of new inventory</a:t>
                      </a:r>
                    </a:p>
                    <a:p>
                      <a:endParaRPr lang="en-AU" dirty="0"/>
                    </a:p>
                  </a:txBody>
                  <a:tcPr/>
                </a:tc>
                <a:extLst>
                  <a:ext uri="{0D108BD9-81ED-4DB2-BD59-A6C34878D82A}">
                    <a16:rowId xmlns:a16="http://schemas.microsoft.com/office/drawing/2014/main" val="2605375852"/>
                  </a:ext>
                </a:extLst>
              </a:tr>
              <a:tr h="590197">
                <a:tc>
                  <a:txBody>
                    <a:bodyPr/>
                    <a:lstStyle/>
                    <a:p>
                      <a:r>
                        <a:rPr lang="en-AU" dirty="0"/>
                        <a:t>Price</a:t>
                      </a:r>
                      <a:r>
                        <a:rPr lang="en-AU" baseline="0" dirty="0"/>
                        <a:t> level of another country</a:t>
                      </a:r>
                      <a:endParaRPr lang="en-A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800" b="0" i="0" u="none" kern="1200" dirty="0">
                          <a:solidFill>
                            <a:srgbClr val="00B050"/>
                          </a:solidFill>
                          <a:effectLst/>
                          <a:latin typeface="+mn-lt"/>
                          <a:ea typeface="+mn-ea"/>
                          <a:cs typeface="+mn-cs"/>
                        </a:rPr>
                        <a:t>↑AD – foreigners will purchase more of our exports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800" b="0" i="0" u="none" kern="1200" dirty="0">
                          <a:solidFill>
                            <a:srgbClr val="FF0000"/>
                          </a:solidFill>
                          <a:effectLst/>
                          <a:latin typeface="+mn-lt"/>
                          <a:ea typeface="+mn-ea"/>
                          <a:cs typeface="+mn-cs"/>
                        </a:rPr>
                        <a:t>↓AD –</a:t>
                      </a:r>
                      <a:r>
                        <a:rPr lang="en-AU" sz="1800" b="0" i="0" u="none" kern="1200" baseline="0" dirty="0">
                          <a:solidFill>
                            <a:srgbClr val="FF0000"/>
                          </a:solidFill>
                          <a:effectLst/>
                          <a:latin typeface="+mn-lt"/>
                          <a:ea typeface="+mn-ea"/>
                          <a:cs typeface="+mn-cs"/>
                        </a:rPr>
                        <a:t> foreigners will purchase less of our exports</a:t>
                      </a:r>
                      <a:endParaRPr lang="en-AU" u="none" dirty="0">
                        <a:solidFill>
                          <a:srgbClr val="FF0000"/>
                        </a:solidFill>
                      </a:endParaRPr>
                    </a:p>
                  </a:txBody>
                  <a:tcPr/>
                </a:tc>
                <a:extLst>
                  <a:ext uri="{0D108BD9-81ED-4DB2-BD59-A6C34878D82A}">
                    <a16:rowId xmlns:a16="http://schemas.microsoft.com/office/drawing/2014/main" val="3539689157"/>
                  </a:ext>
                </a:extLst>
              </a:tr>
              <a:tr h="341940">
                <a:tc>
                  <a:txBody>
                    <a:bodyPr/>
                    <a:lstStyle/>
                    <a:p>
                      <a:endParaRPr lang="en-A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AU" sz="1800" b="0" i="0" u="none" kern="1200" dirty="0">
                        <a:solidFill>
                          <a:srgbClr val="00B050"/>
                        </a:solidFill>
                        <a:effectLst/>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AU" u="none" dirty="0">
                        <a:solidFill>
                          <a:srgbClr val="FF0000"/>
                        </a:solidFill>
                      </a:endParaRPr>
                    </a:p>
                  </a:txBody>
                  <a:tcPr/>
                </a:tc>
                <a:extLst>
                  <a:ext uri="{0D108BD9-81ED-4DB2-BD59-A6C34878D82A}">
                    <a16:rowId xmlns:a16="http://schemas.microsoft.com/office/drawing/2014/main" val="695144874"/>
                  </a:ext>
                </a:extLst>
              </a:tr>
            </a:tbl>
          </a:graphicData>
        </a:graphic>
      </p:graphicFrame>
    </p:spTree>
    <p:extLst>
      <p:ext uri="{BB962C8B-B14F-4D97-AF65-F5344CB8AC3E}">
        <p14:creationId xmlns:p14="http://schemas.microsoft.com/office/powerpoint/2010/main" val="19555021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Aggregate Supply</a:t>
            </a:r>
          </a:p>
        </p:txBody>
      </p:sp>
      <p:sp>
        <p:nvSpPr>
          <p:cNvPr id="5" name="Text Placeholder 4"/>
          <p:cNvSpPr>
            <a:spLocks noGrp="1"/>
          </p:cNvSpPr>
          <p:nvPr>
            <p:ph type="body" idx="1"/>
          </p:nvPr>
        </p:nvSpPr>
        <p:spPr/>
        <p:txBody>
          <a:bodyPr>
            <a:normAutofit/>
          </a:bodyPr>
          <a:lstStyle/>
          <a:p>
            <a:r>
              <a:rPr lang="en-AU" dirty="0"/>
              <a:t>So far we have looked at expenditure in the economy only through Aggregate Demand.</a:t>
            </a:r>
          </a:p>
          <a:p>
            <a:r>
              <a:rPr lang="en-AU" dirty="0"/>
              <a:t>However, in order for the economy to consume, the economy must produce! </a:t>
            </a:r>
          </a:p>
        </p:txBody>
      </p:sp>
    </p:spTree>
    <p:extLst>
      <p:ext uri="{BB962C8B-B14F-4D97-AF65-F5344CB8AC3E}">
        <p14:creationId xmlns:p14="http://schemas.microsoft.com/office/powerpoint/2010/main" val="5663395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43267" y="621669"/>
            <a:ext cx="2759079" cy="1973931"/>
          </a:xfrm>
          <a:prstGeom prst="rect">
            <a:avLst/>
          </a:prstGeom>
        </p:spPr>
      </p:pic>
      <p:pic>
        <p:nvPicPr>
          <p:cNvPr id="5" name="Picture 4"/>
          <p:cNvPicPr>
            <a:picLocks noChangeAspect="1"/>
          </p:cNvPicPr>
          <p:nvPr/>
        </p:nvPicPr>
        <p:blipFill>
          <a:blip r:embed="rId3"/>
          <a:stretch>
            <a:fillRect/>
          </a:stretch>
        </p:blipFill>
        <p:spPr>
          <a:xfrm>
            <a:off x="6001547" y="92000"/>
            <a:ext cx="3174536" cy="2719849"/>
          </a:xfrm>
          <a:prstGeom prst="rect">
            <a:avLst/>
          </a:prstGeom>
        </p:spPr>
      </p:pic>
      <p:pic>
        <p:nvPicPr>
          <p:cNvPr id="6" name="Picture 5"/>
          <p:cNvPicPr>
            <a:picLocks noChangeAspect="1"/>
          </p:cNvPicPr>
          <p:nvPr/>
        </p:nvPicPr>
        <p:blipFill>
          <a:blip r:embed="rId4"/>
          <a:stretch>
            <a:fillRect/>
          </a:stretch>
        </p:blipFill>
        <p:spPr>
          <a:xfrm>
            <a:off x="3763620" y="1198905"/>
            <a:ext cx="1044637" cy="491783"/>
          </a:xfrm>
          <a:prstGeom prst="rect">
            <a:avLst/>
          </a:prstGeom>
        </p:spPr>
      </p:pic>
      <p:pic>
        <p:nvPicPr>
          <p:cNvPr id="7" name="Picture 6"/>
          <p:cNvPicPr>
            <a:picLocks noChangeAspect="1"/>
          </p:cNvPicPr>
          <p:nvPr/>
        </p:nvPicPr>
        <p:blipFill>
          <a:blip r:embed="rId5"/>
          <a:stretch>
            <a:fillRect/>
          </a:stretch>
        </p:blipFill>
        <p:spPr>
          <a:xfrm>
            <a:off x="919593" y="3562121"/>
            <a:ext cx="876354" cy="797580"/>
          </a:xfrm>
          <a:prstGeom prst="rect">
            <a:avLst/>
          </a:prstGeom>
        </p:spPr>
      </p:pic>
      <p:pic>
        <p:nvPicPr>
          <p:cNvPr id="8" name="Picture 7"/>
          <p:cNvPicPr>
            <a:picLocks noChangeAspect="1"/>
          </p:cNvPicPr>
          <p:nvPr/>
        </p:nvPicPr>
        <p:blipFill>
          <a:blip r:embed="rId6"/>
          <a:stretch>
            <a:fillRect/>
          </a:stretch>
        </p:blipFill>
        <p:spPr>
          <a:xfrm>
            <a:off x="982696" y="4599435"/>
            <a:ext cx="896048" cy="758194"/>
          </a:xfrm>
          <a:prstGeom prst="rect">
            <a:avLst/>
          </a:prstGeom>
        </p:spPr>
      </p:pic>
      <p:pic>
        <p:nvPicPr>
          <p:cNvPr id="9" name="Picture 8"/>
          <p:cNvPicPr>
            <a:picLocks noChangeAspect="1"/>
          </p:cNvPicPr>
          <p:nvPr/>
        </p:nvPicPr>
        <p:blipFill>
          <a:blip r:embed="rId7"/>
          <a:stretch>
            <a:fillRect/>
          </a:stretch>
        </p:blipFill>
        <p:spPr>
          <a:xfrm>
            <a:off x="982696" y="5775793"/>
            <a:ext cx="866507" cy="851737"/>
          </a:xfrm>
          <a:prstGeom prst="rect">
            <a:avLst/>
          </a:prstGeom>
        </p:spPr>
      </p:pic>
      <p:pic>
        <p:nvPicPr>
          <p:cNvPr id="10" name="Picture 9"/>
          <p:cNvPicPr>
            <a:picLocks noChangeAspect="1"/>
          </p:cNvPicPr>
          <p:nvPr/>
        </p:nvPicPr>
        <p:blipFill>
          <a:blip r:embed="rId8"/>
          <a:stretch>
            <a:fillRect/>
          </a:stretch>
        </p:blipFill>
        <p:spPr>
          <a:xfrm>
            <a:off x="2231250" y="5952256"/>
            <a:ext cx="1058517" cy="787733"/>
          </a:xfrm>
          <a:prstGeom prst="rect">
            <a:avLst/>
          </a:prstGeom>
        </p:spPr>
      </p:pic>
      <p:pic>
        <p:nvPicPr>
          <p:cNvPr id="11" name="Picture 10"/>
          <p:cNvPicPr>
            <a:picLocks noChangeAspect="1"/>
          </p:cNvPicPr>
          <p:nvPr/>
        </p:nvPicPr>
        <p:blipFill>
          <a:blip r:embed="rId9"/>
          <a:stretch>
            <a:fillRect/>
          </a:stretch>
        </p:blipFill>
        <p:spPr>
          <a:xfrm>
            <a:off x="2231250" y="3651439"/>
            <a:ext cx="1122521" cy="871431"/>
          </a:xfrm>
          <a:prstGeom prst="rect">
            <a:avLst/>
          </a:prstGeom>
        </p:spPr>
      </p:pic>
      <p:pic>
        <p:nvPicPr>
          <p:cNvPr id="12" name="Picture 11"/>
          <p:cNvPicPr>
            <a:picLocks noChangeAspect="1"/>
          </p:cNvPicPr>
          <p:nvPr/>
        </p:nvPicPr>
        <p:blipFill>
          <a:blip r:embed="rId10"/>
          <a:stretch>
            <a:fillRect/>
          </a:stretch>
        </p:blipFill>
        <p:spPr>
          <a:xfrm>
            <a:off x="2231250" y="4821450"/>
            <a:ext cx="871431" cy="836968"/>
          </a:xfrm>
          <a:prstGeom prst="rect">
            <a:avLst/>
          </a:prstGeom>
        </p:spPr>
      </p:pic>
      <p:pic>
        <p:nvPicPr>
          <p:cNvPr id="14" name="Picture 13"/>
          <p:cNvPicPr>
            <a:picLocks noChangeAspect="1"/>
          </p:cNvPicPr>
          <p:nvPr/>
        </p:nvPicPr>
        <p:blipFill>
          <a:blip r:embed="rId11"/>
          <a:stretch>
            <a:fillRect/>
          </a:stretch>
        </p:blipFill>
        <p:spPr>
          <a:xfrm>
            <a:off x="5165394" y="3651439"/>
            <a:ext cx="4500500" cy="3116520"/>
          </a:xfrm>
          <a:prstGeom prst="rect">
            <a:avLst/>
          </a:prstGeom>
        </p:spPr>
      </p:pic>
      <p:pic>
        <p:nvPicPr>
          <p:cNvPr id="15" name="Picture 14"/>
          <p:cNvPicPr>
            <a:picLocks noChangeAspect="1"/>
          </p:cNvPicPr>
          <p:nvPr/>
        </p:nvPicPr>
        <p:blipFill>
          <a:blip r:embed="rId4"/>
          <a:stretch>
            <a:fillRect/>
          </a:stretch>
        </p:blipFill>
        <p:spPr>
          <a:xfrm>
            <a:off x="3886171" y="4821450"/>
            <a:ext cx="1044637" cy="491783"/>
          </a:xfrm>
          <a:prstGeom prst="rect">
            <a:avLst/>
          </a:prstGeom>
        </p:spPr>
      </p:pic>
      <p:sp>
        <p:nvSpPr>
          <p:cNvPr id="16" name="TextBox 15"/>
          <p:cNvSpPr txBox="1"/>
          <p:nvPr/>
        </p:nvSpPr>
        <p:spPr>
          <a:xfrm>
            <a:off x="9448800" y="621669"/>
            <a:ext cx="2358189" cy="1200329"/>
          </a:xfrm>
          <a:prstGeom prst="rect">
            <a:avLst/>
          </a:prstGeom>
          <a:noFill/>
        </p:spPr>
        <p:txBody>
          <a:bodyPr wrap="square" rtlCol="0">
            <a:spAutoFit/>
          </a:bodyPr>
          <a:lstStyle/>
          <a:p>
            <a:r>
              <a:rPr lang="en-US" sz="3600" dirty="0"/>
              <a:t>Aggregate Demand</a:t>
            </a:r>
          </a:p>
        </p:txBody>
      </p:sp>
      <p:sp>
        <p:nvSpPr>
          <p:cNvPr id="17" name="TextBox 16"/>
          <p:cNvSpPr txBox="1"/>
          <p:nvPr/>
        </p:nvSpPr>
        <p:spPr>
          <a:xfrm>
            <a:off x="9665894" y="4221285"/>
            <a:ext cx="2358189" cy="1200329"/>
          </a:xfrm>
          <a:prstGeom prst="rect">
            <a:avLst/>
          </a:prstGeom>
          <a:noFill/>
        </p:spPr>
        <p:txBody>
          <a:bodyPr wrap="square" rtlCol="0">
            <a:spAutoFit/>
          </a:bodyPr>
          <a:lstStyle/>
          <a:p>
            <a:r>
              <a:rPr lang="en-US" sz="3600" dirty="0"/>
              <a:t>Aggregate Supply</a:t>
            </a:r>
          </a:p>
        </p:txBody>
      </p:sp>
      <p:sp>
        <p:nvSpPr>
          <p:cNvPr id="2" name="TextBox 1"/>
          <p:cNvSpPr txBox="1"/>
          <p:nvPr/>
        </p:nvSpPr>
        <p:spPr>
          <a:xfrm>
            <a:off x="8052620" y="3864078"/>
            <a:ext cx="1484670" cy="738664"/>
          </a:xfrm>
          <a:prstGeom prst="rect">
            <a:avLst/>
          </a:prstGeom>
          <a:solidFill>
            <a:schemeClr val="bg1"/>
          </a:solidFill>
        </p:spPr>
        <p:txBody>
          <a:bodyPr wrap="square" rtlCol="0">
            <a:spAutoFit/>
          </a:bodyPr>
          <a:lstStyle/>
          <a:p>
            <a:r>
              <a:rPr lang="en-AU" sz="1400" dirty="0"/>
              <a:t>Short Run Aggregate Supply (SRAS)</a:t>
            </a:r>
          </a:p>
        </p:txBody>
      </p:sp>
    </p:spTree>
    <p:extLst>
      <p:ext uri="{BB962C8B-B14F-4D97-AF65-F5344CB8AC3E}">
        <p14:creationId xmlns:p14="http://schemas.microsoft.com/office/powerpoint/2010/main" val="421046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Aggregate Supply</a:t>
            </a:r>
          </a:p>
        </p:txBody>
      </p:sp>
      <p:sp>
        <p:nvSpPr>
          <p:cNvPr id="3" name="Content Placeholder 2"/>
          <p:cNvSpPr>
            <a:spLocks noGrp="1"/>
          </p:cNvSpPr>
          <p:nvPr>
            <p:ph idx="1"/>
          </p:nvPr>
        </p:nvSpPr>
        <p:spPr>
          <a:xfrm>
            <a:off x="365815" y="1700494"/>
            <a:ext cx="3141659" cy="4027487"/>
          </a:xfrm>
        </p:spPr>
        <p:txBody>
          <a:bodyPr>
            <a:normAutofit fontScale="70000" lnSpcReduction="20000"/>
          </a:bodyPr>
          <a:lstStyle/>
          <a:p>
            <a:r>
              <a:rPr lang="en-US" dirty="0"/>
              <a:t>Demand refers to people or groups in society who wish to buy goods and services.</a:t>
            </a:r>
          </a:p>
          <a:p>
            <a:r>
              <a:rPr lang="en-US" dirty="0"/>
              <a:t>Supply is about production. The supply curve represents </a:t>
            </a:r>
            <a:r>
              <a:rPr lang="en-US" dirty="0">
                <a:solidFill>
                  <a:srgbClr val="00B0F0"/>
                </a:solidFill>
              </a:rPr>
              <a:t>producers’ willingness/ability to sell.</a:t>
            </a:r>
          </a:p>
          <a:p>
            <a:r>
              <a:rPr lang="en-US" dirty="0"/>
              <a:t>Just like with AD, the </a:t>
            </a:r>
            <a:r>
              <a:rPr lang="en-US" dirty="0">
                <a:solidFill>
                  <a:srgbClr val="00B050"/>
                </a:solidFill>
              </a:rPr>
              <a:t>AS</a:t>
            </a:r>
            <a:r>
              <a:rPr lang="en-US" dirty="0"/>
              <a:t> takes the markets for individual goods and services to and creates a single function that represents </a:t>
            </a:r>
            <a:r>
              <a:rPr lang="en-US" dirty="0">
                <a:solidFill>
                  <a:srgbClr val="00B050"/>
                </a:solidFill>
              </a:rPr>
              <a:t>all the goods and services produced in the economy</a:t>
            </a:r>
            <a:r>
              <a:rPr lang="en-US" dirty="0"/>
              <a:t>.</a:t>
            </a:r>
          </a:p>
          <a:p>
            <a:endParaRPr lang="en-US" dirty="0"/>
          </a:p>
          <a:p>
            <a:endParaRPr lang="en-US" dirty="0"/>
          </a:p>
        </p:txBody>
      </p:sp>
      <p:pic>
        <p:nvPicPr>
          <p:cNvPr id="4" name="Picture 3"/>
          <p:cNvPicPr>
            <a:picLocks noChangeAspect="1"/>
          </p:cNvPicPr>
          <p:nvPr/>
        </p:nvPicPr>
        <p:blipFill>
          <a:blip r:embed="rId2"/>
          <a:stretch>
            <a:fillRect/>
          </a:stretch>
        </p:blipFill>
        <p:spPr>
          <a:xfrm>
            <a:off x="7154591" y="1408455"/>
            <a:ext cx="5040508" cy="3490466"/>
          </a:xfrm>
          <a:prstGeom prst="rect">
            <a:avLst/>
          </a:prstGeom>
        </p:spPr>
      </p:pic>
      <p:pic>
        <p:nvPicPr>
          <p:cNvPr id="5" name="Picture 4"/>
          <p:cNvPicPr>
            <a:picLocks noChangeAspect="1"/>
          </p:cNvPicPr>
          <p:nvPr/>
        </p:nvPicPr>
        <p:blipFill>
          <a:blip r:embed="rId3"/>
          <a:stretch>
            <a:fillRect/>
          </a:stretch>
        </p:blipFill>
        <p:spPr>
          <a:xfrm>
            <a:off x="3566581" y="1384975"/>
            <a:ext cx="1127794" cy="1026419"/>
          </a:xfrm>
          <a:prstGeom prst="rect">
            <a:avLst/>
          </a:prstGeom>
        </p:spPr>
      </p:pic>
      <p:pic>
        <p:nvPicPr>
          <p:cNvPr id="6" name="Picture 5"/>
          <p:cNvPicPr>
            <a:picLocks noChangeAspect="1"/>
          </p:cNvPicPr>
          <p:nvPr/>
        </p:nvPicPr>
        <p:blipFill>
          <a:blip r:embed="rId4"/>
          <a:stretch>
            <a:fillRect/>
          </a:stretch>
        </p:blipFill>
        <p:spPr>
          <a:xfrm>
            <a:off x="3581101" y="2761645"/>
            <a:ext cx="1153138" cy="975732"/>
          </a:xfrm>
          <a:prstGeom prst="rect">
            <a:avLst/>
          </a:prstGeom>
        </p:spPr>
      </p:pic>
      <p:pic>
        <p:nvPicPr>
          <p:cNvPr id="7" name="Picture 6"/>
          <p:cNvPicPr>
            <a:picLocks noChangeAspect="1"/>
          </p:cNvPicPr>
          <p:nvPr/>
        </p:nvPicPr>
        <p:blipFill>
          <a:blip r:embed="rId5"/>
          <a:stretch>
            <a:fillRect/>
          </a:stretch>
        </p:blipFill>
        <p:spPr>
          <a:xfrm>
            <a:off x="3600109" y="4087628"/>
            <a:ext cx="1115122" cy="1096114"/>
          </a:xfrm>
          <a:prstGeom prst="rect">
            <a:avLst/>
          </a:prstGeom>
        </p:spPr>
      </p:pic>
      <p:pic>
        <p:nvPicPr>
          <p:cNvPr id="8" name="Picture 7"/>
          <p:cNvPicPr>
            <a:picLocks noChangeAspect="1"/>
          </p:cNvPicPr>
          <p:nvPr/>
        </p:nvPicPr>
        <p:blipFill>
          <a:blip r:embed="rId6"/>
          <a:stretch>
            <a:fillRect/>
          </a:stretch>
        </p:blipFill>
        <p:spPr>
          <a:xfrm>
            <a:off x="5061772" y="4392047"/>
            <a:ext cx="1362223" cy="1013747"/>
          </a:xfrm>
          <a:prstGeom prst="rect">
            <a:avLst/>
          </a:prstGeom>
        </p:spPr>
      </p:pic>
      <p:pic>
        <p:nvPicPr>
          <p:cNvPr id="9" name="Picture 8"/>
          <p:cNvPicPr>
            <a:picLocks noChangeAspect="1"/>
          </p:cNvPicPr>
          <p:nvPr/>
        </p:nvPicPr>
        <p:blipFill>
          <a:blip r:embed="rId7"/>
          <a:stretch>
            <a:fillRect/>
          </a:stretch>
        </p:blipFill>
        <p:spPr>
          <a:xfrm>
            <a:off x="4884844" y="1714046"/>
            <a:ext cx="1444590" cy="1121458"/>
          </a:xfrm>
          <a:prstGeom prst="rect">
            <a:avLst/>
          </a:prstGeom>
        </p:spPr>
      </p:pic>
      <p:pic>
        <p:nvPicPr>
          <p:cNvPr id="10" name="Picture 9"/>
          <p:cNvPicPr>
            <a:picLocks noChangeAspect="1"/>
          </p:cNvPicPr>
          <p:nvPr/>
        </p:nvPicPr>
        <p:blipFill>
          <a:blip r:embed="rId8"/>
          <a:stretch>
            <a:fillRect/>
          </a:stretch>
        </p:blipFill>
        <p:spPr>
          <a:xfrm>
            <a:off x="4998667" y="3034358"/>
            <a:ext cx="1121458" cy="1077107"/>
          </a:xfrm>
          <a:prstGeom prst="rect">
            <a:avLst/>
          </a:prstGeom>
        </p:spPr>
      </p:pic>
      <p:sp>
        <p:nvSpPr>
          <p:cNvPr id="11" name="Right Arrow 10"/>
          <p:cNvSpPr/>
          <p:nvPr/>
        </p:nvSpPr>
        <p:spPr>
          <a:xfrm>
            <a:off x="6494929" y="3034358"/>
            <a:ext cx="941295" cy="679879"/>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607277" y="5183742"/>
            <a:ext cx="5417575" cy="1200329"/>
          </a:xfrm>
          <a:prstGeom prst="rect">
            <a:avLst/>
          </a:prstGeom>
          <a:noFill/>
        </p:spPr>
        <p:txBody>
          <a:bodyPr wrap="square" rtlCol="0">
            <a:spAutoFit/>
          </a:bodyPr>
          <a:lstStyle/>
          <a:p>
            <a:r>
              <a:rPr lang="en-AU" dirty="0"/>
              <a:t>Just like with AD, the axes are slightly different.</a:t>
            </a:r>
          </a:p>
          <a:p>
            <a:r>
              <a:rPr lang="en-AU" b="1" dirty="0"/>
              <a:t>Price -&gt; Price Level </a:t>
            </a:r>
            <a:r>
              <a:rPr lang="en-AU" dirty="0"/>
              <a:t>(because price of all products)</a:t>
            </a:r>
          </a:p>
          <a:p>
            <a:r>
              <a:rPr lang="en-AU" b="1" dirty="0"/>
              <a:t>Quantity -&gt; Real GDP </a:t>
            </a:r>
            <a:r>
              <a:rPr lang="en-AU" dirty="0"/>
              <a:t>(because quantity produced of all goods is our GDP)</a:t>
            </a:r>
          </a:p>
        </p:txBody>
      </p:sp>
      <p:sp>
        <p:nvSpPr>
          <p:cNvPr id="13" name="TextBox 12"/>
          <p:cNvSpPr txBox="1"/>
          <p:nvPr/>
        </p:nvSpPr>
        <p:spPr>
          <a:xfrm>
            <a:off x="6813176" y="62753"/>
            <a:ext cx="4769224" cy="1200329"/>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AD – total expenditure in the economy</a:t>
            </a:r>
          </a:p>
          <a:p>
            <a:r>
              <a:rPr lang="en-US" dirty="0">
                <a:solidFill>
                  <a:srgbClr val="FF0000"/>
                </a:solidFill>
              </a:rPr>
              <a:t>AS – Aggregate Supply – total production in the economy. </a:t>
            </a:r>
          </a:p>
        </p:txBody>
      </p:sp>
    </p:spTree>
    <p:extLst>
      <p:ext uri="{BB962C8B-B14F-4D97-AF65-F5344CB8AC3E}">
        <p14:creationId xmlns:p14="http://schemas.microsoft.com/office/powerpoint/2010/main" val="120671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t>What is aggregate demand (AD)?</a:t>
            </a:r>
          </a:p>
          <a:p>
            <a:r>
              <a:rPr lang="en-US" dirty="0">
                <a:solidFill>
                  <a:srgbClr val="FF0000"/>
                </a:solidFill>
              </a:rPr>
              <a:t>A function that puts </a:t>
            </a:r>
            <a:r>
              <a:rPr lang="en-US" b="1" u="sng" dirty="0">
                <a:solidFill>
                  <a:srgbClr val="FF0000"/>
                </a:solidFill>
              </a:rPr>
              <a:t>demand for all goods and services </a:t>
            </a:r>
            <a:r>
              <a:rPr lang="en-US" dirty="0">
                <a:solidFill>
                  <a:srgbClr val="FF0000"/>
                </a:solidFill>
              </a:rPr>
              <a:t>in the economy into a single function.</a:t>
            </a:r>
          </a:p>
          <a:p>
            <a:r>
              <a:rPr lang="en-US" dirty="0"/>
              <a:t>What is aggregate supply (AS)?</a:t>
            </a:r>
          </a:p>
          <a:p>
            <a:r>
              <a:rPr lang="en-US" dirty="0">
                <a:solidFill>
                  <a:srgbClr val="FF0000"/>
                </a:solidFill>
              </a:rPr>
              <a:t>A function that shows the ability </a:t>
            </a:r>
            <a:r>
              <a:rPr lang="en-US" b="1" u="sng" dirty="0">
                <a:solidFill>
                  <a:srgbClr val="FF0000"/>
                </a:solidFill>
              </a:rPr>
              <a:t>to produce all goods and services </a:t>
            </a:r>
            <a:r>
              <a:rPr lang="en-US" dirty="0">
                <a:solidFill>
                  <a:srgbClr val="FF0000"/>
                </a:solidFill>
              </a:rPr>
              <a:t>in the economy into a single function. </a:t>
            </a:r>
          </a:p>
        </p:txBody>
      </p:sp>
    </p:spTree>
    <p:extLst>
      <p:ext uri="{BB962C8B-B14F-4D97-AF65-F5344CB8AC3E}">
        <p14:creationId xmlns:p14="http://schemas.microsoft.com/office/powerpoint/2010/main" val="234847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596" y="73837"/>
            <a:ext cx="10515600" cy="1325563"/>
          </a:xfrm>
        </p:spPr>
        <p:txBody>
          <a:bodyPr/>
          <a:lstStyle/>
          <a:p>
            <a:r>
              <a:rPr lang="en-US" dirty="0"/>
              <a:t>Name Change! - </a:t>
            </a:r>
            <a:r>
              <a:rPr lang="en-US" b="1" dirty="0">
                <a:solidFill>
                  <a:srgbClr val="FF0000"/>
                </a:solidFill>
              </a:rPr>
              <a:t>Short Run </a:t>
            </a:r>
            <a:r>
              <a:rPr lang="en-US" dirty="0"/>
              <a:t>Aggregate Supply</a:t>
            </a:r>
          </a:p>
        </p:txBody>
      </p:sp>
      <p:sp>
        <p:nvSpPr>
          <p:cNvPr id="3" name="Content Placeholder 2"/>
          <p:cNvSpPr>
            <a:spLocks noGrp="1"/>
          </p:cNvSpPr>
          <p:nvPr>
            <p:ph idx="1"/>
          </p:nvPr>
        </p:nvSpPr>
        <p:spPr>
          <a:xfrm>
            <a:off x="365814" y="1700494"/>
            <a:ext cx="4599441" cy="3962887"/>
          </a:xfrm>
        </p:spPr>
        <p:txBody>
          <a:bodyPr>
            <a:normAutofit fontScale="77500" lnSpcReduction="20000"/>
          </a:bodyPr>
          <a:lstStyle/>
          <a:p>
            <a:r>
              <a:rPr lang="en-US" dirty="0"/>
              <a:t>The </a:t>
            </a:r>
            <a:r>
              <a:rPr lang="en-US" dirty="0">
                <a:solidFill>
                  <a:srgbClr val="00B0F0"/>
                </a:solidFill>
              </a:rPr>
              <a:t>full name </a:t>
            </a:r>
            <a:r>
              <a:rPr lang="en-US" dirty="0"/>
              <a:t>for our upward sloping AS curve is actually </a:t>
            </a:r>
            <a:r>
              <a:rPr lang="en-US" dirty="0">
                <a:solidFill>
                  <a:srgbClr val="00B0F0"/>
                </a:solidFill>
              </a:rPr>
              <a:t>Short Run Aggregate Supply - SRAS</a:t>
            </a:r>
          </a:p>
          <a:p>
            <a:r>
              <a:rPr lang="en-US" dirty="0"/>
              <a:t>The short run refers to a shorter period of time than the long run. </a:t>
            </a:r>
          </a:p>
          <a:p>
            <a:pPr lvl="1"/>
            <a:r>
              <a:rPr lang="en-US" dirty="0"/>
              <a:t>More precisely, it is where certain factors are considered fixed.</a:t>
            </a:r>
          </a:p>
          <a:p>
            <a:r>
              <a:rPr lang="en-US" dirty="0"/>
              <a:t>Therefore our </a:t>
            </a:r>
            <a:r>
              <a:rPr lang="en-US" dirty="0">
                <a:solidFill>
                  <a:srgbClr val="00B0F0"/>
                </a:solidFill>
              </a:rPr>
              <a:t>SRAS shows the short term level of supply</a:t>
            </a:r>
            <a:r>
              <a:rPr lang="en-US" dirty="0"/>
              <a:t> in the economy.</a:t>
            </a:r>
          </a:p>
          <a:p>
            <a:r>
              <a:rPr lang="en-US" dirty="0"/>
              <a:t>Note: We will cover this in more detail shortly which will explain why we are giving the curve this ‘unnecessary name’. </a:t>
            </a:r>
          </a:p>
          <a:p>
            <a:endParaRPr lang="en-US" dirty="0"/>
          </a:p>
        </p:txBody>
      </p:sp>
      <p:pic>
        <p:nvPicPr>
          <p:cNvPr id="4" name="Picture 3"/>
          <p:cNvPicPr>
            <a:picLocks noChangeAspect="1"/>
          </p:cNvPicPr>
          <p:nvPr/>
        </p:nvPicPr>
        <p:blipFill>
          <a:blip r:embed="rId2"/>
          <a:stretch>
            <a:fillRect/>
          </a:stretch>
        </p:blipFill>
        <p:spPr>
          <a:xfrm>
            <a:off x="7820627" y="1408455"/>
            <a:ext cx="4374472" cy="3490466"/>
          </a:xfrm>
          <a:prstGeom prst="rect">
            <a:avLst/>
          </a:prstGeom>
        </p:spPr>
      </p:pic>
      <p:pic>
        <p:nvPicPr>
          <p:cNvPr id="5" name="Picture 4"/>
          <p:cNvPicPr>
            <a:picLocks noChangeAspect="1"/>
          </p:cNvPicPr>
          <p:nvPr/>
        </p:nvPicPr>
        <p:blipFill>
          <a:blip r:embed="rId3"/>
          <a:stretch>
            <a:fillRect/>
          </a:stretch>
        </p:blipFill>
        <p:spPr>
          <a:xfrm>
            <a:off x="5046458" y="1310782"/>
            <a:ext cx="990494" cy="901461"/>
          </a:xfrm>
          <a:prstGeom prst="rect">
            <a:avLst/>
          </a:prstGeom>
        </p:spPr>
      </p:pic>
      <p:pic>
        <p:nvPicPr>
          <p:cNvPr id="6" name="Picture 5"/>
          <p:cNvPicPr>
            <a:picLocks noChangeAspect="1"/>
          </p:cNvPicPr>
          <p:nvPr/>
        </p:nvPicPr>
        <p:blipFill>
          <a:blip r:embed="rId4"/>
          <a:stretch>
            <a:fillRect/>
          </a:stretch>
        </p:blipFill>
        <p:spPr>
          <a:xfrm>
            <a:off x="5059002" y="2456085"/>
            <a:ext cx="1012753" cy="856945"/>
          </a:xfrm>
          <a:prstGeom prst="rect">
            <a:avLst/>
          </a:prstGeom>
        </p:spPr>
      </p:pic>
      <p:pic>
        <p:nvPicPr>
          <p:cNvPr id="7" name="Picture 6"/>
          <p:cNvPicPr>
            <a:picLocks noChangeAspect="1"/>
          </p:cNvPicPr>
          <p:nvPr/>
        </p:nvPicPr>
        <p:blipFill>
          <a:blip r:embed="rId5"/>
          <a:stretch>
            <a:fillRect/>
          </a:stretch>
        </p:blipFill>
        <p:spPr>
          <a:xfrm>
            <a:off x="5186135" y="3556872"/>
            <a:ext cx="979366" cy="962672"/>
          </a:xfrm>
          <a:prstGeom prst="rect">
            <a:avLst/>
          </a:prstGeom>
        </p:spPr>
      </p:pic>
      <p:pic>
        <p:nvPicPr>
          <p:cNvPr id="8" name="Picture 7"/>
          <p:cNvPicPr>
            <a:picLocks noChangeAspect="1"/>
          </p:cNvPicPr>
          <p:nvPr/>
        </p:nvPicPr>
        <p:blipFill>
          <a:blip r:embed="rId6"/>
          <a:stretch>
            <a:fillRect/>
          </a:stretch>
        </p:blipFill>
        <p:spPr>
          <a:xfrm>
            <a:off x="6454254" y="3932140"/>
            <a:ext cx="1196384" cy="890332"/>
          </a:xfrm>
          <a:prstGeom prst="rect">
            <a:avLst/>
          </a:prstGeom>
        </p:spPr>
      </p:pic>
      <p:pic>
        <p:nvPicPr>
          <p:cNvPr id="9" name="Picture 8"/>
          <p:cNvPicPr>
            <a:picLocks noChangeAspect="1"/>
          </p:cNvPicPr>
          <p:nvPr/>
        </p:nvPicPr>
        <p:blipFill>
          <a:blip r:embed="rId7"/>
          <a:stretch>
            <a:fillRect/>
          </a:stretch>
        </p:blipFill>
        <p:spPr>
          <a:xfrm>
            <a:off x="6211925" y="1403350"/>
            <a:ext cx="1268723" cy="984930"/>
          </a:xfrm>
          <a:prstGeom prst="rect">
            <a:avLst/>
          </a:prstGeom>
        </p:spPr>
      </p:pic>
      <p:pic>
        <p:nvPicPr>
          <p:cNvPr id="10" name="Picture 9"/>
          <p:cNvPicPr>
            <a:picLocks noChangeAspect="1"/>
          </p:cNvPicPr>
          <p:nvPr/>
        </p:nvPicPr>
        <p:blipFill>
          <a:blip r:embed="rId8"/>
          <a:stretch>
            <a:fillRect/>
          </a:stretch>
        </p:blipFill>
        <p:spPr>
          <a:xfrm>
            <a:off x="6259247" y="2643472"/>
            <a:ext cx="984930" cy="945978"/>
          </a:xfrm>
          <a:prstGeom prst="rect">
            <a:avLst/>
          </a:prstGeom>
        </p:spPr>
      </p:pic>
      <p:sp>
        <p:nvSpPr>
          <p:cNvPr id="11" name="Right Arrow 10"/>
          <p:cNvSpPr/>
          <p:nvPr/>
        </p:nvSpPr>
        <p:spPr>
          <a:xfrm>
            <a:off x="7337923" y="2866720"/>
            <a:ext cx="941295" cy="679879"/>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0603101" y="1887396"/>
            <a:ext cx="1421751" cy="461665"/>
          </a:xfrm>
          <a:prstGeom prst="rect">
            <a:avLst/>
          </a:prstGeom>
          <a:solidFill>
            <a:schemeClr val="bg1"/>
          </a:solidFill>
        </p:spPr>
        <p:txBody>
          <a:bodyPr wrap="square" rtlCol="0">
            <a:spAutoFit/>
          </a:bodyPr>
          <a:lstStyle/>
          <a:p>
            <a:r>
              <a:rPr lang="en-AU" sz="2400" dirty="0"/>
              <a:t>SRAS</a:t>
            </a:r>
          </a:p>
        </p:txBody>
      </p:sp>
      <p:sp>
        <p:nvSpPr>
          <p:cNvPr id="14" name="TextBox 13"/>
          <p:cNvSpPr txBox="1"/>
          <p:nvPr/>
        </p:nvSpPr>
        <p:spPr>
          <a:xfrm>
            <a:off x="6454254" y="5435150"/>
            <a:ext cx="4524901" cy="1200329"/>
          </a:xfrm>
          <a:prstGeom prst="rect">
            <a:avLst/>
          </a:prstGeom>
          <a:solidFill>
            <a:srgbClr val="FFFF00"/>
          </a:solidFill>
        </p:spPr>
        <p:txBody>
          <a:bodyPr wrap="square" rtlCol="0">
            <a:spAutoFit/>
          </a:bodyPr>
          <a:lstStyle/>
          <a:p>
            <a:r>
              <a:rPr lang="en-AU" dirty="0">
                <a:solidFill>
                  <a:srgbClr val="FF0000"/>
                </a:solidFill>
              </a:rPr>
              <a:t>Summary</a:t>
            </a:r>
          </a:p>
          <a:p>
            <a:r>
              <a:rPr lang="en-AU" dirty="0">
                <a:solidFill>
                  <a:srgbClr val="FF0000"/>
                </a:solidFill>
              </a:rPr>
              <a:t>This AS curve is actually called the SRAS because it represents the short run condition in the economy. </a:t>
            </a:r>
          </a:p>
        </p:txBody>
      </p:sp>
    </p:spTree>
    <p:extLst>
      <p:ext uri="{BB962C8B-B14F-4D97-AF65-F5344CB8AC3E}">
        <p14:creationId xmlns:p14="http://schemas.microsoft.com/office/powerpoint/2010/main" val="3324021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43267" y="621669"/>
            <a:ext cx="2759079" cy="1973931"/>
          </a:xfrm>
          <a:prstGeom prst="rect">
            <a:avLst/>
          </a:prstGeom>
        </p:spPr>
      </p:pic>
      <p:pic>
        <p:nvPicPr>
          <p:cNvPr id="5" name="Picture 4"/>
          <p:cNvPicPr>
            <a:picLocks noChangeAspect="1"/>
          </p:cNvPicPr>
          <p:nvPr/>
        </p:nvPicPr>
        <p:blipFill>
          <a:blip r:embed="rId3"/>
          <a:stretch>
            <a:fillRect/>
          </a:stretch>
        </p:blipFill>
        <p:spPr>
          <a:xfrm>
            <a:off x="6001547" y="92000"/>
            <a:ext cx="3174536" cy="2719849"/>
          </a:xfrm>
          <a:prstGeom prst="rect">
            <a:avLst/>
          </a:prstGeom>
        </p:spPr>
      </p:pic>
      <p:pic>
        <p:nvPicPr>
          <p:cNvPr id="6" name="Picture 5"/>
          <p:cNvPicPr>
            <a:picLocks noChangeAspect="1"/>
          </p:cNvPicPr>
          <p:nvPr/>
        </p:nvPicPr>
        <p:blipFill>
          <a:blip r:embed="rId4"/>
          <a:stretch>
            <a:fillRect/>
          </a:stretch>
        </p:blipFill>
        <p:spPr>
          <a:xfrm>
            <a:off x="3763620" y="1198905"/>
            <a:ext cx="1044637" cy="491783"/>
          </a:xfrm>
          <a:prstGeom prst="rect">
            <a:avLst/>
          </a:prstGeom>
        </p:spPr>
      </p:pic>
      <p:pic>
        <p:nvPicPr>
          <p:cNvPr id="7" name="Picture 6"/>
          <p:cNvPicPr>
            <a:picLocks noChangeAspect="1"/>
          </p:cNvPicPr>
          <p:nvPr/>
        </p:nvPicPr>
        <p:blipFill>
          <a:blip r:embed="rId5"/>
          <a:stretch>
            <a:fillRect/>
          </a:stretch>
        </p:blipFill>
        <p:spPr>
          <a:xfrm>
            <a:off x="919593" y="3562121"/>
            <a:ext cx="876354" cy="797580"/>
          </a:xfrm>
          <a:prstGeom prst="rect">
            <a:avLst/>
          </a:prstGeom>
        </p:spPr>
      </p:pic>
      <p:pic>
        <p:nvPicPr>
          <p:cNvPr id="8" name="Picture 7"/>
          <p:cNvPicPr>
            <a:picLocks noChangeAspect="1"/>
          </p:cNvPicPr>
          <p:nvPr/>
        </p:nvPicPr>
        <p:blipFill>
          <a:blip r:embed="rId6"/>
          <a:stretch>
            <a:fillRect/>
          </a:stretch>
        </p:blipFill>
        <p:spPr>
          <a:xfrm>
            <a:off x="982696" y="4599435"/>
            <a:ext cx="896048" cy="758194"/>
          </a:xfrm>
          <a:prstGeom prst="rect">
            <a:avLst/>
          </a:prstGeom>
        </p:spPr>
      </p:pic>
      <p:pic>
        <p:nvPicPr>
          <p:cNvPr id="9" name="Picture 8"/>
          <p:cNvPicPr>
            <a:picLocks noChangeAspect="1"/>
          </p:cNvPicPr>
          <p:nvPr/>
        </p:nvPicPr>
        <p:blipFill>
          <a:blip r:embed="rId7"/>
          <a:stretch>
            <a:fillRect/>
          </a:stretch>
        </p:blipFill>
        <p:spPr>
          <a:xfrm>
            <a:off x="982696" y="5775793"/>
            <a:ext cx="866507" cy="851737"/>
          </a:xfrm>
          <a:prstGeom prst="rect">
            <a:avLst/>
          </a:prstGeom>
        </p:spPr>
      </p:pic>
      <p:pic>
        <p:nvPicPr>
          <p:cNvPr id="10" name="Picture 9"/>
          <p:cNvPicPr>
            <a:picLocks noChangeAspect="1"/>
          </p:cNvPicPr>
          <p:nvPr/>
        </p:nvPicPr>
        <p:blipFill>
          <a:blip r:embed="rId8"/>
          <a:stretch>
            <a:fillRect/>
          </a:stretch>
        </p:blipFill>
        <p:spPr>
          <a:xfrm>
            <a:off x="2231250" y="5952256"/>
            <a:ext cx="1058517" cy="787733"/>
          </a:xfrm>
          <a:prstGeom prst="rect">
            <a:avLst/>
          </a:prstGeom>
        </p:spPr>
      </p:pic>
      <p:pic>
        <p:nvPicPr>
          <p:cNvPr id="11" name="Picture 10"/>
          <p:cNvPicPr>
            <a:picLocks noChangeAspect="1"/>
          </p:cNvPicPr>
          <p:nvPr/>
        </p:nvPicPr>
        <p:blipFill>
          <a:blip r:embed="rId9"/>
          <a:stretch>
            <a:fillRect/>
          </a:stretch>
        </p:blipFill>
        <p:spPr>
          <a:xfrm>
            <a:off x="2231250" y="3651439"/>
            <a:ext cx="1122521" cy="871431"/>
          </a:xfrm>
          <a:prstGeom prst="rect">
            <a:avLst/>
          </a:prstGeom>
        </p:spPr>
      </p:pic>
      <p:pic>
        <p:nvPicPr>
          <p:cNvPr id="12" name="Picture 11"/>
          <p:cNvPicPr>
            <a:picLocks noChangeAspect="1"/>
          </p:cNvPicPr>
          <p:nvPr/>
        </p:nvPicPr>
        <p:blipFill>
          <a:blip r:embed="rId10"/>
          <a:stretch>
            <a:fillRect/>
          </a:stretch>
        </p:blipFill>
        <p:spPr>
          <a:xfrm>
            <a:off x="2231250" y="4821450"/>
            <a:ext cx="871431" cy="836968"/>
          </a:xfrm>
          <a:prstGeom prst="rect">
            <a:avLst/>
          </a:prstGeom>
        </p:spPr>
      </p:pic>
      <p:pic>
        <p:nvPicPr>
          <p:cNvPr id="14" name="Picture 13"/>
          <p:cNvPicPr>
            <a:picLocks noChangeAspect="1"/>
          </p:cNvPicPr>
          <p:nvPr/>
        </p:nvPicPr>
        <p:blipFill>
          <a:blip r:embed="rId11"/>
          <a:stretch>
            <a:fillRect/>
          </a:stretch>
        </p:blipFill>
        <p:spPr>
          <a:xfrm>
            <a:off x="5165394" y="3651439"/>
            <a:ext cx="4500500" cy="3116520"/>
          </a:xfrm>
          <a:prstGeom prst="rect">
            <a:avLst/>
          </a:prstGeom>
        </p:spPr>
      </p:pic>
      <p:pic>
        <p:nvPicPr>
          <p:cNvPr id="15" name="Picture 14"/>
          <p:cNvPicPr>
            <a:picLocks noChangeAspect="1"/>
          </p:cNvPicPr>
          <p:nvPr/>
        </p:nvPicPr>
        <p:blipFill>
          <a:blip r:embed="rId4"/>
          <a:stretch>
            <a:fillRect/>
          </a:stretch>
        </p:blipFill>
        <p:spPr>
          <a:xfrm>
            <a:off x="3886171" y="4821450"/>
            <a:ext cx="1044637" cy="491783"/>
          </a:xfrm>
          <a:prstGeom prst="rect">
            <a:avLst/>
          </a:prstGeom>
        </p:spPr>
      </p:pic>
      <p:sp>
        <p:nvSpPr>
          <p:cNvPr id="16" name="TextBox 15"/>
          <p:cNvSpPr txBox="1"/>
          <p:nvPr/>
        </p:nvSpPr>
        <p:spPr>
          <a:xfrm>
            <a:off x="9448800" y="621669"/>
            <a:ext cx="2358189" cy="1200329"/>
          </a:xfrm>
          <a:prstGeom prst="rect">
            <a:avLst/>
          </a:prstGeom>
          <a:noFill/>
        </p:spPr>
        <p:txBody>
          <a:bodyPr wrap="square" rtlCol="0">
            <a:spAutoFit/>
          </a:bodyPr>
          <a:lstStyle/>
          <a:p>
            <a:r>
              <a:rPr lang="en-US" sz="3600" dirty="0"/>
              <a:t>Aggregate Demand</a:t>
            </a:r>
          </a:p>
        </p:txBody>
      </p:sp>
      <p:sp>
        <p:nvSpPr>
          <p:cNvPr id="17" name="TextBox 16"/>
          <p:cNvSpPr txBox="1"/>
          <p:nvPr/>
        </p:nvSpPr>
        <p:spPr>
          <a:xfrm>
            <a:off x="9665894" y="4221285"/>
            <a:ext cx="2358189" cy="1754326"/>
          </a:xfrm>
          <a:prstGeom prst="rect">
            <a:avLst/>
          </a:prstGeom>
          <a:noFill/>
        </p:spPr>
        <p:txBody>
          <a:bodyPr wrap="square" rtlCol="0">
            <a:spAutoFit/>
          </a:bodyPr>
          <a:lstStyle/>
          <a:p>
            <a:r>
              <a:rPr lang="en-US" sz="3600" dirty="0"/>
              <a:t>Short Run Aggregate Supply</a:t>
            </a:r>
          </a:p>
        </p:txBody>
      </p:sp>
      <p:sp>
        <p:nvSpPr>
          <p:cNvPr id="2" name="TextBox 1"/>
          <p:cNvSpPr txBox="1"/>
          <p:nvPr/>
        </p:nvSpPr>
        <p:spPr>
          <a:xfrm>
            <a:off x="8052620" y="3864078"/>
            <a:ext cx="1484670" cy="738664"/>
          </a:xfrm>
          <a:prstGeom prst="rect">
            <a:avLst/>
          </a:prstGeom>
          <a:solidFill>
            <a:schemeClr val="bg1"/>
          </a:solidFill>
        </p:spPr>
        <p:txBody>
          <a:bodyPr wrap="square" rtlCol="0">
            <a:spAutoFit/>
          </a:bodyPr>
          <a:lstStyle/>
          <a:p>
            <a:r>
              <a:rPr lang="en-AU" sz="1400" dirty="0"/>
              <a:t>Short Run Aggregate Supply (SRAS)</a:t>
            </a:r>
          </a:p>
        </p:txBody>
      </p:sp>
    </p:spTree>
    <p:extLst>
      <p:ext uri="{BB962C8B-B14F-4D97-AF65-F5344CB8AC3E}">
        <p14:creationId xmlns:p14="http://schemas.microsoft.com/office/powerpoint/2010/main" val="11079582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611" y="308824"/>
            <a:ext cx="8333341" cy="609239"/>
          </a:xfrm>
        </p:spPr>
        <p:txBody>
          <a:bodyPr>
            <a:normAutofit fontScale="90000"/>
          </a:bodyPr>
          <a:lstStyle/>
          <a:p>
            <a:r>
              <a:rPr lang="en-US" dirty="0"/>
              <a:t>The Size of Different Economy’s Aggregate Supply Curves</a:t>
            </a:r>
          </a:p>
        </p:txBody>
      </p:sp>
      <p:sp>
        <p:nvSpPr>
          <p:cNvPr id="3" name="Content Placeholder 2"/>
          <p:cNvSpPr>
            <a:spLocks noGrp="1"/>
          </p:cNvSpPr>
          <p:nvPr>
            <p:ph idx="1"/>
          </p:nvPr>
        </p:nvSpPr>
        <p:spPr>
          <a:xfrm>
            <a:off x="187611" y="1126395"/>
            <a:ext cx="7826836" cy="3932874"/>
          </a:xfrm>
        </p:spPr>
        <p:txBody>
          <a:bodyPr>
            <a:normAutofit/>
          </a:bodyPr>
          <a:lstStyle/>
          <a:p>
            <a:r>
              <a:rPr lang="en-US" sz="2000" dirty="0"/>
              <a:t>Draw the aggregate supply curves of a small economy country </a:t>
            </a:r>
            <a:r>
              <a:rPr lang="en-US" sz="2000" dirty="0" err="1"/>
              <a:t>eg</a:t>
            </a:r>
            <a:r>
              <a:rPr lang="en-US" sz="2000" dirty="0"/>
              <a:t>. New Zealand, medium sized country </a:t>
            </a:r>
            <a:r>
              <a:rPr lang="en-US" sz="2000" dirty="0" err="1"/>
              <a:t>eg</a:t>
            </a:r>
            <a:r>
              <a:rPr lang="en-US" sz="2000" dirty="0"/>
              <a:t>. Turkey and a large country </a:t>
            </a:r>
            <a:r>
              <a:rPr lang="en-US" sz="2000" dirty="0" err="1"/>
              <a:t>eg</a:t>
            </a:r>
            <a:r>
              <a:rPr lang="en-US" sz="2000" dirty="0"/>
              <a:t>. China. </a:t>
            </a:r>
          </a:p>
        </p:txBody>
      </p:sp>
      <p:pic>
        <p:nvPicPr>
          <p:cNvPr id="4" name="Picture 3"/>
          <p:cNvPicPr>
            <a:picLocks noChangeAspect="1"/>
          </p:cNvPicPr>
          <p:nvPr/>
        </p:nvPicPr>
        <p:blipFill>
          <a:blip r:embed="rId2"/>
          <a:stretch>
            <a:fillRect/>
          </a:stretch>
        </p:blipFill>
        <p:spPr>
          <a:xfrm>
            <a:off x="1830522" y="2131921"/>
            <a:ext cx="6573889" cy="4552307"/>
          </a:xfrm>
          <a:prstGeom prst="rect">
            <a:avLst/>
          </a:prstGeom>
        </p:spPr>
      </p:pic>
      <p:pic>
        <p:nvPicPr>
          <p:cNvPr id="5" name="Picture 4"/>
          <p:cNvPicPr>
            <a:picLocks noChangeAspect="1"/>
          </p:cNvPicPr>
          <p:nvPr/>
        </p:nvPicPr>
        <p:blipFill>
          <a:blip r:embed="rId3"/>
          <a:stretch>
            <a:fillRect/>
          </a:stretch>
        </p:blipFill>
        <p:spPr>
          <a:xfrm>
            <a:off x="2989082" y="2252625"/>
            <a:ext cx="5025365" cy="3413349"/>
          </a:xfrm>
          <a:prstGeom prst="rect">
            <a:avLst/>
          </a:prstGeom>
        </p:spPr>
      </p:pic>
      <p:cxnSp>
        <p:nvCxnSpPr>
          <p:cNvPr id="7" name="Straight Connector 6"/>
          <p:cNvCxnSpPr/>
          <p:nvPr/>
        </p:nvCxnSpPr>
        <p:spPr>
          <a:xfrm flipV="1">
            <a:off x="5741894" y="2640200"/>
            <a:ext cx="2971800" cy="279241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2841165" y="2541494"/>
            <a:ext cx="2276301" cy="206231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227284" y="2270867"/>
            <a:ext cx="1496245" cy="369332"/>
          </a:xfrm>
          <a:prstGeom prst="rect">
            <a:avLst/>
          </a:prstGeom>
          <a:noFill/>
        </p:spPr>
        <p:txBody>
          <a:bodyPr wrap="square" rtlCol="0">
            <a:spAutoFit/>
          </a:bodyPr>
          <a:lstStyle/>
          <a:p>
            <a:r>
              <a:rPr lang="en-US" dirty="0"/>
              <a:t>New Zealand</a:t>
            </a:r>
          </a:p>
        </p:txBody>
      </p:sp>
      <p:sp>
        <p:nvSpPr>
          <p:cNvPr id="11" name="TextBox 10"/>
          <p:cNvSpPr txBox="1"/>
          <p:nvPr/>
        </p:nvSpPr>
        <p:spPr>
          <a:xfrm>
            <a:off x="8796527" y="2541494"/>
            <a:ext cx="1496245" cy="369332"/>
          </a:xfrm>
          <a:prstGeom prst="rect">
            <a:avLst/>
          </a:prstGeom>
          <a:noFill/>
        </p:spPr>
        <p:txBody>
          <a:bodyPr wrap="square" rtlCol="0">
            <a:spAutoFit/>
          </a:bodyPr>
          <a:lstStyle/>
          <a:p>
            <a:r>
              <a:rPr lang="en-US" dirty="0"/>
              <a:t>China</a:t>
            </a:r>
          </a:p>
        </p:txBody>
      </p:sp>
      <p:cxnSp>
        <p:nvCxnSpPr>
          <p:cNvPr id="13" name="Straight Connector 12"/>
          <p:cNvCxnSpPr/>
          <p:nvPr/>
        </p:nvCxnSpPr>
        <p:spPr>
          <a:xfrm>
            <a:off x="2716306" y="3818965"/>
            <a:ext cx="4706470" cy="13447"/>
          </a:xfrm>
          <a:prstGeom prst="line">
            <a:avLst/>
          </a:prstGeom>
          <a:ln>
            <a:solidFill>
              <a:srgbClr val="000000"/>
            </a:solidFill>
            <a:prstDash val="lgDashDot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664324" y="3878896"/>
            <a:ext cx="20170" cy="2127352"/>
          </a:xfrm>
          <a:prstGeom prst="line">
            <a:avLst/>
          </a:prstGeom>
          <a:ln>
            <a:solidFill>
              <a:srgbClr val="000000"/>
            </a:solidFill>
            <a:prstDash val="lgDashDotDot"/>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4"/>
          <a:stretch>
            <a:fillRect/>
          </a:stretch>
        </p:blipFill>
        <p:spPr>
          <a:xfrm>
            <a:off x="8713694" y="5900550"/>
            <a:ext cx="2958352" cy="846487"/>
          </a:xfrm>
          <a:prstGeom prst="rect">
            <a:avLst/>
          </a:prstGeom>
        </p:spPr>
      </p:pic>
      <p:pic>
        <p:nvPicPr>
          <p:cNvPr id="19" name="Picture 18"/>
          <p:cNvPicPr>
            <a:picLocks noChangeAspect="1"/>
          </p:cNvPicPr>
          <p:nvPr/>
        </p:nvPicPr>
        <p:blipFill>
          <a:blip r:embed="rId5"/>
          <a:stretch>
            <a:fillRect/>
          </a:stretch>
        </p:blipFill>
        <p:spPr>
          <a:xfrm>
            <a:off x="6502555" y="5768867"/>
            <a:ext cx="2577098" cy="810771"/>
          </a:xfrm>
          <a:prstGeom prst="rect">
            <a:avLst/>
          </a:prstGeom>
        </p:spPr>
      </p:pic>
      <p:cxnSp>
        <p:nvCxnSpPr>
          <p:cNvPr id="16" name="Straight Connector 15"/>
          <p:cNvCxnSpPr/>
          <p:nvPr/>
        </p:nvCxnSpPr>
        <p:spPr>
          <a:xfrm>
            <a:off x="7399244" y="3878896"/>
            <a:ext cx="20170" cy="2127352"/>
          </a:xfrm>
          <a:prstGeom prst="line">
            <a:avLst/>
          </a:prstGeom>
          <a:ln>
            <a:solidFill>
              <a:srgbClr val="000000"/>
            </a:solidFill>
            <a:prstDash val="lgDashDotDot"/>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6"/>
          <a:stretch>
            <a:fillRect/>
          </a:stretch>
        </p:blipFill>
        <p:spPr>
          <a:xfrm>
            <a:off x="9533490" y="219505"/>
            <a:ext cx="2638793" cy="2276793"/>
          </a:xfrm>
          <a:prstGeom prst="rect">
            <a:avLst/>
          </a:prstGeom>
        </p:spPr>
      </p:pic>
      <p:cxnSp>
        <p:nvCxnSpPr>
          <p:cNvPr id="21" name="Straight Connector 20"/>
          <p:cNvCxnSpPr/>
          <p:nvPr/>
        </p:nvCxnSpPr>
        <p:spPr>
          <a:xfrm flipV="1">
            <a:off x="4118161" y="2443315"/>
            <a:ext cx="2971800" cy="279241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042981" y="2288135"/>
            <a:ext cx="1496245" cy="369332"/>
          </a:xfrm>
          <a:prstGeom prst="rect">
            <a:avLst/>
          </a:prstGeom>
          <a:noFill/>
        </p:spPr>
        <p:txBody>
          <a:bodyPr wrap="square" rtlCol="0">
            <a:spAutoFit/>
          </a:bodyPr>
          <a:lstStyle/>
          <a:p>
            <a:r>
              <a:rPr lang="en-US" dirty="0"/>
              <a:t>Turkey</a:t>
            </a:r>
          </a:p>
        </p:txBody>
      </p:sp>
      <p:pic>
        <p:nvPicPr>
          <p:cNvPr id="23" name="Picture 22"/>
          <p:cNvPicPr>
            <a:picLocks noChangeAspect="1"/>
          </p:cNvPicPr>
          <p:nvPr/>
        </p:nvPicPr>
        <p:blipFill>
          <a:blip r:embed="rId7"/>
          <a:stretch>
            <a:fillRect/>
          </a:stretch>
        </p:blipFill>
        <p:spPr>
          <a:xfrm>
            <a:off x="9533490" y="2705106"/>
            <a:ext cx="2657846" cy="1286054"/>
          </a:xfrm>
          <a:prstGeom prst="rect">
            <a:avLst/>
          </a:prstGeom>
        </p:spPr>
      </p:pic>
      <p:pic>
        <p:nvPicPr>
          <p:cNvPr id="24" name="Picture 23"/>
          <p:cNvPicPr>
            <a:picLocks noChangeAspect="1"/>
          </p:cNvPicPr>
          <p:nvPr/>
        </p:nvPicPr>
        <p:blipFill>
          <a:blip r:embed="rId8"/>
          <a:stretch>
            <a:fillRect/>
          </a:stretch>
        </p:blipFill>
        <p:spPr>
          <a:xfrm>
            <a:off x="9527999" y="4154772"/>
            <a:ext cx="2591162" cy="1152686"/>
          </a:xfrm>
          <a:prstGeom prst="rect">
            <a:avLst/>
          </a:prstGeom>
        </p:spPr>
      </p:pic>
      <p:cxnSp>
        <p:nvCxnSpPr>
          <p:cNvPr id="25" name="Straight Connector 24"/>
          <p:cNvCxnSpPr/>
          <p:nvPr/>
        </p:nvCxnSpPr>
        <p:spPr>
          <a:xfrm>
            <a:off x="5567083" y="3870359"/>
            <a:ext cx="20170" cy="2127352"/>
          </a:xfrm>
          <a:prstGeom prst="line">
            <a:avLst/>
          </a:prstGeom>
          <a:ln>
            <a:solidFill>
              <a:srgbClr val="000000"/>
            </a:solidFill>
            <a:prstDash val="lgDashDotDot"/>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989082" y="6075547"/>
            <a:ext cx="1851859" cy="646331"/>
          </a:xfrm>
          <a:prstGeom prst="rect">
            <a:avLst/>
          </a:prstGeom>
          <a:noFill/>
        </p:spPr>
        <p:txBody>
          <a:bodyPr wrap="square" rtlCol="0">
            <a:spAutoFit/>
          </a:bodyPr>
          <a:lstStyle/>
          <a:p>
            <a:r>
              <a:rPr lang="en-US" dirty="0"/>
              <a:t>0.24 trillion </a:t>
            </a:r>
          </a:p>
          <a:p>
            <a:r>
              <a:rPr lang="en-US" dirty="0"/>
              <a:t>USD</a:t>
            </a:r>
          </a:p>
        </p:txBody>
      </p:sp>
      <p:sp>
        <p:nvSpPr>
          <p:cNvPr id="27" name="TextBox 26"/>
          <p:cNvSpPr txBox="1"/>
          <p:nvPr/>
        </p:nvSpPr>
        <p:spPr>
          <a:xfrm>
            <a:off x="4815964" y="6027794"/>
            <a:ext cx="1851859" cy="646331"/>
          </a:xfrm>
          <a:prstGeom prst="rect">
            <a:avLst/>
          </a:prstGeom>
          <a:noFill/>
        </p:spPr>
        <p:txBody>
          <a:bodyPr wrap="square" rtlCol="0">
            <a:spAutoFit/>
          </a:bodyPr>
          <a:lstStyle/>
          <a:p>
            <a:r>
              <a:rPr lang="en-US" dirty="0"/>
              <a:t>0.79 trillion </a:t>
            </a:r>
          </a:p>
          <a:p>
            <a:r>
              <a:rPr lang="en-US" dirty="0"/>
              <a:t>USD</a:t>
            </a:r>
          </a:p>
        </p:txBody>
      </p:sp>
      <p:sp>
        <p:nvSpPr>
          <p:cNvPr id="28" name="TextBox 27"/>
          <p:cNvSpPr txBox="1"/>
          <p:nvPr/>
        </p:nvSpPr>
        <p:spPr>
          <a:xfrm>
            <a:off x="6733072" y="6075504"/>
            <a:ext cx="1851859" cy="646331"/>
          </a:xfrm>
          <a:prstGeom prst="rect">
            <a:avLst/>
          </a:prstGeom>
          <a:noFill/>
        </p:spPr>
        <p:txBody>
          <a:bodyPr wrap="square" rtlCol="0">
            <a:spAutoFit/>
          </a:bodyPr>
          <a:lstStyle/>
          <a:p>
            <a:r>
              <a:rPr lang="en-US" dirty="0"/>
              <a:t>16.6 trillion </a:t>
            </a:r>
          </a:p>
          <a:p>
            <a:r>
              <a:rPr lang="en-US" dirty="0"/>
              <a:t>USD</a:t>
            </a:r>
          </a:p>
        </p:txBody>
      </p:sp>
      <p:pic>
        <p:nvPicPr>
          <p:cNvPr id="31" name="Picture 30"/>
          <p:cNvPicPr>
            <a:picLocks noChangeAspect="1"/>
          </p:cNvPicPr>
          <p:nvPr/>
        </p:nvPicPr>
        <p:blipFill>
          <a:blip r:embed="rId9"/>
          <a:stretch>
            <a:fillRect/>
          </a:stretch>
        </p:blipFill>
        <p:spPr>
          <a:xfrm>
            <a:off x="1884869" y="1923589"/>
            <a:ext cx="1028048" cy="1313616"/>
          </a:xfrm>
          <a:prstGeom prst="rect">
            <a:avLst/>
          </a:prstGeom>
        </p:spPr>
      </p:pic>
      <mc:AlternateContent xmlns:mc="http://schemas.openxmlformats.org/markup-compatibility/2006" xmlns:p14="http://schemas.microsoft.com/office/powerpoint/2010/main">
        <mc:Choice Requires="p14">
          <p:contentPart p14:bwMode="auto" r:id="rId10">
            <p14:nvContentPartPr>
              <p14:cNvPr id="32" name="Ink 31"/>
              <p14:cNvContentPartPr/>
              <p14:nvPr/>
            </p14:nvContentPartPr>
            <p14:xfrm>
              <a:off x="9304560" y="1205640"/>
              <a:ext cx="2840040" cy="3625560"/>
            </p14:xfrm>
          </p:contentPart>
        </mc:Choice>
        <mc:Fallback xmlns="">
          <p:pic>
            <p:nvPicPr>
              <p:cNvPr id="32" name="Ink 31"/>
              <p:cNvPicPr/>
              <p:nvPr/>
            </p:nvPicPr>
            <p:blipFill>
              <a:blip r:embed="rId11"/>
              <a:stretch>
                <a:fillRect/>
              </a:stretch>
            </p:blipFill>
            <p:spPr>
              <a:xfrm>
                <a:off x="9295200" y="1196280"/>
                <a:ext cx="2858760" cy="3644280"/>
              </a:xfrm>
              <a:prstGeom prst="rect">
                <a:avLst/>
              </a:prstGeom>
            </p:spPr>
          </p:pic>
        </mc:Fallback>
      </mc:AlternateContent>
      <p:sp>
        <p:nvSpPr>
          <p:cNvPr id="6" name="TextBox 5"/>
          <p:cNvSpPr txBox="1"/>
          <p:nvPr/>
        </p:nvSpPr>
        <p:spPr>
          <a:xfrm>
            <a:off x="8014447" y="3991160"/>
            <a:ext cx="1290113" cy="1200329"/>
          </a:xfrm>
          <a:prstGeom prst="rect">
            <a:avLst/>
          </a:prstGeom>
          <a:solidFill>
            <a:schemeClr val="accent1">
              <a:lumMod val="20000"/>
              <a:lumOff val="80000"/>
            </a:schemeClr>
          </a:solidFill>
        </p:spPr>
        <p:txBody>
          <a:bodyPr wrap="square" rtlCol="0">
            <a:spAutoFit/>
          </a:bodyPr>
          <a:lstStyle/>
          <a:p>
            <a:r>
              <a:rPr lang="en-US" sz="1200" dirty="0"/>
              <a:t>Note: We are assuming the same price level in each country which isn’t necessarily true. </a:t>
            </a:r>
          </a:p>
        </p:txBody>
      </p:sp>
      <p:pic>
        <p:nvPicPr>
          <p:cNvPr id="12" name="Picture 11"/>
          <p:cNvPicPr>
            <a:picLocks noChangeAspect="1"/>
          </p:cNvPicPr>
          <p:nvPr/>
        </p:nvPicPr>
        <p:blipFill>
          <a:blip r:embed="rId12"/>
          <a:stretch>
            <a:fillRect/>
          </a:stretch>
        </p:blipFill>
        <p:spPr>
          <a:xfrm>
            <a:off x="9694524" y="3561680"/>
            <a:ext cx="2342397" cy="257000"/>
          </a:xfrm>
          <a:prstGeom prst="rect">
            <a:avLst/>
          </a:prstGeom>
        </p:spPr>
      </p:pic>
    </p:spTree>
    <p:extLst>
      <p:ext uri="{BB962C8B-B14F-4D97-AF65-F5344CB8AC3E}">
        <p14:creationId xmlns:p14="http://schemas.microsoft.com/office/powerpoint/2010/main" val="1228288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2" grpId="0"/>
      <p:bldP spid="26" grpId="0"/>
      <p:bldP spid="27" grpId="0"/>
      <p:bldP spid="2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Graphing Activity</a:t>
            </a:r>
          </a:p>
        </p:txBody>
      </p:sp>
      <p:sp>
        <p:nvSpPr>
          <p:cNvPr id="3" name="Content Placeholder 2"/>
          <p:cNvSpPr>
            <a:spLocks noGrp="1"/>
          </p:cNvSpPr>
          <p:nvPr>
            <p:ph idx="1"/>
          </p:nvPr>
        </p:nvSpPr>
        <p:spPr/>
        <p:txBody>
          <a:bodyPr/>
          <a:lstStyle/>
          <a:p>
            <a:r>
              <a:rPr lang="en-AU" dirty="0"/>
              <a:t>Draw the SRAS</a:t>
            </a:r>
          </a:p>
        </p:txBody>
      </p:sp>
      <p:pic>
        <p:nvPicPr>
          <p:cNvPr id="4" name="Picture 3"/>
          <p:cNvPicPr>
            <a:picLocks noChangeAspect="1"/>
          </p:cNvPicPr>
          <p:nvPr/>
        </p:nvPicPr>
        <p:blipFill>
          <a:blip r:embed="rId2"/>
          <a:stretch>
            <a:fillRect/>
          </a:stretch>
        </p:blipFill>
        <p:spPr>
          <a:xfrm>
            <a:off x="3729093" y="2426586"/>
            <a:ext cx="5010645" cy="3531209"/>
          </a:xfrm>
          <a:prstGeom prst="rect">
            <a:avLst/>
          </a:prstGeom>
        </p:spPr>
      </p:pic>
    </p:spTree>
    <p:extLst>
      <p:ext uri="{BB962C8B-B14F-4D97-AF65-F5344CB8AC3E}">
        <p14:creationId xmlns:p14="http://schemas.microsoft.com/office/powerpoint/2010/main" val="1622848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000" dirty="0"/>
              <a:t>Review – Circular Flow</a:t>
            </a:r>
          </a:p>
        </p:txBody>
      </p:sp>
      <p:sp>
        <p:nvSpPr>
          <p:cNvPr id="4" name="Text Placeholder 3"/>
          <p:cNvSpPr>
            <a:spLocks noGrp="1"/>
          </p:cNvSpPr>
          <p:nvPr>
            <p:ph type="body" idx="1"/>
          </p:nvPr>
        </p:nvSpPr>
        <p:spPr/>
        <p:txBody>
          <a:bodyPr/>
          <a:lstStyle/>
          <a:p>
            <a:r>
              <a:rPr lang="en-US" dirty="0"/>
              <a:t>We can more easily understand aggregate demand by revisiting the circular flow model. </a:t>
            </a:r>
          </a:p>
        </p:txBody>
      </p:sp>
    </p:spTree>
    <p:extLst>
      <p:ext uri="{BB962C8B-B14F-4D97-AF65-F5344CB8AC3E}">
        <p14:creationId xmlns:p14="http://schemas.microsoft.com/office/powerpoint/2010/main" val="4334436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604" y="226894"/>
            <a:ext cx="11170024" cy="1325563"/>
          </a:xfrm>
        </p:spPr>
        <p:txBody>
          <a:bodyPr/>
          <a:lstStyle/>
          <a:p>
            <a:r>
              <a:rPr lang="en-US" dirty="0"/>
              <a:t>Movement Along Curve vs Movement of Curve</a:t>
            </a:r>
          </a:p>
        </p:txBody>
      </p:sp>
      <p:sp>
        <p:nvSpPr>
          <p:cNvPr id="3" name="Content Placeholder 2"/>
          <p:cNvSpPr>
            <a:spLocks noGrp="1"/>
          </p:cNvSpPr>
          <p:nvPr>
            <p:ph idx="1"/>
          </p:nvPr>
        </p:nvSpPr>
        <p:spPr>
          <a:xfrm>
            <a:off x="908846" y="4740353"/>
            <a:ext cx="4589929" cy="910719"/>
          </a:xfrm>
        </p:spPr>
        <p:txBody>
          <a:bodyPr/>
          <a:lstStyle/>
          <a:p>
            <a:pPr marL="0" indent="0">
              <a:buNone/>
            </a:pPr>
            <a:r>
              <a:rPr lang="en-US" dirty="0"/>
              <a:t>Change in price level</a:t>
            </a:r>
          </a:p>
        </p:txBody>
      </p:sp>
      <p:grpSp>
        <p:nvGrpSpPr>
          <p:cNvPr id="8" name="Group 7"/>
          <p:cNvGrpSpPr/>
          <p:nvPr/>
        </p:nvGrpSpPr>
        <p:grpSpPr>
          <a:xfrm>
            <a:off x="6206616" y="1053873"/>
            <a:ext cx="4924715" cy="3410549"/>
            <a:chOff x="6429085" y="2062403"/>
            <a:chExt cx="4924715" cy="3410549"/>
          </a:xfrm>
        </p:grpSpPr>
        <p:pic>
          <p:nvPicPr>
            <p:cNvPr id="5" name="Picture 4"/>
            <p:cNvPicPr>
              <a:picLocks noChangeAspect="1"/>
            </p:cNvPicPr>
            <p:nvPr/>
          </p:nvPicPr>
          <p:blipFill>
            <a:blip r:embed="rId2"/>
            <a:stretch>
              <a:fillRect/>
            </a:stretch>
          </p:blipFill>
          <p:spPr>
            <a:xfrm>
              <a:off x="6429085" y="2062403"/>
              <a:ext cx="4924715" cy="3410549"/>
            </a:xfrm>
            <a:prstGeom prst="rect">
              <a:avLst/>
            </a:prstGeom>
          </p:spPr>
        </p:pic>
        <p:cxnSp>
          <p:nvCxnSpPr>
            <p:cNvPr id="6" name="Straight Connector 5"/>
            <p:cNvCxnSpPr/>
            <p:nvPr/>
          </p:nvCxnSpPr>
          <p:spPr>
            <a:xfrm flipV="1">
              <a:off x="8942294" y="2891118"/>
              <a:ext cx="2232212" cy="15464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ight Arrow 6"/>
            <p:cNvSpPr/>
            <p:nvPr/>
          </p:nvSpPr>
          <p:spPr>
            <a:xfrm>
              <a:off x="9507068" y="3171380"/>
              <a:ext cx="726143" cy="3302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671981" y="1200888"/>
            <a:ext cx="4500500" cy="3116520"/>
            <a:chOff x="671981" y="2209417"/>
            <a:chExt cx="4500500" cy="3116520"/>
          </a:xfrm>
        </p:grpSpPr>
        <p:pic>
          <p:nvPicPr>
            <p:cNvPr id="9" name="Picture 8"/>
            <p:cNvPicPr>
              <a:picLocks noChangeAspect="1"/>
            </p:cNvPicPr>
            <p:nvPr/>
          </p:nvPicPr>
          <p:blipFill>
            <a:blip r:embed="rId3"/>
            <a:stretch>
              <a:fillRect/>
            </a:stretch>
          </p:blipFill>
          <p:spPr>
            <a:xfrm>
              <a:off x="671981" y="2209417"/>
              <a:ext cx="4500500" cy="3116520"/>
            </a:xfrm>
            <a:prstGeom prst="rect">
              <a:avLst/>
            </a:prstGeom>
          </p:spPr>
        </p:pic>
        <p:sp>
          <p:nvSpPr>
            <p:cNvPr id="10" name="Right Arrow 9"/>
            <p:cNvSpPr/>
            <p:nvPr/>
          </p:nvSpPr>
          <p:spPr>
            <a:xfrm rot="19463500">
              <a:off x="3171958" y="3427523"/>
              <a:ext cx="726143" cy="123781"/>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8897983">
              <a:off x="2387255" y="3939403"/>
              <a:ext cx="726143" cy="123781"/>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Content Placeholder 2"/>
          <p:cNvSpPr txBox="1">
            <a:spLocks/>
          </p:cNvSpPr>
          <p:nvPr/>
        </p:nvSpPr>
        <p:spPr>
          <a:xfrm>
            <a:off x="6541402" y="4537811"/>
            <a:ext cx="5250226" cy="8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Change in other factors that are not price level</a:t>
            </a:r>
          </a:p>
          <a:p>
            <a:pPr marL="0" indent="0">
              <a:buFont typeface="Arial" panose="020B0604020202020204" pitchFamily="34" charset="0"/>
              <a:buNone/>
            </a:pPr>
            <a:endParaRPr lang="en-US" sz="2000" dirty="0"/>
          </a:p>
        </p:txBody>
      </p:sp>
      <p:sp>
        <p:nvSpPr>
          <p:cNvPr id="14" name="TextBox 13"/>
          <p:cNvSpPr txBox="1"/>
          <p:nvPr/>
        </p:nvSpPr>
        <p:spPr>
          <a:xfrm>
            <a:off x="9382347" y="1366059"/>
            <a:ext cx="1838631" cy="523220"/>
          </a:xfrm>
          <a:prstGeom prst="rect">
            <a:avLst/>
          </a:prstGeom>
          <a:solidFill>
            <a:schemeClr val="bg1"/>
          </a:solidFill>
        </p:spPr>
        <p:txBody>
          <a:bodyPr wrap="square" rtlCol="0">
            <a:spAutoFit/>
          </a:bodyPr>
          <a:lstStyle/>
          <a:p>
            <a:r>
              <a:rPr lang="en-AU" sz="1400" dirty="0"/>
              <a:t>Short Run Aggregate Supply (SRAS)</a:t>
            </a:r>
          </a:p>
        </p:txBody>
      </p:sp>
      <p:sp>
        <p:nvSpPr>
          <p:cNvPr id="15" name="TextBox 14"/>
          <p:cNvSpPr txBox="1"/>
          <p:nvPr/>
        </p:nvSpPr>
        <p:spPr>
          <a:xfrm>
            <a:off x="3523041" y="1231866"/>
            <a:ext cx="1484670" cy="738664"/>
          </a:xfrm>
          <a:prstGeom prst="rect">
            <a:avLst/>
          </a:prstGeom>
          <a:solidFill>
            <a:schemeClr val="bg1"/>
          </a:solidFill>
        </p:spPr>
        <p:txBody>
          <a:bodyPr wrap="square" rtlCol="0">
            <a:spAutoFit/>
          </a:bodyPr>
          <a:lstStyle/>
          <a:p>
            <a:r>
              <a:rPr lang="en-AU" sz="1400" dirty="0"/>
              <a:t>Short Run Aggregate Supply (SRAS)</a:t>
            </a:r>
          </a:p>
        </p:txBody>
      </p:sp>
      <p:sp>
        <p:nvSpPr>
          <p:cNvPr id="4" name="TextBox 3"/>
          <p:cNvSpPr txBox="1"/>
          <p:nvPr/>
        </p:nvSpPr>
        <p:spPr>
          <a:xfrm>
            <a:off x="215817" y="5473852"/>
            <a:ext cx="5751871" cy="1200329"/>
          </a:xfrm>
          <a:prstGeom prst="rect">
            <a:avLst/>
          </a:prstGeom>
          <a:solidFill>
            <a:schemeClr val="accent1">
              <a:lumMod val="20000"/>
              <a:lumOff val="80000"/>
            </a:schemeClr>
          </a:solidFill>
        </p:spPr>
        <p:txBody>
          <a:bodyPr wrap="square" rtlCol="0">
            <a:spAutoFit/>
          </a:bodyPr>
          <a:lstStyle/>
          <a:p>
            <a:pPr marL="285750" indent="-285750">
              <a:buFont typeface="Arial" panose="020B0604020202020204" pitchFamily="34" charset="0"/>
              <a:buChar char="•"/>
            </a:pPr>
            <a:r>
              <a:rPr lang="en-AU" dirty="0"/>
              <a:t>Just like our Micro supply curves, we have movements along the curve and movements of the supply curve.</a:t>
            </a:r>
          </a:p>
          <a:p>
            <a:pPr marL="285750" indent="-285750">
              <a:buFont typeface="Arial" panose="020B0604020202020204" pitchFamily="34" charset="0"/>
              <a:buChar char="•"/>
            </a:pPr>
            <a:r>
              <a:rPr lang="en-AU" dirty="0"/>
              <a:t>In macroeconomics, the movements of the supply curve are called supply shocks. </a:t>
            </a:r>
          </a:p>
        </p:txBody>
      </p:sp>
      <p:sp>
        <p:nvSpPr>
          <p:cNvPr id="16" name="Rectangle 15"/>
          <p:cNvSpPr/>
          <p:nvPr/>
        </p:nvSpPr>
        <p:spPr>
          <a:xfrm>
            <a:off x="7010314" y="5291401"/>
            <a:ext cx="5181685" cy="1754326"/>
          </a:xfrm>
          <a:prstGeom prst="rect">
            <a:avLst/>
          </a:prstGeom>
        </p:spPr>
        <p:txBody>
          <a:bodyPr wrap="square" numCol="2">
            <a:spAutoFit/>
          </a:bodyPr>
          <a:lstStyle/>
          <a:p>
            <a:pPr marL="285750" indent="-285750">
              <a:buFont typeface="Arial" panose="020B0604020202020204" pitchFamily="34" charset="0"/>
              <a:buChar char="•"/>
            </a:pPr>
            <a:r>
              <a:rPr lang="en-US" dirty="0"/>
              <a:t>Labor force size</a:t>
            </a:r>
          </a:p>
          <a:p>
            <a:pPr marL="285750" indent="-285750">
              <a:buFont typeface="Arial" panose="020B0604020202020204" pitchFamily="34" charset="0"/>
              <a:buChar char="•"/>
            </a:pPr>
            <a:r>
              <a:rPr lang="en-US" dirty="0"/>
              <a:t>Cost of resources (</a:t>
            </a:r>
            <a:r>
              <a:rPr lang="en-US" dirty="0" err="1"/>
              <a:t>eg</a:t>
            </a:r>
            <a:r>
              <a:rPr lang="en-US" dirty="0"/>
              <a:t>. Oil)</a:t>
            </a:r>
          </a:p>
          <a:p>
            <a:pPr marL="285750" indent="-285750">
              <a:buFont typeface="Arial" panose="020B0604020202020204" pitchFamily="34" charset="0"/>
              <a:buChar char="•"/>
            </a:pPr>
            <a:r>
              <a:rPr lang="en-US" dirty="0"/>
              <a:t>Drought</a:t>
            </a:r>
          </a:p>
          <a:p>
            <a:pPr marL="285750" indent="-285750">
              <a:buFont typeface="Arial" panose="020B0604020202020204" pitchFamily="34" charset="0"/>
              <a:buChar char="•"/>
            </a:pPr>
            <a:r>
              <a:rPr lang="en-US" dirty="0"/>
              <a:t>Increased social unrest (</a:t>
            </a:r>
            <a:r>
              <a:rPr lang="en-US" dirty="0" err="1"/>
              <a:t>eg</a:t>
            </a:r>
            <a:r>
              <a:rPr lang="en-US" dirty="0"/>
              <a:t>. Riots)</a:t>
            </a:r>
          </a:p>
          <a:p>
            <a:pPr marL="285750" indent="-285750">
              <a:buFont typeface="Arial" panose="020B0604020202020204" pitchFamily="34" charset="0"/>
              <a:buChar char="•"/>
            </a:pPr>
            <a:r>
              <a:rPr lang="en-US" dirty="0"/>
              <a:t>Workers go on strike</a:t>
            </a:r>
          </a:p>
          <a:p>
            <a:pPr marL="285750" indent="-285750">
              <a:buFont typeface="Arial" panose="020B0604020202020204" pitchFamily="34" charset="0"/>
              <a:buChar char="•"/>
            </a:pPr>
            <a:r>
              <a:rPr lang="en-US" dirty="0"/>
              <a:t>Wages (nominal or real)</a:t>
            </a:r>
          </a:p>
          <a:p>
            <a:r>
              <a:rPr lang="en-US" dirty="0"/>
              <a:t>Etc.</a:t>
            </a:r>
          </a:p>
        </p:txBody>
      </p:sp>
    </p:spTree>
    <p:extLst>
      <p:ext uri="{BB962C8B-B14F-4D97-AF65-F5344CB8AC3E}">
        <p14:creationId xmlns:p14="http://schemas.microsoft.com/office/powerpoint/2010/main" val="3609700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p:bldP spid="14" grpId="0" animBg="1"/>
      <p:bldP spid="1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Factors that shift the SRAS Curve</a:t>
            </a:r>
          </a:p>
        </p:txBody>
      </p:sp>
      <p:sp>
        <p:nvSpPr>
          <p:cNvPr id="3" name="Content Placeholder 2"/>
          <p:cNvSpPr>
            <a:spLocks noGrp="1"/>
          </p:cNvSpPr>
          <p:nvPr>
            <p:ph idx="1"/>
          </p:nvPr>
        </p:nvSpPr>
        <p:spPr>
          <a:xfrm>
            <a:off x="702183" y="1300846"/>
            <a:ext cx="10053918" cy="1447158"/>
          </a:xfrm>
        </p:spPr>
        <p:txBody>
          <a:bodyPr>
            <a:noAutofit/>
          </a:bodyPr>
          <a:lstStyle/>
          <a:p>
            <a:pPr>
              <a:lnSpc>
                <a:spcPct val="100000"/>
              </a:lnSpc>
            </a:pPr>
            <a:r>
              <a:rPr lang="en-US" dirty="0"/>
              <a:t>Anything that </a:t>
            </a:r>
            <a:r>
              <a:rPr lang="en-US" dirty="0">
                <a:solidFill>
                  <a:srgbClr val="00B0F0"/>
                </a:solidFill>
              </a:rPr>
              <a:t>makes production more/less expensive or difficult </a:t>
            </a:r>
            <a:r>
              <a:rPr lang="en-US" dirty="0"/>
              <a:t>will move the SRAS curve to the left/right. These are called </a:t>
            </a:r>
            <a:r>
              <a:rPr lang="en-US" dirty="0">
                <a:solidFill>
                  <a:srgbClr val="00B0F0"/>
                </a:solidFill>
              </a:rPr>
              <a:t>supply shocks</a:t>
            </a:r>
            <a:r>
              <a:rPr lang="en-US" dirty="0"/>
              <a:t>. </a:t>
            </a:r>
          </a:p>
        </p:txBody>
      </p:sp>
      <p:pic>
        <p:nvPicPr>
          <p:cNvPr id="4" name="Picture 3"/>
          <p:cNvPicPr>
            <a:picLocks noChangeAspect="1"/>
          </p:cNvPicPr>
          <p:nvPr/>
        </p:nvPicPr>
        <p:blipFill>
          <a:blip r:embed="rId2"/>
          <a:stretch>
            <a:fillRect/>
          </a:stretch>
        </p:blipFill>
        <p:spPr>
          <a:xfrm>
            <a:off x="702183" y="3232298"/>
            <a:ext cx="4924715" cy="3410549"/>
          </a:xfrm>
          <a:prstGeom prst="rect">
            <a:avLst/>
          </a:prstGeom>
        </p:spPr>
      </p:pic>
      <p:sp>
        <p:nvSpPr>
          <p:cNvPr id="5" name="Rectangle 4"/>
          <p:cNvSpPr/>
          <p:nvPr/>
        </p:nvSpPr>
        <p:spPr>
          <a:xfrm>
            <a:off x="211109" y="2770633"/>
            <a:ext cx="5191432" cy="646331"/>
          </a:xfrm>
          <a:prstGeom prst="rect">
            <a:avLst/>
          </a:prstGeom>
          <a:solidFill>
            <a:schemeClr val="bg2"/>
          </a:solidFill>
        </p:spPr>
        <p:txBody>
          <a:bodyPr wrap="square">
            <a:spAutoFit/>
          </a:bodyPr>
          <a:lstStyle/>
          <a:p>
            <a:pPr marL="285750" indent="-285750">
              <a:buFont typeface="Arial" panose="020B0604020202020204" pitchFamily="34" charset="0"/>
              <a:buChar char="•"/>
            </a:pPr>
            <a:r>
              <a:rPr lang="en-US" dirty="0"/>
              <a:t>Production is more expensive, more difficult – SRAS moves left</a:t>
            </a:r>
          </a:p>
        </p:txBody>
      </p:sp>
      <p:pic>
        <p:nvPicPr>
          <p:cNvPr id="6" name="Picture 5"/>
          <p:cNvPicPr>
            <a:picLocks noChangeAspect="1"/>
          </p:cNvPicPr>
          <p:nvPr/>
        </p:nvPicPr>
        <p:blipFill>
          <a:blip r:embed="rId3"/>
          <a:stretch>
            <a:fillRect/>
          </a:stretch>
        </p:blipFill>
        <p:spPr>
          <a:xfrm>
            <a:off x="6536992" y="3232297"/>
            <a:ext cx="4816807" cy="3335557"/>
          </a:xfrm>
          <a:prstGeom prst="rect">
            <a:avLst/>
          </a:prstGeom>
        </p:spPr>
      </p:pic>
      <p:cxnSp>
        <p:nvCxnSpPr>
          <p:cNvPr id="7" name="Straight Connector 6"/>
          <p:cNvCxnSpPr/>
          <p:nvPr/>
        </p:nvCxnSpPr>
        <p:spPr>
          <a:xfrm flipV="1">
            <a:off x="8659906" y="4289613"/>
            <a:ext cx="2232212" cy="15464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ight Arrow 7"/>
          <p:cNvSpPr/>
          <p:nvPr/>
        </p:nvSpPr>
        <p:spPr>
          <a:xfrm>
            <a:off x="9224680" y="4569875"/>
            <a:ext cx="726143" cy="3302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536992" y="2758862"/>
            <a:ext cx="5053781" cy="643461"/>
          </a:xfrm>
          <a:prstGeom prst="rect">
            <a:avLst/>
          </a:prstGeom>
          <a:solidFill>
            <a:schemeClr val="tx2">
              <a:lumMod val="20000"/>
              <a:lumOff val="80000"/>
            </a:schemeClr>
          </a:solidFill>
        </p:spPr>
        <p:txBody>
          <a:bodyPr wrap="square">
            <a:spAutoFit/>
          </a:bodyPr>
          <a:lstStyle/>
          <a:p>
            <a:pPr marL="285750" indent="-285750">
              <a:buFont typeface="Arial" panose="020B0604020202020204" pitchFamily="34" charset="0"/>
              <a:buChar char="•"/>
            </a:pPr>
            <a:r>
              <a:rPr lang="en-US" dirty="0"/>
              <a:t>Production is less expensive, less difficult to produce– SRAS moves right</a:t>
            </a:r>
          </a:p>
        </p:txBody>
      </p:sp>
      <p:sp>
        <p:nvSpPr>
          <p:cNvPr id="10" name="TextBox 9"/>
          <p:cNvSpPr txBox="1"/>
          <p:nvPr/>
        </p:nvSpPr>
        <p:spPr>
          <a:xfrm>
            <a:off x="3851182" y="3601630"/>
            <a:ext cx="1877960" cy="523220"/>
          </a:xfrm>
          <a:prstGeom prst="rect">
            <a:avLst/>
          </a:prstGeom>
          <a:solidFill>
            <a:schemeClr val="bg1"/>
          </a:solidFill>
        </p:spPr>
        <p:txBody>
          <a:bodyPr wrap="square" rtlCol="0">
            <a:spAutoFit/>
          </a:bodyPr>
          <a:lstStyle/>
          <a:p>
            <a:r>
              <a:rPr lang="en-AU" sz="1400" dirty="0"/>
              <a:t>Short Run Aggregate Supply (SRAS)</a:t>
            </a:r>
          </a:p>
        </p:txBody>
      </p:sp>
      <p:sp>
        <p:nvSpPr>
          <p:cNvPr id="12" name="TextBox 11"/>
          <p:cNvSpPr txBox="1"/>
          <p:nvPr/>
        </p:nvSpPr>
        <p:spPr>
          <a:xfrm>
            <a:off x="9475839" y="3685628"/>
            <a:ext cx="1877960" cy="523220"/>
          </a:xfrm>
          <a:prstGeom prst="rect">
            <a:avLst/>
          </a:prstGeom>
          <a:solidFill>
            <a:schemeClr val="bg1"/>
          </a:solidFill>
        </p:spPr>
        <p:txBody>
          <a:bodyPr wrap="square" rtlCol="0">
            <a:spAutoFit/>
          </a:bodyPr>
          <a:lstStyle/>
          <a:p>
            <a:r>
              <a:rPr lang="en-AU" sz="1400" dirty="0"/>
              <a:t>Short Run Aggregate Supply (SRAS)</a:t>
            </a:r>
          </a:p>
        </p:txBody>
      </p:sp>
      <p:sp>
        <p:nvSpPr>
          <p:cNvPr id="9" name="TextBox 8"/>
          <p:cNvSpPr txBox="1"/>
          <p:nvPr/>
        </p:nvSpPr>
        <p:spPr>
          <a:xfrm>
            <a:off x="8491951" y="131295"/>
            <a:ext cx="3421626" cy="1169551"/>
          </a:xfrm>
          <a:prstGeom prst="rect">
            <a:avLst/>
          </a:prstGeom>
          <a:solidFill>
            <a:srgbClr val="FFFF00"/>
          </a:solidFill>
        </p:spPr>
        <p:txBody>
          <a:bodyPr wrap="square" rtlCol="0">
            <a:spAutoFit/>
          </a:bodyPr>
          <a:lstStyle/>
          <a:p>
            <a:r>
              <a:rPr lang="en-AU" sz="1400" b="1" dirty="0">
                <a:solidFill>
                  <a:srgbClr val="FF0000"/>
                </a:solidFill>
              </a:rPr>
              <a:t>Summary</a:t>
            </a:r>
          </a:p>
          <a:p>
            <a:pPr marL="285750" indent="-285750">
              <a:buFont typeface="Arial" panose="020B0604020202020204" pitchFamily="34" charset="0"/>
              <a:buChar char="•"/>
            </a:pPr>
            <a:r>
              <a:rPr lang="en-AU" sz="1400" dirty="0">
                <a:solidFill>
                  <a:srgbClr val="FF0000"/>
                </a:solidFill>
              </a:rPr>
              <a:t>Supply shocks = factors that shift the SRAS left and right</a:t>
            </a:r>
          </a:p>
          <a:p>
            <a:pPr marL="285750" indent="-285750">
              <a:buFont typeface="Arial" panose="020B0604020202020204" pitchFamily="34" charset="0"/>
              <a:buChar char="•"/>
            </a:pPr>
            <a:r>
              <a:rPr lang="en-AU" sz="1400" dirty="0">
                <a:solidFill>
                  <a:srgbClr val="FF0000"/>
                </a:solidFill>
              </a:rPr>
              <a:t>Rightward shift – more/cheaper/better quality resources and ease of production</a:t>
            </a:r>
          </a:p>
        </p:txBody>
      </p:sp>
    </p:spTree>
    <p:extLst>
      <p:ext uri="{BB962C8B-B14F-4D97-AF65-F5344CB8AC3E}">
        <p14:creationId xmlns:p14="http://schemas.microsoft.com/office/powerpoint/2010/main" val="1979418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02029"/>
          </a:xfrm>
        </p:spPr>
        <p:txBody>
          <a:bodyPr>
            <a:normAutofit fontScale="90000"/>
          </a:bodyPr>
          <a:lstStyle/>
          <a:p>
            <a:r>
              <a:rPr lang="en-US" dirty="0"/>
              <a:t>Factors that shift the SRAS Curve</a:t>
            </a:r>
          </a:p>
        </p:txBody>
      </p:sp>
      <p:graphicFrame>
        <p:nvGraphicFramePr>
          <p:cNvPr id="4" name="Content Placeholder 3"/>
          <p:cNvGraphicFramePr>
            <a:graphicFrameLocks noGrp="1"/>
          </p:cNvGraphicFramePr>
          <p:nvPr>
            <p:ph idx="1"/>
          </p:nvPr>
        </p:nvGraphicFramePr>
        <p:xfrm>
          <a:off x="838200" y="967154"/>
          <a:ext cx="10134600" cy="5491480"/>
        </p:xfrm>
        <a:graphic>
          <a:graphicData uri="http://schemas.openxmlformats.org/drawingml/2006/table">
            <a:tbl>
              <a:tblPr firstRow="1" bandRow="1">
                <a:tableStyleId>{5C22544A-7EE6-4342-B048-85BDC9FD1C3A}</a:tableStyleId>
              </a:tblPr>
              <a:tblGrid>
                <a:gridCol w="3378200">
                  <a:extLst>
                    <a:ext uri="{9D8B030D-6E8A-4147-A177-3AD203B41FA5}">
                      <a16:colId xmlns:a16="http://schemas.microsoft.com/office/drawing/2014/main" val="3357652258"/>
                    </a:ext>
                  </a:extLst>
                </a:gridCol>
                <a:gridCol w="3378200">
                  <a:extLst>
                    <a:ext uri="{9D8B030D-6E8A-4147-A177-3AD203B41FA5}">
                      <a16:colId xmlns:a16="http://schemas.microsoft.com/office/drawing/2014/main" val="1109478614"/>
                    </a:ext>
                  </a:extLst>
                </a:gridCol>
                <a:gridCol w="3378200">
                  <a:extLst>
                    <a:ext uri="{9D8B030D-6E8A-4147-A177-3AD203B41FA5}">
                      <a16:colId xmlns:a16="http://schemas.microsoft.com/office/drawing/2014/main" val="548088345"/>
                    </a:ext>
                  </a:extLst>
                </a:gridCol>
              </a:tblGrid>
              <a:tr h="370840">
                <a:tc>
                  <a:txBody>
                    <a:bodyPr/>
                    <a:lstStyle/>
                    <a:p>
                      <a:r>
                        <a:rPr lang="en-US" dirty="0"/>
                        <a:t>Factor</a:t>
                      </a:r>
                    </a:p>
                  </a:txBody>
                  <a:tcPr/>
                </a:tc>
                <a:tc>
                  <a:txBody>
                    <a:bodyPr/>
                    <a:lstStyle/>
                    <a:p>
                      <a:r>
                        <a:rPr lang="en-US" dirty="0"/>
                        <a:t>Increase</a:t>
                      </a:r>
                    </a:p>
                  </a:txBody>
                  <a:tcPr/>
                </a:tc>
                <a:tc>
                  <a:txBody>
                    <a:bodyPr/>
                    <a:lstStyle/>
                    <a:p>
                      <a:r>
                        <a:rPr lang="en-US" dirty="0"/>
                        <a:t>Decrease</a:t>
                      </a:r>
                    </a:p>
                  </a:txBody>
                  <a:tcPr/>
                </a:tc>
                <a:extLst>
                  <a:ext uri="{0D108BD9-81ED-4DB2-BD59-A6C34878D82A}">
                    <a16:rowId xmlns:a16="http://schemas.microsoft.com/office/drawing/2014/main" val="289574764"/>
                  </a:ext>
                </a:extLst>
              </a:tr>
              <a:tr h="370840">
                <a:tc>
                  <a:txBody>
                    <a:bodyPr/>
                    <a:lstStyle/>
                    <a:p>
                      <a:r>
                        <a:rPr lang="en-US" dirty="0"/>
                        <a:t>Commodity Cost</a:t>
                      </a:r>
                    </a:p>
                  </a:txBody>
                  <a:tcPr/>
                </a:tc>
                <a:tc>
                  <a:txBody>
                    <a:bodyPr/>
                    <a:lstStyle/>
                    <a:p>
                      <a:r>
                        <a:rPr lang="en-US" dirty="0">
                          <a:solidFill>
                            <a:srgbClr val="FF0000"/>
                          </a:solidFill>
                        </a:rPr>
                        <a:t>SRAS</a:t>
                      </a:r>
                      <a:r>
                        <a:rPr lang="en-US" baseline="0" dirty="0">
                          <a:solidFill>
                            <a:srgbClr val="FF0000"/>
                          </a:solidFill>
                        </a:rPr>
                        <a:t> shifts to the left</a:t>
                      </a:r>
                      <a:endParaRPr lang="en-US"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00B050"/>
                          </a:solidFill>
                        </a:rPr>
                        <a:t>SRAS</a:t>
                      </a:r>
                      <a:r>
                        <a:rPr lang="en-US" baseline="0" dirty="0">
                          <a:solidFill>
                            <a:srgbClr val="00B050"/>
                          </a:solidFill>
                        </a:rPr>
                        <a:t> shifts to the right</a:t>
                      </a:r>
                      <a:endParaRPr lang="en-US" dirty="0">
                        <a:solidFill>
                          <a:srgbClr val="00B050"/>
                        </a:solidFill>
                      </a:endParaRPr>
                    </a:p>
                    <a:p>
                      <a:endParaRPr lang="en-US" dirty="0"/>
                    </a:p>
                  </a:txBody>
                  <a:tcPr/>
                </a:tc>
                <a:extLst>
                  <a:ext uri="{0D108BD9-81ED-4DB2-BD59-A6C34878D82A}">
                    <a16:rowId xmlns:a16="http://schemas.microsoft.com/office/drawing/2014/main" val="1452731839"/>
                  </a:ext>
                </a:extLst>
              </a:tr>
              <a:tr h="370840">
                <a:tc>
                  <a:txBody>
                    <a:bodyPr/>
                    <a:lstStyle/>
                    <a:p>
                      <a:r>
                        <a:rPr lang="en-US" dirty="0"/>
                        <a:t>Nominal Wages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SRAS</a:t>
                      </a:r>
                      <a:r>
                        <a:rPr lang="en-US" baseline="0" dirty="0">
                          <a:solidFill>
                            <a:srgbClr val="FF0000"/>
                          </a:solidFill>
                        </a:rPr>
                        <a:t> shifts to the left</a:t>
                      </a:r>
                      <a:endParaRPr lang="en-US"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SRAS</a:t>
                      </a:r>
                      <a:r>
                        <a:rPr lang="en-US" baseline="0" dirty="0">
                          <a:solidFill>
                            <a:srgbClr val="FF0000"/>
                          </a:solidFill>
                        </a:rPr>
                        <a:t> shifts to the right</a:t>
                      </a:r>
                      <a:endParaRPr lang="en-US" dirty="0">
                        <a:solidFill>
                          <a:srgbClr val="FF0000"/>
                        </a:solidFill>
                      </a:endParaRPr>
                    </a:p>
                    <a:p>
                      <a:endParaRPr lang="en-US" dirty="0">
                        <a:solidFill>
                          <a:srgbClr val="FF0000"/>
                        </a:solidFill>
                      </a:endParaRPr>
                    </a:p>
                  </a:txBody>
                  <a:tcPr/>
                </a:tc>
                <a:extLst>
                  <a:ext uri="{0D108BD9-81ED-4DB2-BD59-A6C34878D82A}">
                    <a16:rowId xmlns:a16="http://schemas.microsoft.com/office/drawing/2014/main" val="3695680519"/>
                  </a:ext>
                </a:extLst>
              </a:tr>
              <a:tr h="370840">
                <a:tc>
                  <a:txBody>
                    <a:bodyPr/>
                    <a:lstStyle/>
                    <a:p>
                      <a:r>
                        <a:rPr lang="en-US" dirty="0"/>
                        <a:t>Productivity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B050"/>
                          </a:solidFill>
                          <a:latin typeface="+mn-lt"/>
                          <a:ea typeface="+mn-ea"/>
                          <a:cs typeface="+mn-cs"/>
                        </a:rPr>
                        <a:t>SRAS shifts to the right</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SRAS</a:t>
                      </a:r>
                      <a:r>
                        <a:rPr lang="en-US" baseline="0" dirty="0">
                          <a:solidFill>
                            <a:srgbClr val="FF0000"/>
                          </a:solidFill>
                        </a:rPr>
                        <a:t> shifts to the left</a:t>
                      </a:r>
                      <a:endParaRPr lang="en-US" dirty="0">
                        <a:solidFill>
                          <a:srgbClr val="FF0000"/>
                        </a:solidFill>
                      </a:endParaRPr>
                    </a:p>
                  </a:txBody>
                  <a:tcPr/>
                </a:tc>
                <a:extLst>
                  <a:ext uri="{0D108BD9-81ED-4DB2-BD59-A6C34878D82A}">
                    <a16:rowId xmlns:a16="http://schemas.microsoft.com/office/drawing/2014/main" val="1166385583"/>
                  </a:ext>
                </a:extLst>
              </a:tr>
              <a:tr h="370840">
                <a:tc>
                  <a:txBody>
                    <a:bodyPr/>
                    <a:lstStyle/>
                    <a:p>
                      <a:r>
                        <a:rPr lang="en-US" dirty="0"/>
                        <a:t>Price of imported raw materials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SRAS</a:t>
                      </a:r>
                      <a:r>
                        <a:rPr lang="en-US" baseline="0" dirty="0">
                          <a:solidFill>
                            <a:srgbClr val="FF0000"/>
                          </a:solidFill>
                        </a:rPr>
                        <a:t> shifts to the left</a:t>
                      </a:r>
                      <a:endParaRPr lang="en-US"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B050"/>
                          </a:solidFill>
                          <a:latin typeface="+mn-lt"/>
                          <a:ea typeface="+mn-ea"/>
                          <a:cs typeface="+mn-cs"/>
                        </a:rPr>
                        <a:t>SRAS shifts to the right</a:t>
                      </a:r>
                    </a:p>
                    <a:p>
                      <a:endParaRPr lang="en-US" dirty="0"/>
                    </a:p>
                  </a:txBody>
                  <a:tcPr/>
                </a:tc>
                <a:extLst>
                  <a:ext uri="{0D108BD9-81ED-4DB2-BD59-A6C34878D82A}">
                    <a16:rowId xmlns:a16="http://schemas.microsoft.com/office/drawing/2014/main" val="2973388843"/>
                  </a:ext>
                </a:extLst>
              </a:tr>
              <a:tr h="370840">
                <a:tc>
                  <a:txBody>
                    <a:bodyPr/>
                    <a:lstStyle/>
                    <a:p>
                      <a:r>
                        <a:rPr lang="en-US" dirty="0"/>
                        <a:t>Negative</a:t>
                      </a:r>
                      <a:r>
                        <a:rPr lang="en-US" baseline="0" dirty="0"/>
                        <a:t> weather events (drought, earthquakes etc.)</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SRAS</a:t>
                      </a:r>
                      <a:r>
                        <a:rPr lang="en-US" baseline="0" dirty="0">
                          <a:solidFill>
                            <a:srgbClr val="FF0000"/>
                          </a:solidFill>
                        </a:rPr>
                        <a:t> shifts to the left</a:t>
                      </a:r>
                      <a:endParaRPr lang="en-US" dirty="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B050"/>
                          </a:solidFill>
                          <a:latin typeface="+mn-lt"/>
                          <a:ea typeface="+mn-ea"/>
                          <a:cs typeface="+mn-cs"/>
                        </a:rPr>
                        <a:t>SRAS shifts to the right</a:t>
                      </a:r>
                    </a:p>
                    <a:p>
                      <a:endParaRPr lang="en-US" dirty="0"/>
                    </a:p>
                  </a:txBody>
                  <a:tcPr/>
                </a:tc>
                <a:extLst>
                  <a:ext uri="{0D108BD9-81ED-4DB2-BD59-A6C34878D82A}">
                    <a16:rowId xmlns:a16="http://schemas.microsoft.com/office/drawing/2014/main" val="1142441128"/>
                  </a:ext>
                </a:extLst>
              </a:tr>
              <a:tr h="370840">
                <a:tc>
                  <a:txBody>
                    <a:bodyPr/>
                    <a:lstStyle/>
                    <a:p>
                      <a:r>
                        <a:rPr lang="en-US" dirty="0"/>
                        <a:t>Corporate</a:t>
                      </a:r>
                      <a:r>
                        <a:rPr lang="en-US" baseline="0" dirty="0"/>
                        <a:t> Taxes</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SRAS</a:t>
                      </a:r>
                      <a:r>
                        <a:rPr lang="en-US" baseline="0" dirty="0">
                          <a:solidFill>
                            <a:srgbClr val="FF0000"/>
                          </a:solidFill>
                        </a:rPr>
                        <a:t> shifts to the left</a:t>
                      </a:r>
                      <a:endParaRPr lang="en-US" dirty="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B050"/>
                          </a:solidFill>
                          <a:latin typeface="+mn-lt"/>
                          <a:ea typeface="+mn-ea"/>
                          <a:cs typeface="+mn-cs"/>
                        </a:rPr>
                        <a:t>SRAS shifts to the right</a:t>
                      </a:r>
                    </a:p>
                    <a:p>
                      <a:endParaRPr lang="en-US" dirty="0"/>
                    </a:p>
                  </a:txBody>
                  <a:tcPr/>
                </a:tc>
                <a:extLst>
                  <a:ext uri="{0D108BD9-81ED-4DB2-BD59-A6C34878D82A}">
                    <a16:rowId xmlns:a16="http://schemas.microsoft.com/office/drawing/2014/main" val="170859489"/>
                  </a:ext>
                </a:extLst>
              </a:tr>
              <a:tr h="370840">
                <a:tc>
                  <a:txBody>
                    <a:bodyPr/>
                    <a:lstStyle/>
                    <a:p>
                      <a:r>
                        <a:rPr lang="en-US" dirty="0"/>
                        <a:t>Education Levels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B050"/>
                          </a:solidFill>
                          <a:latin typeface="+mn-lt"/>
                          <a:ea typeface="+mn-ea"/>
                          <a:cs typeface="+mn-cs"/>
                        </a:rPr>
                        <a:t>SRAS shifts to the right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SRAS</a:t>
                      </a:r>
                      <a:r>
                        <a:rPr lang="en-US" baseline="0" dirty="0">
                          <a:solidFill>
                            <a:srgbClr val="FF0000"/>
                          </a:solidFill>
                        </a:rPr>
                        <a:t> shifts to the left</a:t>
                      </a:r>
                      <a:endParaRPr lang="en-US" dirty="0">
                        <a:solidFill>
                          <a:srgbClr val="FF0000"/>
                        </a:solidFill>
                      </a:endParaRPr>
                    </a:p>
                    <a:p>
                      <a:endParaRPr lang="en-US" dirty="0"/>
                    </a:p>
                  </a:txBody>
                  <a:tcPr/>
                </a:tc>
                <a:extLst>
                  <a:ext uri="{0D108BD9-81ED-4DB2-BD59-A6C34878D82A}">
                    <a16:rowId xmlns:a16="http://schemas.microsoft.com/office/drawing/2014/main" val="1469508465"/>
                  </a:ext>
                </a:extLst>
              </a:tr>
              <a:tr h="370840">
                <a:tc>
                  <a:txBody>
                    <a:bodyPr/>
                    <a:lstStyle/>
                    <a:p>
                      <a:r>
                        <a:rPr lang="en-US" dirty="0"/>
                        <a:t>Inflationary Expectations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Decrease</a:t>
                      </a:r>
                      <a:r>
                        <a:rPr lang="en-US" baseline="0" dirty="0">
                          <a:solidFill>
                            <a:srgbClr val="FF0000"/>
                          </a:solidFill>
                        </a:rPr>
                        <a:t> SRAS (workers ask for higher wages)</a:t>
                      </a:r>
                      <a:endParaRPr lang="en-US"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B050"/>
                          </a:solidFill>
                          <a:latin typeface="+mn-lt"/>
                          <a:ea typeface="+mn-ea"/>
                          <a:cs typeface="+mn-cs"/>
                        </a:rPr>
                        <a:t>Increase SRAS (business owners will lower people’s wages)</a:t>
                      </a:r>
                    </a:p>
                  </a:txBody>
                  <a:tcPr/>
                </a:tc>
                <a:extLst>
                  <a:ext uri="{0D108BD9-81ED-4DB2-BD59-A6C34878D82A}">
                    <a16:rowId xmlns:a16="http://schemas.microsoft.com/office/drawing/2014/main" val="927036877"/>
                  </a:ext>
                </a:extLst>
              </a:tr>
            </a:tbl>
          </a:graphicData>
        </a:graphic>
      </p:graphicFrame>
      <p:pic>
        <p:nvPicPr>
          <p:cNvPr id="5" name="Picture 4"/>
          <p:cNvPicPr>
            <a:picLocks noChangeAspect="1"/>
          </p:cNvPicPr>
          <p:nvPr/>
        </p:nvPicPr>
        <p:blipFill>
          <a:blip r:embed="rId2"/>
          <a:stretch>
            <a:fillRect/>
          </a:stretch>
        </p:blipFill>
        <p:spPr>
          <a:xfrm>
            <a:off x="4248449" y="1362216"/>
            <a:ext cx="3095329" cy="440538"/>
          </a:xfrm>
          <a:prstGeom prst="rect">
            <a:avLst/>
          </a:prstGeom>
        </p:spPr>
      </p:pic>
      <p:pic>
        <p:nvPicPr>
          <p:cNvPr id="6" name="Picture 5"/>
          <p:cNvPicPr>
            <a:picLocks noChangeAspect="1"/>
          </p:cNvPicPr>
          <p:nvPr/>
        </p:nvPicPr>
        <p:blipFill>
          <a:blip r:embed="rId2"/>
          <a:stretch>
            <a:fillRect/>
          </a:stretch>
        </p:blipFill>
        <p:spPr>
          <a:xfrm>
            <a:off x="7661196" y="1362216"/>
            <a:ext cx="3095329" cy="440538"/>
          </a:xfrm>
          <a:prstGeom prst="rect">
            <a:avLst/>
          </a:prstGeom>
        </p:spPr>
      </p:pic>
      <p:pic>
        <p:nvPicPr>
          <p:cNvPr id="7" name="Picture 6"/>
          <p:cNvPicPr>
            <a:picLocks noChangeAspect="1"/>
          </p:cNvPicPr>
          <p:nvPr/>
        </p:nvPicPr>
        <p:blipFill>
          <a:blip r:embed="rId2"/>
          <a:stretch>
            <a:fillRect/>
          </a:stretch>
        </p:blipFill>
        <p:spPr>
          <a:xfrm>
            <a:off x="4248449" y="1969215"/>
            <a:ext cx="3095329" cy="440538"/>
          </a:xfrm>
          <a:prstGeom prst="rect">
            <a:avLst/>
          </a:prstGeom>
        </p:spPr>
      </p:pic>
      <p:pic>
        <p:nvPicPr>
          <p:cNvPr id="8" name="Picture 7"/>
          <p:cNvPicPr>
            <a:picLocks noChangeAspect="1"/>
          </p:cNvPicPr>
          <p:nvPr/>
        </p:nvPicPr>
        <p:blipFill>
          <a:blip r:embed="rId2"/>
          <a:stretch>
            <a:fillRect/>
          </a:stretch>
        </p:blipFill>
        <p:spPr>
          <a:xfrm>
            <a:off x="7609374" y="1969215"/>
            <a:ext cx="3095329" cy="440538"/>
          </a:xfrm>
          <a:prstGeom prst="rect">
            <a:avLst/>
          </a:prstGeom>
        </p:spPr>
      </p:pic>
      <p:pic>
        <p:nvPicPr>
          <p:cNvPr id="9" name="Picture 8"/>
          <p:cNvPicPr>
            <a:picLocks noChangeAspect="1"/>
          </p:cNvPicPr>
          <p:nvPr/>
        </p:nvPicPr>
        <p:blipFill>
          <a:blip r:embed="rId2"/>
          <a:stretch>
            <a:fillRect/>
          </a:stretch>
        </p:blipFill>
        <p:spPr>
          <a:xfrm>
            <a:off x="4248449" y="2588100"/>
            <a:ext cx="3095329" cy="440538"/>
          </a:xfrm>
          <a:prstGeom prst="rect">
            <a:avLst/>
          </a:prstGeom>
        </p:spPr>
      </p:pic>
      <p:pic>
        <p:nvPicPr>
          <p:cNvPr id="10" name="Picture 9"/>
          <p:cNvPicPr>
            <a:picLocks noChangeAspect="1"/>
          </p:cNvPicPr>
          <p:nvPr/>
        </p:nvPicPr>
        <p:blipFill>
          <a:blip r:embed="rId2"/>
          <a:stretch>
            <a:fillRect/>
          </a:stretch>
        </p:blipFill>
        <p:spPr>
          <a:xfrm>
            <a:off x="7609375" y="2550702"/>
            <a:ext cx="3095329" cy="440538"/>
          </a:xfrm>
          <a:prstGeom prst="rect">
            <a:avLst/>
          </a:prstGeom>
        </p:spPr>
      </p:pic>
      <p:pic>
        <p:nvPicPr>
          <p:cNvPr id="11" name="Picture 10"/>
          <p:cNvPicPr>
            <a:picLocks noChangeAspect="1"/>
          </p:cNvPicPr>
          <p:nvPr/>
        </p:nvPicPr>
        <p:blipFill>
          <a:blip r:embed="rId2"/>
          <a:stretch>
            <a:fillRect/>
          </a:stretch>
        </p:blipFill>
        <p:spPr>
          <a:xfrm>
            <a:off x="4248449" y="3206985"/>
            <a:ext cx="3095329" cy="440538"/>
          </a:xfrm>
          <a:prstGeom prst="rect">
            <a:avLst/>
          </a:prstGeom>
        </p:spPr>
      </p:pic>
      <p:pic>
        <p:nvPicPr>
          <p:cNvPr id="12" name="Picture 11"/>
          <p:cNvPicPr>
            <a:picLocks noChangeAspect="1"/>
          </p:cNvPicPr>
          <p:nvPr/>
        </p:nvPicPr>
        <p:blipFill>
          <a:blip r:embed="rId2"/>
          <a:stretch>
            <a:fillRect/>
          </a:stretch>
        </p:blipFill>
        <p:spPr>
          <a:xfrm>
            <a:off x="7661194" y="3214315"/>
            <a:ext cx="3095329" cy="440538"/>
          </a:xfrm>
          <a:prstGeom prst="rect">
            <a:avLst/>
          </a:prstGeom>
        </p:spPr>
      </p:pic>
      <p:pic>
        <p:nvPicPr>
          <p:cNvPr id="13" name="Picture 12"/>
          <p:cNvPicPr>
            <a:picLocks noChangeAspect="1"/>
          </p:cNvPicPr>
          <p:nvPr/>
        </p:nvPicPr>
        <p:blipFill>
          <a:blip r:embed="rId2"/>
          <a:stretch>
            <a:fillRect/>
          </a:stretch>
        </p:blipFill>
        <p:spPr>
          <a:xfrm>
            <a:off x="4248448" y="3835898"/>
            <a:ext cx="3095329" cy="440538"/>
          </a:xfrm>
          <a:prstGeom prst="rect">
            <a:avLst/>
          </a:prstGeom>
        </p:spPr>
      </p:pic>
      <p:pic>
        <p:nvPicPr>
          <p:cNvPr id="14" name="Picture 13"/>
          <p:cNvPicPr>
            <a:picLocks noChangeAspect="1"/>
          </p:cNvPicPr>
          <p:nvPr/>
        </p:nvPicPr>
        <p:blipFill>
          <a:blip r:embed="rId2"/>
          <a:stretch>
            <a:fillRect/>
          </a:stretch>
        </p:blipFill>
        <p:spPr>
          <a:xfrm>
            <a:off x="7609374" y="3835898"/>
            <a:ext cx="3095329" cy="440538"/>
          </a:xfrm>
          <a:prstGeom prst="rect">
            <a:avLst/>
          </a:prstGeom>
        </p:spPr>
      </p:pic>
      <p:pic>
        <p:nvPicPr>
          <p:cNvPr id="15" name="Picture 14"/>
          <p:cNvPicPr>
            <a:picLocks noChangeAspect="1"/>
          </p:cNvPicPr>
          <p:nvPr/>
        </p:nvPicPr>
        <p:blipFill>
          <a:blip r:embed="rId2"/>
          <a:stretch>
            <a:fillRect/>
          </a:stretch>
        </p:blipFill>
        <p:spPr>
          <a:xfrm>
            <a:off x="4248448" y="4442897"/>
            <a:ext cx="3095329" cy="440538"/>
          </a:xfrm>
          <a:prstGeom prst="rect">
            <a:avLst/>
          </a:prstGeom>
        </p:spPr>
      </p:pic>
      <p:pic>
        <p:nvPicPr>
          <p:cNvPr id="16" name="Picture 15"/>
          <p:cNvPicPr>
            <a:picLocks noChangeAspect="1"/>
          </p:cNvPicPr>
          <p:nvPr/>
        </p:nvPicPr>
        <p:blipFill>
          <a:blip r:embed="rId2"/>
          <a:stretch>
            <a:fillRect/>
          </a:stretch>
        </p:blipFill>
        <p:spPr>
          <a:xfrm>
            <a:off x="7661193" y="4442897"/>
            <a:ext cx="3095329" cy="440538"/>
          </a:xfrm>
          <a:prstGeom prst="rect">
            <a:avLst/>
          </a:prstGeom>
        </p:spPr>
      </p:pic>
      <p:pic>
        <p:nvPicPr>
          <p:cNvPr id="19" name="Picture 18"/>
          <p:cNvPicPr>
            <a:picLocks noChangeAspect="1"/>
          </p:cNvPicPr>
          <p:nvPr/>
        </p:nvPicPr>
        <p:blipFill>
          <a:blip r:embed="rId2"/>
          <a:stretch>
            <a:fillRect/>
          </a:stretch>
        </p:blipFill>
        <p:spPr>
          <a:xfrm>
            <a:off x="4248447" y="5272308"/>
            <a:ext cx="3797078" cy="629801"/>
          </a:xfrm>
          <a:prstGeom prst="rect">
            <a:avLst/>
          </a:prstGeom>
        </p:spPr>
      </p:pic>
      <p:pic>
        <p:nvPicPr>
          <p:cNvPr id="20" name="Picture 19"/>
          <p:cNvPicPr>
            <a:picLocks noChangeAspect="1"/>
          </p:cNvPicPr>
          <p:nvPr/>
        </p:nvPicPr>
        <p:blipFill>
          <a:blip r:embed="rId2"/>
          <a:stretch>
            <a:fillRect/>
          </a:stretch>
        </p:blipFill>
        <p:spPr>
          <a:xfrm>
            <a:off x="7661192" y="5151772"/>
            <a:ext cx="3797078" cy="629801"/>
          </a:xfrm>
          <a:prstGeom prst="rect">
            <a:avLst/>
          </a:prstGeom>
        </p:spPr>
      </p:pic>
      <p:pic>
        <p:nvPicPr>
          <p:cNvPr id="21" name="Picture 20"/>
          <p:cNvPicPr>
            <a:picLocks noChangeAspect="1"/>
          </p:cNvPicPr>
          <p:nvPr/>
        </p:nvPicPr>
        <p:blipFill>
          <a:blip r:embed="rId2"/>
          <a:stretch>
            <a:fillRect/>
          </a:stretch>
        </p:blipFill>
        <p:spPr>
          <a:xfrm>
            <a:off x="4248447" y="5855546"/>
            <a:ext cx="3797078" cy="629801"/>
          </a:xfrm>
          <a:prstGeom prst="rect">
            <a:avLst/>
          </a:prstGeom>
        </p:spPr>
      </p:pic>
      <p:pic>
        <p:nvPicPr>
          <p:cNvPr id="22" name="Picture 21"/>
          <p:cNvPicPr>
            <a:picLocks noChangeAspect="1"/>
          </p:cNvPicPr>
          <p:nvPr/>
        </p:nvPicPr>
        <p:blipFill>
          <a:blip r:embed="rId2"/>
          <a:stretch>
            <a:fillRect/>
          </a:stretch>
        </p:blipFill>
        <p:spPr>
          <a:xfrm>
            <a:off x="7661192" y="5892225"/>
            <a:ext cx="3797078" cy="629801"/>
          </a:xfrm>
          <a:prstGeom prst="rect">
            <a:avLst/>
          </a:prstGeom>
        </p:spPr>
      </p:pic>
    </p:spTree>
    <p:extLst>
      <p:ext uri="{BB962C8B-B14F-4D97-AF65-F5344CB8AC3E}">
        <p14:creationId xmlns:p14="http://schemas.microsoft.com/office/powerpoint/2010/main" val="45756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1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2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2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02029"/>
          </a:xfrm>
        </p:spPr>
        <p:txBody>
          <a:bodyPr>
            <a:normAutofit fontScale="90000"/>
          </a:bodyPr>
          <a:lstStyle/>
          <a:p>
            <a:r>
              <a:rPr lang="en-US" dirty="0"/>
              <a:t>Factors that shift the SRAS Curve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21422039"/>
              </p:ext>
            </p:extLst>
          </p:nvPr>
        </p:nvGraphicFramePr>
        <p:xfrm>
          <a:off x="838200" y="967154"/>
          <a:ext cx="10134600" cy="5491480"/>
        </p:xfrm>
        <a:graphic>
          <a:graphicData uri="http://schemas.openxmlformats.org/drawingml/2006/table">
            <a:tbl>
              <a:tblPr firstRow="1" bandRow="1">
                <a:tableStyleId>{5C22544A-7EE6-4342-B048-85BDC9FD1C3A}</a:tableStyleId>
              </a:tblPr>
              <a:tblGrid>
                <a:gridCol w="3378200">
                  <a:extLst>
                    <a:ext uri="{9D8B030D-6E8A-4147-A177-3AD203B41FA5}">
                      <a16:colId xmlns:a16="http://schemas.microsoft.com/office/drawing/2014/main" val="3357652258"/>
                    </a:ext>
                  </a:extLst>
                </a:gridCol>
                <a:gridCol w="3378200">
                  <a:extLst>
                    <a:ext uri="{9D8B030D-6E8A-4147-A177-3AD203B41FA5}">
                      <a16:colId xmlns:a16="http://schemas.microsoft.com/office/drawing/2014/main" val="1109478614"/>
                    </a:ext>
                  </a:extLst>
                </a:gridCol>
                <a:gridCol w="3378200">
                  <a:extLst>
                    <a:ext uri="{9D8B030D-6E8A-4147-A177-3AD203B41FA5}">
                      <a16:colId xmlns:a16="http://schemas.microsoft.com/office/drawing/2014/main" val="548088345"/>
                    </a:ext>
                  </a:extLst>
                </a:gridCol>
              </a:tblGrid>
              <a:tr h="370840">
                <a:tc>
                  <a:txBody>
                    <a:bodyPr/>
                    <a:lstStyle/>
                    <a:p>
                      <a:r>
                        <a:rPr lang="en-US" dirty="0"/>
                        <a:t>Factor</a:t>
                      </a:r>
                    </a:p>
                  </a:txBody>
                  <a:tcPr/>
                </a:tc>
                <a:tc>
                  <a:txBody>
                    <a:bodyPr/>
                    <a:lstStyle/>
                    <a:p>
                      <a:r>
                        <a:rPr lang="en-US" dirty="0"/>
                        <a:t>Increase</a:t>
                      </a:r>
                    </a:p>
                  </a:txBody>
                  <a:tcPr/>
                </a:tc>
                <a:tc>
                  <a:txBody>
                    <a:bodyPr/>
                    <a:lstStyle/>
                    <a:p>
                      <a:r>
                        <a:rPr lang="en-US" dirty="0"/>
                        <a:t>Decrease</a:t>
                      </a:r>
                    </a:p>
                  </a:txBody>
                  <a:tcPr/>
                </a:tc>
                <a:extLst>
                  <a:ext uri="{0D108BD9-81ED-4DB2-BD59-A6C34878D82A}">
                    <a16:rowId xmlns:a16="http://schemas.microsoft.com/office/drawing/2014/main" val="289574764"/>
                  </a:ext>
                </a:extLst>
              </a:tr>
              <a:tr h="370840">
                <a:tc>
                  <a:txBody>
                    <a:bodyPr/>
                    <a:lstStyle/>
                    <a:p>
                      <a:r>
                        <a:rPr lang="en-US" dirty="0"/>
                        <a:t>Commodity Cost</a:t>
                      </a:r>
                    </a:p>
                  </a:txBody>
                  <a:tcPr/>
                </a:tc>
                <a:tc>
                  <a:txBody>
                    <a:bodyPr/>
                    <a:lstStyle/>
                    <a:p>
                      <a:r>
                        <a:rPr lang="en-US" dirty="0">
                          <a:solidFill>
                            <a:srgbClr val="FF0000"/>
                          </a:solidFill>
                        </a:rPr>
                        <a:t>SRAS</a:t>
                      </a:r>
                      <a:r>
                        <a:rPr lang="en-US" baseline="0" dirty="0">
                          <a:solidFill>
                            <a:srgbClr val="FF0000"/>
                          </a:solidFill>
                        </a:rPr>
                        <a:t> shifts to the left</a:t>
                      </a:r>
                      <a:endParaRPr lang="en-US"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00B050"/>
                          </a:solidFill>
                        </a:rPr>
                        <a:t>SRAS</a:t>
                      </a:r>
                      <a:r>
                        <a:rPr lang="en-US" baseline="0" dirty="0">
                          <a:solidFill>
                            <a:srgbClr val="00B050"/>
                          </a:solidFill>
                        </a:rPr>
                        <a:t> shifts to the right</a:t>
                      </a:r>
                      <a:endParaRPr lang="en-US" dirty="0">
                        <a:solidFill>
                          <a:srgbClr val="00B050"/>
                        </a:solidFill>
                      </a:endParaRPr>
                    </a:p>
                    <a:p>
                      <a:endParaRPr lang="en-US" dirty="0"/>
                    </a:p>
                  </a:txBody>
                  <a:tcPr/>
                </a:tc>
                <a:extLst>
                  <a:ext uri="{0D108BD9-81ED-4DB2-BD59-A6C34878D82A}">
                    <a16:rowId xmlns:a16="http://schemas.microsoft.com/office/drawing/2014/main" val="1452731839"/>
                  </a:ext>
                </a:extLst>
              </a:tr>
              <a:tr h="370840">
                <a:tc>
                  <a:txBody>
                    <a:bodyPr/>
                    <a:lstStyle/>
                    <a:p>
                      <a:r>
                        <a:rPr lang="en-US" dirty="0"/>
                        <a:t>Nominal Wages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SRAS</a:t>
                      </a:r>
                      <a:r>
                        <a:rPr lang="en-US" baseline="0" dirty="0">
                          <a:solidFill>
                            <a:srgbClr val="FF0000"/>
                          </a:solidFill>
                        </a:rPr>
                        <a:t> shifts to the left</a:t>
                      </a:r>
                      <a:endParaRPr lang="en-US"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SRAS</a:t>
                      </a:r>
                      <a:r>
                        <a:rPr lang="en-US" baseline="0" dirty="0">
                          <a:solidFill>
                            <a:srgbClr val="FF0000"/>
                          </a:solidFill>
                        </a:rPr>
                        <a:t> shifts to the right</a:t>
                      </a:r>
                      <a:endParaRPr lang="en-US" dirty="0">
                        <a:solidFill>
                          <a:srgbClr val="FF0000"/>
                        </a:solidFill>
                      </a:endParaRPr>
                    </a:p>
                    <a:p>
                      <a:endParaRPr lang="en-US" dirty="0">
                        <a:solidFill>
                          <a:srgbClr val="FF0000"/>
                        </a:solidFill>
                      </a:endParaRPr>
                    </a:p>
                  </a:txBody>
                  <a:tcPr/>
                </a:tc>
                <a:extLst>
                  <a:ext uri="{0D108BD9-81ED-4DB2-BD59-A6C34878D82A}">
                    <a16:rowId xmlns:a16="http://schemas.microsoft.com/office/drawing/2014/main" val="3695680519"/>
                  </a:ext>
                </a:extLst>
              </a:tr>
              <a:tr h="370840">
                <a:tc>
                  <a:txBody>
                    <a:bodyPr/>
                    <a:lstStyle/>
                    <a:p>
                      <a:r>
                        <a:rPr lang="en-US" dirty="0"/>
                        <a:t>Productivity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B050"/>
                          </a:solidFill>
                          <a:latin typeface="+mn-lt"/>
                          <a:ea typeface="+mn-ea"/>
                          <a:cs typeface="+mn-cs"/>
                        </a:rPr>
                        <a:t>SRAS shifts to the right</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SRAS</a:t>
                      </a:r>
                      <a:r>
                        <a:rPr lang="en-US" baseline="0" dirty="0">
                          <a:solidFill>
                            <a:srgbClr val="FF0000"/>
                          </a:solidFill>
                        </a:rPr>
                        <a:t> shifts to the left</a:t>
                      </a:r>
                      <a:endParaRPr lang="en-US" dirty="0">
                        <a:solidFill>
                          <a:srgbClr val="FF0000"/>
                        </a:solidFill>
                      </a:endParaRPr>
                    </a:p>
                  </a:txBody>
                  <a:tcPr/>
                </a:tc>
                <a:extLst>
                  <a:ext uri="{0D108BD9-81ED-4DB2-BD59-A6C34878D82A}">
                    <a16:rowId xmlns:a16="http://schemas.microsoft.com/office/drawing/2014/main" val="1166385583"/>
                  </a:ext>
                </a:extLst>
              </a:tr>
              <a:tr h="370840">
                <a:tc>
                  <a:txBody>
                    <a:bodyPr/>
                    <a:lstStyle/>
                    <a:p>
                      <a:r>
                        <a:rPr lang="en-US" dirty="0"/>
                        <a:t>Price of imported raw materials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SRAS</a:t>
                      </a:r>
                      <a:r>
                        <a:rPr lang="en-US" baseline="0" dirty="0">
                          <a:solidFill>
                            <a:srgbClr val="FF0000"/>
                          </a:solidFill>
                        </a:rPr>
                        <a:t> shifts to the left</a:t>
                      </a:r>
                      <a:endParaRPr lang="en-US"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B050"/>
                          </a:solidFill>
                          <a:latin typeface="+mn-lt"/>
                          <a:ea typeface="+mn-ea"/>
                          <a:cs typeface="+mn-cs"/>
                        </a:rPr>
                        <a:t>SRAS shifts to the right</a:t>
                      </a:r>
                    </a:p>
                    <a:p>
                      <a:endParaRPr lang="en-US" dirty="0"/>
                    </a:p>
                  </a:txBody>
                  <a:tcPr/>
                </a:tc>
                <a:extLst>
                  <a:ext uri="{0D108BD9-81ED-4DB2-BD59-A6C34878D82A}">
                    <a16:rowId xmlns:a16="http://schemas.microsoft.com/office/drawing/2014/main" val="2973388843"/>
                  </a:ext>
                </a:extLst>
              </a:tr>
              <a:tr h="370840">
                <a:tc>
                  <a:txBody>
                    <a:bodyPr/>
                    <a:lstStyle/>
                    <a:p>
                      <a:r>
                        <a:rPr lang="en-US" dirty="0"/>
                        <a:t>Negative</a:t>
                      </a:r>
                      <a:r>
                        <a:rPr lang="en-US" baseline="0" dirty="0"/>
                        <a:t> weather events (drought, earthquakes etc.)</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SRAS</a:t>
                      </a:r>
                      <a:r>
                        <a:rPr lang="en-US" baseline="0" dirty="0">
                          <a:solidFill>
                            <a:srgbClr val="FF0000"/>
                          </a:solidFill>
                        </a:rPr>
                        <a:t> shifts to the left</a:t>
                      </a:r>
                      <a:endParaRPr lang="en-US" dirty="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B050"/>
                          </a:solidFill>
                          <a:latin typeface="+mn-lt"/>
                          <a:ea typeface="+mn-ea"/>
                          <a:cs typeface="+mn-cs"/>
                        </a:rPr>
                        <a:t>SRAS shifts to the right</a:t>
                      </a:r>
                    </a:p>
                    <a:p>
                      <a:endParaRPr lang="en-US" dirty="0"/>
                    </a:p>
                  </a:txBody>
                  <a:tcPr/>
                </a:tc>
                <a:extLst>
                  <a:ext uri="{0D108BD9-81ED-4DB2-BD59-A6C34878D82A}">
                    <a16:rowId xmlns:a16="http://schemas.microsoft.com/office/drawing/2014/main" val="1142441128"/>
                  </a:ext>
                </a:extLst>
              </a:tr>
              <a:tr h="370840">
                <a:tc>
                  <a:txBody>
                    <a:bodyPr/>
                    <a:lstStyle/>
                    <a:p>
                      <a:r>
                        <a:rPr lang="en-US" dirty="0"/>
                        <a:t>Corporate</a:t>
                      </a:r>
                      <a:r>
                        <a:rPr lang="en-US" baseline="0" dirty="0"/>
                        <a:t> Taxes</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SRAS</a:t>
                      </a:r>
                      <a:r>
                        <a:rPr lang="en-US" baseline="0" dirty="0">
                          <a:solidFill>
                            <a:srgbClr val="FF0000"/>
                          </a:solidFill>
                        </a:rPr>
                        <a:t> shifts to the left</a:t>
                      </a:r>
                      <a:endParaRPr lang="en-US" dirty="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B050"/>
                          </a:solidFill>
                          <a:latin typeface="+mn-lt"/>
                          <a:ea typeface="+mn-ea"/>
                          <a:cs typeface="+mn-cs"/>
                        </a:rPr>
                        <a:t>SRAS shifts to the right</a:t>
                      </a:r>
                    </a:p>
                    <a:p>
                      <a:endParaRPr lang="en-US" dirty="0"/>
                    </a:p>
                  </a:txBody>
                  <a:tcPr/>
                </a:tc>
                <a:extLst>
                  <a:ext uri="{0D108BD9-81ED-4DB2-BD59-A6C34878D82A}">
                    <a16:rowId xmlns:a16="http://schemas.microsoft.com/office/drawing/2014/main" val="170859489"/>
                  </a:ext>
                </a:extLst>
              </a:tr>
              <a:tr h="370840">
                <a:tc>
                  <a:txBody>
                    <a:bodyPr/>
                    <a:lstStyle/>
                    <a:p>
                      <a:r>
                        <a:rPr lang="en-US" dirty="0"/>
                        <a:t>Education Levels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B050"/>
                          </a:solidFill>
                          <a:latin typeface="+mn-lt"/>
                          <a:ea typeface="+mn-ea"/>
                          <a:cs typeface="+mn-cs"/>
                        </a:rPr>
                        <a:t>SRAS shifts to the right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SRAS</a:t>
                      </a:r>
                      <a:r>
                        <a:rPr lang="en-US" baseline="0" dirty="0">
                          <a:solidFill>
                            <a:srgbClr val="FF0000"/>
                          </a:solidFill>
                        </a:rPr>
                        <a:t> shifts to the left</a:t>
                      </a:r>
                      <a:endParaRPr lang="en-US" dirty="0">
                        <a:solidFill>
                          <a:srgbClr val="FF0000"/>
                        </a:solidFill>
                      </a:endParaRPr>
                    </a:p>
                    <a:p>
                      <a:endParaRPr lang="en-US" dirty="0"/>
                    </a:p>
                  </a:txBody>
                  <a:tcPr/>
                </a:tc>
                <a:extLst>
                  <a:ext uri="{0D108BD9-81ED-4DB2-BD59-A6C34878D82A}">
                    <a16:rowId xmlns:a16="http://schemas.microsoft.com/office/drawing/2014/main" val="1469508465"/>
                  </a:ext>
                </a:extLst>
              </a:tr>
              <a:tr h="370840">
                <a:tc>
                  <a:txBody>
                    <a:bodyPr/>
                    <a:lstStyle/>
                    <a:p>
                      <a:r>
                        <a:rPr lang="en-US" dirty="0"/>
                        <a:t>Inflationary Expectations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Decrease</a:t>
                      </a:r>
                      <a:r>
                        <a:rPr lang="en-US" baseline="0" dirty="0">
                          <a:solidFill>
                            <a:srgbClr val="FF0000"/>
                          </a:solidFill>
                        </a:rPr>
                        <a:t> SRAS (workers ask for higher wages)</a:t>
                      </a:r>
                      <a:endParaRPr lang="en-US"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B050"/>
                          </a:solidFill>
                          <a:latin typeface="+mn-lt"/>
                          <a:ea typeface="+mn-ea"/>
                          <a:cs typeface="+mn-cs"/>
                        </a:rPr>
                        <a:t>Increase SRAS (business owners will lower people’s wages)</a:t>
                      </a:r>
                    </a:p>
                  </a:txBody>
                  <a:tcPr/>
                </a:tc>
                <a:extLst>
                  <a:ext uri="{0D108BD9-81ED-4DB2-BD59-A6C34878D82A}">
                    <a16:rowId xmlns:a16="http://schemas.microsoft.com/office/drawing/2014/main" val="927036877"/>
                  </a:ext>
                </a:extLst>
              </a:tr>
            </a:tbl>
          </a:graphicData>
        </a:graphic>
      </p:graphicFrame>
    </p:spTree>
    <p:extLst>
      <p:ext uri="{BB962C8B-B14F-4D97-AF65-F5344CB8AC3E}">
        <p14:creationId xmlns:p14="http://schemas.microsoft.com/office/powerpoint/2010/main" val="7542432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838200" y="1825625"/>
            <a:ext cx="6629400" cy="4351338"/>
          </a:xfrm>
        </p:spPr>
        <p:txBody>
          <a:bodyPr>
            <a:normAutofit fontScale="92500" lnSpcReduction="20000"/>
          </a:bodyPr>
          <a:lstStyle/>
          <a:p>
            <a:r>
              <a:rPr lang="en-US" dirty="0"/>
              <a:t>Explain the effect of each of the following on the short run aggregate supply curve:</a:t>
            </a:r>
          </a:p>
          <a:p>
            <a:r>
              <a:rPr lang="en-US" dirty="0"/>
              <a:t>a) An increase in the price level.</a:t>
            </a:r>
          </a:p>
          <a:p>
            <a:r>
              <a:rPr lang="en-US" dirty="0">
                <a:solidFill>
                  <a:srgbClr val="FF0000"/>
                </a:solidFill>
              </a:rPr>
              <a:t>This represents an upward movement (from left to right) along the SRAS curve because changes in the aggregate price level do not shift the aggregate supply curve.</a:t>
            </a:r>
          </a:p>
          <a:p>
            <a:r>
              <a:rPr lang="en-US" dirty="0"/>
              <a:t>B) an increase in wages that is not matched with an increase in productivity.</a:t>
            </a:r>
          </a:p>
          <a:p>
            <a:r>
              <a:rPr lang="en-US" dirty="0">
                <a:solidFill>
                  <a:srgbClr val="FF0000"/>
                </a:solidFill>
              </a:rPr>
              <a:t>The SRAS curve will shift to the left because production costs are now higher, leading to a lower output at any given aggregate price level.</a:t>
            </a:r>
          </a:p>
        </p:txBody>
      </p:sp>
      <p:pic>
        <p:nvPicPr>
          <p:cNvPr id="4" name="Picture 3"/>
          <p:cNvPicPr>
            <a:picLocks noChangeAspect="1"/>
          </p:cNvPicPr>
          <p:nvPr/>
        </p:nvPicPr>
        <p:blipFill>
          <a:blip r:embed="rId2"/>
          <a:stretch>
            <a:fillRect/>
          </a:stretch>
        </p:blipFill>
        <p:spPr>
          <a:xfrm>
            <a:off x="7959572" y="3878002"/>
            <a:ext cx="3114828" cy="2654375"/>
          </a:xfrm>
          <a:prstGeom prst="rect">
            <a:avLst/>
          </a:prstGeom>
        </p:spPr>
      </p:pic>
      <p:pic>
        <p:nvPicPr>
          <p:cNvPr id="5" name="Picture 4"/>
          <p:cNvPicPr>
            <a:picLocks noChangeAspect="1"/>
          </p:cNvPicPr>
          <p:nvPr/>
        </p:nvPicPr>
        <p:blipFill>
          <a:blip r:embed="rId3"/>
          <a:stretch>
            <a:fillRect/>
          </a:stretch>
        </p:blipFill>
        <p:spPr>
          <a:xfrm>
            <a:off x="7675414" y="1027905"/>
            <a:ext cx="3056086" cy="2644955"/>
          </a:xfrm>
          <a:prstGeom prst="rect">
            <a:avLst/>
          </a:prstGeom>
        </p:spPr>
      </p:pic>
    </p:spTree>
    <p:extLst>
      <p:ext uri="{BB962C8B-B14F-4D97-AF65-F5344CB8AC3E}">
        <p14:creationId xmlns:p14="http://schemas.microsoft.com/office/powerpoint/2010/main" val="23298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37434" y="365125"/>
            <a:ext cx="2916365" cy="1325563"/>
          </a:xfrm>
        </p:spPr>
        <p:txBody>
          <a:bodyPr/>
          <a:lstStyle/>
          <a:p>
            <a:r>
              <a:rPr lang="en-AU" dirty="0"/>
              <a:t>Module 18</a:t>
            </a:r>
          </a:p>
        </p:txBody>
      </p:sp>
      <p:sp>
        <p:nvSpPr>
          <p:cNvPr id="3" name="Content Placeholder 2"/>
          <p:cNvSpPr>
            <a:spLocks noGrp="1"/>
          </p:cNvSpPr>
          <p:nvPr>
            <p:ph idx="1"/>
          </p:nvPr>
        </p:nvSpPr>
        <p:spPr>
          <a:xfrm>
            <a:off x="838200" y="4316361"/>
            <a:ext cx="10515600" cy="1860602"/>
          </a:xfrm>
        </p:spPr>
        <p:txBody>
          <a:bodyPr/>
          <a:lstStyle/>
          <a:p>
            <a:r>
              <a:rPr lang="en-AU" dirty="0">
                <a:solidFill>
                  <a:srgbClr val="FF0000"/>
                </a:solidFill>
              </a:rPr>
              <a:t>A. movement along the curve (price level change)</a:t>
            </a:r>
          </a:p>
          <a:p>
            <a:r>
              <a:rPr lang="en-AU" dirty="0">
                <a:solidFill>
                  <a:srgbClr val="FF0000"/>
                </a:solidFill>
              </a:rPr>
              <a:t>B. positive supply shock (lower input cost)</a:t>
            </a:r>
          </a:p>
          <a:p>
            <a:r>
              <a:rPr lang="en-AU" dirty="0">
                <a:solidFill>
                  <a:srgbClr val="FF0000"/>
                </a:solidFill>
              </a:rPr>
              <a:t>C. negative supply shock (higher input cost)</a:t>
            </a:r>
          </a:p>
        </p:txBody>
      </p:sp>
      <p:pic>
        <p:nvPicPr>
          <p:cNvPr id="4" name="Picture 3"/>
          <p:cNvPicPr>
            <a:picLocks noChangeAspect="1"/>
          </p:cNvPicPr>
          <p:nvPr/>
        </p:nvPicPr>
        <p:blipFill>
          <a:blip r:embed="rId2"/>
          <a:stretch>
            <a:fillRect/>
          </a:stretch>
        </p:blipFill>
        <p:spPr>
          <a:xfrm>
            <a:off x="342303" y="365125"/>
            <a:ext cx="8095132" cy="3862746"/>
          </a:xfrm>
          <a:prstGeom prst="rect">
            <a:avLst/>
          </a:prstGeom>
        </p:spPr>
      </p:pic>
    </p:spTree>
    <p:extLst>
      <p:ext uri="{BB962C8B-B14F-4D97-AF65-F5344CB8AC3E}">
        <p14:creationId xmlns:p14="http://schemas.microsoft.com/office/powerpoint/2010/main" val="2562078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a:xfrm>
            <a:off x="838200" y="2576051"/>
            <a:ext cx="10515600" cy="3600911"/>
          </a:xfrm>
        </p:spPr>
        <p:txBody>
          <a:bodyPr/>
          <a:lstStyle/>
          <a:p>
            <a:r>
              <a:rPr lang="en-AU" dirty="0">
                <a:solidFill>
                  <a:srgbClr val="FF0000"/>
                </a:solidFill>
              </a:rPr>
              <a:t>Answer: E</a:t>
            </a:r>
          </a:p>
        </p:txBody>
      </p:sp>
      <p:pic>
        <p:nvPicPr>
          <p:cNvPr id="4" name="Picture 3"/>
          <p:cNvPicPr>
            <a:picLocks noChangeAspect="1"/>
          </p:cNvPicPr>
          <p:nvPr/>
        </p:nvPicPr>
        <p:blipFill>
          <a:blip r:embed="rId2"/>
          <a:stretch>
            <a:fillRect/>
          </a:stretch>
        </p:blipFill>
        <p:spPr>
          <a:xfrm>
            <a:off x="327578" y="365125"/>
            <a:ext cx="10731498" cy="2210927"/>
          </a:xfrm>
          <a:prstGeom prst="rect">
            <a:avLst/>
          </a:prstGeom>
        </p:spPr>
      </p:pic>
      <p:sp>
        <p:nvSpPr>
          <p:cNvPr id="6" name="Rectangle 5"/>
          <p:cNvSpPr/>
          <p:nvPr/>
        </p:nvSpPr>
        <p:spPr>
          <a:xfrm>
            <a:off x="8149423" y="180459"/>
            <a:ext cx="1202573" cy="369332"/>
          </a:xfrm>
          <a:prstGeom prst="rect">
            <a:avLst/>
          </a:prstGeom>
        </p:spPr>
        <p:txBody>
          <a:bodyPr wrap="none">
            <a:spAutoFit/>
          </a:bodyPr>
          <a:lstStyle/>
          <a:p>
            <a:r>
              <a:rPr lang="en-AU" dirty="0"/>
              <a:t>Module 18</a:t>
            </a:r>
          </a:p>
        </p:txBody>
      </p:sp>
    </p:spTree>
    <p:extLst>
      <p:ext uri="{BB962C8B-B14F-4D97-AF65-F5344CB8AC3E}">
        <p14:creationId xmlns:p14="http://schemas.microsoft.com/office/powerpoint/2010/main" val="364572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a:xfrm>
            <a:off x="838200" y="4513005"/>
            <a:ext cx="10515600" cy="1663957"/>
          </a:xfrm>
        </p:spPr>
        <p:txBody>
          <a:bodyPr/>
          <a:lstStyle/>
          <a:p>
            <a:r>
              <a:rPr lang="en-AU" dirty="0">
                <a:solidFill>
                  <a:srgbClr val="FF0000"/>
                </a:solidFill>
              </a:rPr>
              <a:t>Answer: D</a:t>
            </a:r>
          </a:p>
        </p:txBody>
      </p:sp>
      <p:pic>
        <p:nvPicPr>
          <p:cNvPr id="4" name="Picture 3"/>
          <p:cNvPicPr>
            <a:picLocks noChangeAspect="1"/>
          </p:cNvPicPr>
          <p:nvPr/>
        </p:nvPicPr>
        <p:blipFill>
          <a:blip r:embed="rId2"/>
          <a:stretch>
            <a:fillRect/>
          </a:stretch>
        </p:blipFill>
        <p:spPr>
          <a:xfrm>
            <a:off x="207578" y="365125"/>
            <a:ext cx="9172396" cy="3992690"/>
          </a:xfrm>
          <a:prstGeom prst="rect">
            <a:avLst/>
          </a:prstGeom>
        </p:spPr>
      </p:pic>
      <p:sp>
        <p:nvSpPr>
          <p:cNvPr id="5" name="Rectangle 4"/>
          <p:cNvSpPr/>
          <p:nvPr/>
        </p:nvSpPr>
        <p:spPr>
          <a:xfrm>
            <a:off x="10010596" y="658574"/>
            <a:ext cx="1202573" cy="369332"/>
          </a:xfrm>
          <a:prstGeom prst="rect">
            <a:avLst/>
          </a:prstGeom>
        </p:spPr>
        <p:txBody>
          <a:bodyPr wrap="none">
            <a:spAutoFit/>
          </a:bodyPr>
          <a:lstStyle/>
          <a:p>
            <a:r>
              <a:rPr lang="en-AU" dirty="0"/>
              <a:t>Module 18</a:t>
            </a:r>
          </a:p>
        </p:txBody>
      </p:sp>
    </p:spTree>
    <p:extLst>
      <p:ext uri="{BB962C8B-B14F-4D97-AF65-F5344CB8AC3E}">
        <p14:creationId xmlns:p14="http://schemas.microsoft.com/office/powerpoint/2010/main" val="140916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759542" y="2130860"/>
            <a:ext cx="10515600" cy="4351338"/>
          </a:xfrm>
        </p:spPr>
        <p:txBody>
          <a:bodyPr/>
          <a:lstStyle/>
          <a:p>
            <a:endParaRPr lang="en-US"/>
          </a:p>
        </p:txBody>
      </p:sp>
      <p:pic>
        <p:nvPicPr>
          <p:cNvPr id="4" name="Picture 3"/>
          <p:cNvPicPr>
            <a:picLocks noChangeAspect="1"/>
          </p:cNvPicPr>
          <p:nvPr/>
        </p:nvPicPr>
        <p:blipFill>
          <a:blip r:embed="rId2"/>
          <a:stretch>
            <a:fillRect/>
          </a:stretch>
        </p:blipFill>
        <p:spPr>
          <a:xfrm>
            <a:off x="-121592" y="1779990"/>
            <a:ext cx="2188984" cy="2939493"/>
          </a:xfrm>
          <a:prstGeom prst="rect">
            <a:avLst/>
          </a:prstGeom>
        </p:spPr>
      </p:pic>
      <p:pic>
        <p:nvPicPr>
          <p:cNvPr id="5" name="Picture 4"/>
          <p:cNvPicPr>
            <a:picLocks noChangeAspect="1"/>
          </p:cNvPicPr>
          <p:nvPr/>
        </p:nvPicPr>
        <p:blipFill>
          <a:blip r:embed="rId3"/>
          <a:stretch>
            <a:fillRect/>
          </a:stretch>
        </p:blipFill>
        <p:spPr>
          <a:xfrm>
            <a:off x="1987639" y="1226001"/>
            <a:ext cx="5162135" cy="3336167"/>
          </a:xfrm>
          <a:prstGeom prst="rect">
            <a:avLst/>
          </a:prstGeom>
        </p:spPr>
      </p:pic>
      <p:pic>
        <p:nvPicPr>
          <p:cNvPr id="6" name="Picture 5"/>
          <p:cNvPicPr>
            <a:picLocks noChangeAspect="1"/>
          </p:cNvPicPr>
          <p:nvPr/>
        </p:nvPicPr>
        <p:blipFill>
          <a:blip r:embed="rId4"/>
          <a:stretch>
            <a:fillRect/>
          </a:stretch>
        </p:blipFill>
        <p:spPr>
          <a:xfrm>
            <a:off x="7177075" y="960763"/>
            <a:ext cx="4819498" cy="3345766"/>
          </a:xfrm>
          <a:prstGeom prst="rect">
            <a:avLst/>
          </a:prstGeom>
        </p:spPr>
      </p:pic>
    </p:spTree>
    <p:extLst>
      <p:ext uri="{BB962C8B-B14F-4D97-AF65-F5344CB8AC3E}">
        <p14:creationId xmlns:p14="http://schemas.microsoft.com/office/powerpoint/2010/main" val="170927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106" y="153675"/>
            <a:ext cx="10620094" cy="962555"/>
          </a:xfrm>
        </p:spPr>
        <p:txBody>
          <a:bodyPr/>
          <a:lstStyle/>
          <a:p>
            <a:r>
              <a:rPr lang="en-US" dirty="0"/>
              <a:t>1970s US Oil Shortage</a:t>
            </a:r>
          </a:p>
        </p:txBody>
      </p:sp>
      <p:pic>
        <p:nvPicPr>
          <p:cNvPr id="5" name="Picture 4"/>
          <p:cNvPicPr>
            <a:picLocks noChangeAspect="1"/>
          </p:cNvPicPr>
          <p:nvPr/>
        </p:nvPicPr>
        <p:blipFill>
          <a:blip r:embed="rId2"/>
          <a:stretch>
            <a:fillRect/>
          </a:stretch>
        </p:blipFill>
        <p:spPr>
          <a:xfrm>
            <a:off x="3947292" y="987195"/>
            <a:ext cx="1333686" cy="1790950"/>
          </a:xfrm>
          <a:prstGeom prst="rect">
            <a:avLst/>
          </a:prstGeom>
        </p:spPr>
      </p:pic>
      <p:pic>
        <p:nvPicPr>
          <p:cNvPr id="6" name="Picture 5"/>
          <p:cNvPicPr>
            <a:picLocks noChangeAspect="1"/>
          </p:cNvPicPr>
          <p:nvPr/>
        </p:nvPicPr>
        <p:blipFill>
          <a:blip r:embed="rId3"/>
          <a:stretch>
            <a:fillRect/>
          </a:stretch>
        </p:blipFill>
        <p:spPr>
          <a:xfrm>
            <a:off x="6507930" y="3650670"/>
            <a:ext cx="4500500" cy="3116520"/>
          </a:xfrm>
          <a:prstGeom prst="rect">
            <a:avLst/>
          </a:prstGeom>
        </p:spPr>
      </p:pic>
      <p:cxnSp>
        <p:nvCxnSpPr>
          <p:cNvPr id="7" name="Straight Connector 6"/>
          <p:cNvCxnSpPr/>
          <p:nvPr/>
        </p:nvCxnSpPr>
        <p:spPr>
          <a:xfrm flipV="1">
            <a:off x="7084431" y="3870212"/>
            <a:ext cx="2245659" cy="145580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ight Arrow 8"/>
          <p:cNvSpPr/>
          <p:nvPr/>
        </p:nvSpPr>
        <p:spPr>
          <a:xfrm flipH="1">
            <a:off x="8166509" y="4614558"/>
            <a:ext cx="827403" cy="3302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338188" y="4051845"/>
            <a:ext cx="1838631" cy="523220"/>
          </a:xfrm>
          <a:prstGeom prst="rect">
            <a:avLst/>
          </a:prstGeom>
          <a:solidFill>
            <a:schemeClr val="bg1"/>
          </a:solidFill>
        </p:spPr>
        <p:txBody>
          <a:bodyPr wrap="square" rtlCol="0">
            <a:spAutoFit/>
          </a:bodyPr>
          <a:lstStyle/>
          <a:p>
            <a:r>
              <a:rPr lang="en-AU" sz="1400" dirty="0"/>
              <a:t>Short Run Aggregate Supply (SRAS)</a:t>
            </a:r>
          </a:p>
        </p:txBody>
      </p:sp>
      <p:sp>
        <p:nvSpPr>
          <p:cNvPr id="10" name="TextBox 9"/>
          <p:cNvSpPr txBox="1"/>
          <p:nvPr/>
        </p:nvSpPr>
        <p:spPr>
          <a:xfrm>
            <a:off x="455807" y="1023490"/>
            <a:ext cx="3989193" cy="5016758"/>
          </a:xfrm>
          <a:prstGeom prst="rect">
            <a:avLst/>
          </a:prstGeom>
          <a:noFill/>
        </p:spPr>
        <p:txBody>
          <a:bodyPr wrap="square" rtlCol="0">
            <a:spAutoFit/>
          </a:bodyPr>
          <a:lstStyle/>
          <a:p>
            <a:pPr marL="457200" indent="-457200">
              <a:buFont typeface="Arial" panose="020B0604020202020204" pitchFamily="34" charset="0"/>
              <a:buChar char="•"/>
            </a:pPr>
            <a:r>
              <a:rPr lang="en-AU" sz="3200" dirty="0"/>
              <a:t>What is oil used for?</a:t>
            </a:r>
          </a:p>
          <a:p>
            <a:pPr marL="457200" indent="-457200">
              <a:buFont typeface="Arial" panose="020B0604020202020204" pitchFamily="34" charset="0"/>
              <a:buChar char="•"/>
            </a:pPr>
            <a:r>
              <a:rPr lang="en-AU" sz="3200" dirty="0"/>
              <a:t>Answer: Just about everything!</a:t>
            </a:r>
          </a:p>
          <a:p>
            <a:pPr marL="457200" indent="-457200">
              <a:buFont typeface="Arial" panose="020B0604020202020204" pitchFamily="34" charset="0"/>
              <a:buChar char="•"/>
            </a:pPr>
            <a:r>
              <a:rPr lang="en-AU" sz="3200" dirty="0"/>
              <a:t>Therefore, when there was a shortage of oil in the US, this had a negative effect on aggregate supply.  </a:t>
            </a:r>
          </a:p>
        </p:txBody>
      </p:sp>
      <p:pic>
        <p:nvPicPr>
          <p:cNvPr id="3" name="Picture 2"/>
          <p:cNvPicPr>
            <a:picLocks noChangeAspect="1"/>
          </p:cNvPicPr>
          <p:nvPr/>
        </p:nvPicPr>
        <p:blipFill>
          <a:blip r:embed="rId4"/>
          <a:stretch>
            <a:fillRect/>
          </a:stretch>
        </p:blipFill>
        <p:spPr>
          <a:xfrm>
            <a:off x="5257443" y="903230"/>
            <a:ext cx="3161814" cy="2043406"/>
          </a:xfrm>
          <a:prstGeom prst="rect">
            <a:avLst/>
          </a:prstGeom>
        </p:spPr>
      </p:pic>
      <p:pic>
        <p:nvPicPr>
          <p:cNvPr id="11" name="Picture 10"/>
          <p:cNvPicPr>
            <a:picLocks noChangeAspect="1"/>
          </p:cNvPicPr>
          <p:nvPr/>
        </p:nvPicPr>
        <p:blipFill>
          <a:blip r:embed="rId5"/>
          <a:stretch>
            <a:fillRect/>
          </a:stretch>
        </p:blipFill>
        <p:spPr>
          <a:xfrm>
            <a:off x="8726070" y="903230"/>
            <a:ext cx="2883238" cy="2001586"/>
          </a:xfrm>
          <a:prstGeom prst="rect">
            <a:avLst/>
          </a:prstGeom>
        </p:spPr>
      </p:pic>
      <p:sp>
        <p:nvSpPr>
          <p:cNvPr id="12" name="Down Arrow 11"/>
          <p:cNvSpPr/>
          <p:nvPr/>
        </p:nvSpPr>
        <p:spPr>
          <a:xfrm>
            <a:off x="7493938" y="3056407"/>
            <a:ext cx="2172543" cy="7509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462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341" y="-380237"/>
            <a:ext cx="4742330" cy="1325563"/>
          </a:xfrm>
        </p:spPr>
        <p:txBody>
          <a:bodyPr/>
          <a:lstStyle/>
          <a:p>
            <a:r>
              <a:rPr lang="en-US" dirty="0"/>
              <a:t>Total Expenditure</a:t>
            </a:r>
          </a:p>
        </p:txBody>
      </p:sp>
      <p:sp>
        <p:nvSpPr>
          <p:cNvPr id="3" name="Content Placeholder 2"/>
          <p:cNvSpPr>
            <a:spLocks noGrp="1"/>
          </p:cNvSpPr>
          <p:nvPr>
            <p:ph idx="1"/>
          </p:nvPr>
        </p:nvSpPr>
        <p:spPr>
          <a:xfrm>
            <a:off x="421341" y="629265"/>
            <a:ext cx="6228227" cy="4843689"/>
          </a:xfrm>
        </p:spPr>
        <p:txBody>
          <a:bodyPr>
            <a:normAutofit/>
          </a:bodyPr>
          <a:lstStyle/>
          <a:p>
            <a:r>
              <a:rPr lang="en-US" dirty="0"/>
              <a:t>The </a:t>
            </a:r>
            <a:r>
              <a:rPr lang="en-US" dirty="0">
                <a:solidFill>
                  <a:srgbClr val="00B0F0"/>
                </a:solidFill>
              </a:rPr>
              <a:t>expenditure method of calculating GDP</a:t>
            </a:r>
            <a:r>
              <a:rPr lang="en-US" dirty="0"/>
              <a:t> is given by the spending of:</a:t>
            </a:r>
          </a:p>
          <a:p>
            <a:endParaRPr lang="en-US" dirty="0"/>
          </a:p>
          <a:p>
            <a:r>
              <a:rPr lang="en-US" dirty="0"/>
              <a:t>Households</a:t>
            </a:r>
          </a:p>
          <a:p>
            <a:r>
              <a:rPr lang="en-US" dirty="0"/>
              <a:t>Firms</a:t>
            </a:r>
          </a:p>
          <a:p>
            <a:r>
              <a:rPr lang="en-US" dirty="0"/>
              <a:t>Government</a:t>
            </a:r>
          </a:p>
          <a:p>
            <a:r>
              <a:rPr lang="en-US" dirty="0"/>
              <a:t>Foreigners</a:t>
            </a:r>
          </a:p>
          <a:p>
            <a:endParaRPr lang="en-US" dirty="0"/>
          </a:p>
          <a:p>
            <a:endParaRPr lang="en-US" dirty="0"/>
          </a:p>
          <a:p>
            <a:endParaRPr lang="en-US" dirty="0"/>
          </a:p>
        </p:txBody>
      </p:sp>
      <p:pic>
        <p:nvPicPr>
          <p:cNvPr id="4" name="Picture 3"/>
          <p:cNvPicPr>
            <a:picLocks noChangeAspect="1"/>
          </p:cNvPicPr>
          <p:nvPr/>
        </p:nvPicPr>
        <p:blipFill>
          <a:blip r:embed="rId2"/>
          <a:stretch>
            <a:fillRect/>
          </a:stretch>
        </p:blipFill>
        <p:spPr>
          <a:xfrm>
            <a:off x="6914224" y="296630"/>
            <a:ext cx="4805082" cy="3603812"/>
          </a:xfrm>
          <a:prstGeom prst="rect">
            <a:avLst/>
          </a:prstGeom>
        </p:spPr>
      </p:pic>
      <p:sp>
        <p:nvSpPr>
          <p:cNvPr id="5" name="TextBox 4"/>
          <p:cNvSpPr txBox="1"/>
          <p:nvPr/>
        </p:nvSpPr>
        <p:spPr>
          <a:xfrm>
            <a:off x="2930158" y="1918240"/>
            <a:ext cx="2702859" cy="523220"/>
          </a:xfrm>
          <a:prstGeom prst="rect">
            <a:avLst/>
          </a:prstGeom>
          <a:noFill/>
        </p:spPr>
        <p:txBody>
          <a:bodyPr wrap="square" rtlCol="0">
            <a:spAutoFit/>
          </a:bodyPr>
          <a:lstStyle/>
          <a:p>
            <a:r>
              <a:rPr lang="en-US" sz="2800" dirty="0">
                <a:solidFill>
                  <a:srgbClr val="FF0000"/>
                </a:solidFill>
              </a:rPr>
              <a:t>Consumption, C</a:t>
            </a:r>
          </a:p>
        </p:txBody>
      </p:sp>
      <p:sp>
        <p:nvSpPr>
          <p:cNvPr id="6" name="TextBox 5"/>
          <p:cNvSpPr txBox="1"/>
          <p:nvPr/>
        </p:nvSpPr>
        <p:spPr>
          <a:xfrm>
            <a:off x="2715370" y="3050738"/>
            <a:ext cx="4401671" cy="523220"/>
          </a:xfrm>
          <a:prstGeom prst="rect">
            <a:avLst/>
          </a:prstGeom>
          <a:noFill/>
        </p:spPr>
        <p:txBody>
          <a:bodyPr wrap="square" rtlCol="0">
            <a:spAutoFit/>
          </a:bodyPr>
          <a:lstStyle/>
          <a:p>
            <a:r>
              <a:rPr lang="en-US" sz="2800" dirty="0">
                <a:solidFill>
                  <a:srgbClr val="FF0000"/>
                </a:solidFill>
              </a:rPr>
              <a:t>Government Spending, G</a:t>
            </a:r>
          </a:p>
        </p:txBody>
      </p:sp>
      <p:sp>
        <p:nvSpPr>
          <p:cNvPr id="7" name="TextBox 6"/>
          <p:cNvSpPr txBox="1"/>
          <p:nvPr/>
        </p:nvSpPr>
        <p:spPr>
          <a:xfrm>
            <a:off x="3812241" y="2538596"/>
            <a:ext cx="2702859" cy="523220"/>
          </a:xfrm>
          <a:prstGeom prst="rect">
            <a:avLst/>
          </a:prstGeom>
          <a:noFill/>
        </p:spPr>
        <p:txBody>
          <a:bodyPr wrap="square" rtlCol="0">
            <a:spAutoFit/>
          </a:bodyPr>
          <a:lstStyle/>
          <a:p>
            <a:r>
              <a:rPr lang="en-US" sz="2800" dirty="0">
                <a:solidFill>
                  <a:srgbClr val="FF0000"/>
                </a:solidFill>
              </a:rPr>
              <a:t>Investment, I</a:t>
            </a:r>
          </a:p>
        </p:txBody>
      </p:sp>
      <p:sp>
        <p:nvSpPr>
          <p:cNvPr id="8" name="TextBox 7"/>
          <p:cNvSpPr txBox="1"/>
          <p:nvPr/>
        </p:nvSpPr>
        <p:spPr>
          <a:xfrm>
            <a:off x="2374771" y="3534260"/>
            <a:ext cx="2702859" cy="954107"/>
          </a:xfrm>
          <a:prstGeom prst="rect">
            <a:avLst/>
          </a:prstGeom>
          <a:noFill/>
        </p:spPr>
        <p:txBody>
          <a:bodyPr wrap="square" rtlCol="0">
            <a:spAutoFit/>
          </a:bodyPr>
          <a:lstStyle/>
          <a:p>
            <a:r>
              <a:rPr lang="en-US" sz="2800" dirty="0">
                <a:solidFill>
                  <a:srgbClr val="FF0000"/>
                </a:solidFill>
              </a:rPr>
              <a:t>Exports – Imports, (X-M)</a:t>
            </a:r>
          </a:p>
        </p:txBody>
      </p:sp>
      <p:sp>
        <p:nvSpPr>
          <p:cNvPr id="9" name="TextBox 8"/>
          <p:cNvSpPr txBox="1"/>
          <p:nvPr/>
        </p:nvSpPr>
        <p:spPr>
          <a:xfrm>
            <a:off x="378757" y="5638842"/>
            <a:ext cx="5721792" cy="1477328"/>
          </a:xfrm>
          <a:prstGeom prst="rect">
            <a:avLst/>
          </a:prstGeom>
          <a:noFill/>
        </p:spPr>
        <p:txBody>
          <a:bodyPr wrap="square" rtlCol="0">
            <a:spAutoFit/>
          </a:bodyPr>
          <a:lstStyle/>
          <a:p>
            <a:r>
              <a:rPr lang="en-US" dirty="0"/>
              <a:t>Note: We don’t count businesses buying from households because that is essentially a trade between households and businesses (factors of production for goods) and so we only need to count one of them.</a:t>
            </a:r>
          </a:p>
          <a:p>
            <a:endParaRPr lang="en-US" dirty="0"/>
          </a:p>
        </p:txBody>
      </p:sp>
      <p:pic>
        <p:nvPicPr>
          <p:cNvPr id="12" name="Picture 11"/>
          <p:cNvPicPr>
            <a:picLocks noChangeAspect="1"/>
          </p:cNvPicPr>
          <p:nvPr/>
        </p:nvPicPr>
        <p:blipFill>
          <a:blip r:embed="rId3"/>
          <a:stretch>
            <a:fillRect/>
          </a:stretch>
        </p:blipFill>
        <p:spPr>
          <a:xfrm>
            <a:off x="6649568" y="3900442"/>
            <a:ext cx="5078843" cy="2225480"/>
          </a:xfrm>
          <a:prstGeom prst="rect">
            <a:avLst/>
          </a:prstGeom>
        </p:spPr>
      </p:pic>
      <p:sp>
        <p:nvSpPr>
          <p:cNvPr id="14" name="TextBox 13"/>
          <p:cNvSpPr txBox="1"/>
          <p:nvPr/>
        </p:nvSpPr>
        <p:spPr>
          <a:xfrm>
            <a:off x="7552912" y="4042260"/>
            <a:ext cx="668594" cy="369332"/>
          </a:xfrm>
          <a:prstGeom prst="rect">
            <a:avLst/>
          </a:prstGeom>
          <a:solidFill>
            <a:schemeClr val="bg1"/>
          </a:solidFill>
        </p:spPr>
        <p:txBody>
          <a:bodyPr wrap="square" rtlCol="0">
            <a:spAutoFit/>
          </a:bodyPr>
          <a:lstStyle/>
          <a:p>
            <a:r>
              <a:rPr lang="en-AU" dirty="0"/>
              <a:t>GDP</a:t>
            </a:r>
          </a:p>
        </p:txBody>
      </p:sp>
      <p:pic>
        <p:nvPicPr>
          <p:cNvPr id="15" name="Picture 14"/>
          <p:cNvPicPr>
            <a:picLocks noChangeAspect="1"/>
          </p:cNvPicPr>
          <p:nvPr/>
        </p:nvPicPr>
        <p:blipFill>
          <a:blip r:embed="rId4"/>
          <a:stretch>
            <a:fillRect/>
          </a:stretch>
        </p:blipFill>
        <p:spPr>
          <a:xfrm>
            <a:off x="6473378" y="4490947"/>
            <a:ext cx="1924319" cy="266737"/>
          </a:xfrm>
          <a:prstGeom prst="rect">
            <a:avLst/>
          </a:prstGeom>
        </p:spPr>
      </p:pic>
      <p:sp>
        <p:nvSpPr>
          <p:cNvPr id="13" name="Content Placeholder 2"/>
          <p:cNvSpPr txBox="1">
            <a:spLocks/>
          </p:cNvSpPr>
          <p:nvPr/>
        </p:nvSpPr>
        <p:spPr>
          <a:xfrm>
            <a:off x="7435537" y="3994875"/>
            <a:ext cx="4128248" cy="581399"/>
          </a:xfrm>
          <a:prstGeom prst="rect">
            <a:avLst/>
          </a:prstGeom>
          <a:solidFill>
            <a:srgbClr val="FFFF0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FF0000"/>
                </a:solidFill>
              </a:rPr>
              <a:t>GDP = C + I + G + (X-M)</a:t>
            </a:r>
            <a:endParaRPr lang="en-US" dirty="0">
              <a:solidFill>
                <a:srgbClr val="FF0000"/>
              </a:solidFill>
            </a:endParaRPr>
          </a:p>
        </p:txBody>
      </p:sp>
    </p:spTree>
    <p:extLst>
      <p:ext uri="{BB962C8B-B14F-4D97-AF65-F5344CB8AC3E}">
        <p14:creationId xmlns:p14="http://schemas.microsoft.com/office/powerpoint/2010/main" val="24636329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txBox="1">
            <a:spLocks noGrp="1"/>
          </p:cNvSpPr>
          <p:nvPr>
            <p:ph idx="1"/>
          </p:nvPr>
        </p:nvSpPr>
        <p:spPr>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hlinkClick r:id="rId2"/>
              </a:rPr>
              <a:t>1973 Oil Crisis – YouTube</a:t>
            </a:r>
            <a:endParaRPr lang="en-US" sz="1600" dirty="0"/>
          </a:p>
          <a:p>
            <a:pPr lvl="1"/>
            <a:r>
              <a:rPr lang="en-US" sz="1400" dirty="0"/>
              <a:t>Timestamps:</a:t>
            </a:r>
          </a:p>
          <a:p>
            <a:pPr lvl="2"/>
            <a:r>
              <a:rPr lang="en-US" sz="1200" dirty="0"/>
              <a:t>0.10 – intro</a:t>
            </a:r>
          </a:p>
          <a:p>
            <a:pPr lvl="2"/>
            <a:r>
              <a:rPr lang="en-US" sz="1200" dirty="0"/>
              <a:t>1.40 – effect</a:t>
            </a:r>
          </a:p>
          <a:p>
            <a:pPr lvl="2"/>
            <a:r>
              <a:rPr lang="en-US" sz="1200" dirty="0"/>
              <a:t>2.33 – photos from that period</a:t>
            </a:r>
          </a:p>
          <a:p>
            <a:pPr lvl="2"/>
            <a:r>
              <a:rPr lang="en-US" sz="1200" dirty="0"/>
              <a:t>4.20 – importance of petrol</a:t>
            </a:r>
          </a:p>
        </p:txBody>
      </p:sp>
    </p:spTree>
    <p:extLst>
      <p:ext uri="{BB962C8B-B14F-4D97-AF65-F5344CB8AC3E}">
        <p14:creationId xmlns:p14="http://schemas.microsoft.com/office/powerpoint/2010/main" val="3820073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0807" y="1046426"/>
            <a:ext cx="4192262" cy="2476012"/>
          </a:xfrm>
          <a:solidFill>
            <a:schemeClr val="accent4">
              <a:lumMod val="20000"/>
              <a:lumOff val="80000"/>
            </a:schemeClr>
          </a:solidFill>
          <a:ln>
            <a:solidFill>
              <a:schemeClr val="tx1"/>
            </a:solidFill>
          </a:ln>
        </p:spPr>
        <p:txBody>
          <a:bodyPr/>
          <a:lstStyle/>
          <a:p>
            <a:r>
              <a:rPr lang="en-US" dirty="0"/>
              <a:t>Change in </a:t>
            </a:r>
            <a:r>
              <a:rPr lang="en-US" dirty="0">
                <a:solidFill>
                  <a:srgbClr val="00B0F0"/>
                </a:solidFill>
              </a:rPr>
              <a:t>price level </a:t>
            </a:r>
            <a:r>
              <a:rPr lang="en-US" dirty="0"/>
              <a:t>(the y axis)</a:t>
            </a:r>
          </a:p>
          <a:p>
            <a:pPr lvl="1"/>
            <a:r>
              <a:rPr lang="en-US" dirty="0">
                <a:solidFill>
                  <a:srgbClr val="00B0F0"/>
                </a:solidFill>
              </a:rPr>
              <a:t>Movement along the same curve</a:t>
            </a:r>
            <a:r>
              <a:rPr lang="en-US" dirty="0"/>
              <a:t>.</a:t>
            </a:r>
          </a:p>
        </p:txBody>
      </p:sp>
      <p:grpSp>
        <p:nvGrpSpPr>
          <p:cNvPr id="4" name="Group 3"/>
          <p:cNvGrpSpPr/>
          <p:nvPr/>
        </p:nvGrpSpPr>
        <p:grpSpPr>
          <a:xfrm>
            <a:off x="1100866" y="3721119"/>
            <a:ext cx="3060030" cy="2697619"/>
            <a:chOff x="671981" y="2209417"/>
            <a:chExt cx="4500500" cy="3116520"/>
          </a:xfrm>
        </p:grpSpPr>
        <p:pic>
          <p:nvPicPr>
            <p:cNvPr id="5" name="Picture 4"/>
            <p:cNvPicPr>
              <a:picLocks noChangeAspect="1"/>
            </p:cNvPicPr>
            <p:nvPr/>
          </p:nvPicPr>
          <p:blipFill>
            <a:blip r:embed="rId2"/>
            <a:stretch>
              <a:fillRect/>
            </a:stretch>
          </p:blipFill>
          <p:spPr>
            <a:xfrm>
              <a:off x="671981" y="2209417"/>
              <a:ext cx="4500500" cy="3116520"/>
            </a:xfrm>
            <a:prstGeom prst="rect">
              <a:avLst/>
            </a:prstGeom>
          </p:spPr>
        </p:pic>
        <p:sp>
          <p:nvSpPr>
            <p:cNvPr id="6" name="Right Arrow 5"/>
            <p:cNvSpPr/>
            <p:nvPr/>
          </p:nvSpPr>
          <p:spPr>
            <a:xfrm rot="19127716">
              <a:off x="3171958" y="3427523"/>
              <a:ext cx="726143" cy="123781"/>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8408517">
              <a:off x="2387255" y="3939403"/>
              <a:ext cx="726143" cy="123781"/>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3047541" y="4058127"/>
            <a:ext cx="964858" cy="369332"/>
          </a:xfrm>
          <a:prstGeom prst="rect">
            <a:avLst/>
          </a:prstGeom>
          <a:solidFill>
            <a:srgbClr val="FFFFFF"/>
          </a:solidFill>
        </p:spPr>
        <p:txBody>
          <a:bodyPr wrap="square" rtlCol="0">
            <a:spAutoFit/>
          </a:bodyPr>
          <a:lstStyle/>
          <a:p>
            <a:r>
              <a:rPr lang="en-US" dirty="0"/>
              <a:t>SRAS</a:t>
            </a:r>
          </a:p>
        </p:txBody>
      </p:sp>
      <p:pic>
        <p:nvPicPr>
          <p:cNvPr id="9" name="Picture 8"/>
          <p:cNvPicPr>
            <a:picLocks noChangeAspect="1"/>
          </p:cNvPicPr>
          <p:nvPr/>
        </p:nvPicPr>
        <p:blipFill>
          <a:blip r:embed="rId2"/>
          <a:stretch>
            <a:fillRect/>
          </a:stretch>
        </p:blipFill>
        <p:spPr>
          <a:xfrm>
            <a:off x="7522737" y="3549565"/>
            <a:ext cx="3060030" cy="2697619"/>
          </a:xfrm>
          <a:prstGeom prst="rect">
            <a:avLst/>
          </a:prstGeom>
        </p:spPr>
      </p:pic>
      <p:cxnSp>
        <p:nvCxnSpPr>
          <p:cNvPr id="10" name="Straight Connector 9"/>
          <p:cNvCxnSpPr/>
          <p:nvPr/>
        </p:nvCxnSpPr>
        <p:spPr>
          <a:xfrm flipV="1">
            <a:off x="8001337" y="3817557"/>
            <a:ext cx="1272436" cy="11183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ight Arrow 10"/>
          <p:cNvSpPr/>
          <p:nvPr/>
        </p:nvSpPr>
        <p:spPr>
          <a:xfrm flipH="1">
            <a:off x="8616617" y="4376744"/>
            <a:ext cx="566420" cy="3302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9491167" y="3931606"/>
            <a:ext cx="964858" cy="369332"/>
          </a:xfrm>
          <a:prstGeom prst="rect">
            <a:avLst/>
          </a:prstGeom>
          <a:solidFill>
            <a:srgbClr val="FFFFFF"/>
          </a:solidFill>
        </p:spPr>
        <p:txBody>
          <a:bodyPr wrap="square" rtlCol="0">
            <a:spAutoFit/>
          </a:bodyPr>
          <a:lstStyle/>
          <a:p>
            <a:r>
              <a:rPr lang="en-US" dirty="0"/>
              <a:t>SRAS</a:t>
            </a:r>
          </a:p>
        </p:txBody>
      </p:sp>
      <p:sp>
        <p:nvSpPr>
          <p:cNvPr id="13" name="Content Placeholder 2"/>
          <p:cNvSpPr txBox="1">
            <a:spLocks/>
          </p:cNvSpPr>
          <p:nvPr/>
        </p:nvSpPr>
        <p:spPr>
          <a:xfrm>
            <a:off x="6792080" y="942076"/>
            <a:ext cx="4546479" cy="2466141"/>
          </a:xfrm>
          <a:prstGeom prst="rect">
            <a:avLst/>
          </a:prstGeom>
          <a:solidFill>
            <a:schemeClr val="accent1">
              <a:lumMod val="20000"/>
              <a:lumOff val="80000"/>
            </a:schemeClr>
          </a:solidFill>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Change in </a:t>
            </a:r>
            <a:r>
              <a:rPr lang="en-US" dirty="0">
                <a:solidFill>
                  <a:srgbClr val="00B0F0"/>
                </a:solidFill>
              </a:rPr>
              <a:t>other factors </a:t>
            </a:r>
            <a:r>
              <a:rPr lang="en-US" dirty="0"/>
              <a:t>that affect production</a:t>
            </a:r>
          </a:p>
          <a:p>
            <a:pPr lvl="1"/>
            <a:r>
              <a:rPr lang="en-US" dirty="0">
                <a:solidFill>
                  <a:srgbClr val="00B0F0"/>
                </a:solidFill>
              </a:rPr>
              <a:t>Shifts the curve left or right</a:t>
            </a:r>
          </a:p>
          <a:p>
            <a:pPr lvl="1"/>
            <a:r>
              <a:rPr lang="en-US" dirty="0" err="1"/>
              <a:t>Eg</a:t>
            </a:r>
            <a:r>
              <a:rPr lang="en-US" dirty="0"/>
              <a:t>. wages, material costs, productivity, weather (farming), war, disease</a:t>
            </a:r>
          </a:p>
        </p:txBody>
      </p:sp>
      <p:sp>
        <p:nvSpPr>
          <p:cNvPr id="2" name="TextBox 1"/>
          <p:cNvSpPr txBox="1"/>
          <p:nvPr/>
        </p:nvSpPr>
        <p:spPr>
          <a:xfrm>
            <a:off x="828235" y="461651"/>
            <a:ext cx="5002823" cy="584775"/>
          </a:xfrm>
          <a:prstGeom prst="rect">
            <a:avLst/>
          </a:prstGeom>
          <a:noFill/>
        </p:spPr>
        <p:txBody>
          <a:bodyPr wrap="square" rtlCol="0">
            <a:spAutoFit/>
          </a:bodyPr>
          <a:lstStyle/>
          <a:p>
            <a:r>
              <a:rPr lang="en-US" sz="3200" b="1" dirty="0"/>
              <a:t>Movement Along</a:t>
            </a:r>
          </a:p>
        </p:txBody>
      </p:sp>
      <p:sp>
        <p:nvSpPr>
          <p:cNvPr id="14" name="TextBox 13"/>
          <p:cNvSpPr txBox="1"/>
          <p:nvPr/>
        </p:nvSpPr>
        <p:spPr>
          <a:xfrm>
            <a:off x="7320054" y="415831"/>
            <a:ext cx="5002823" cy="584775"/>
          </a:xfrm>
          <a:prstGeom prst="rect">
            <a:avLst/>
          </a:prstGeom>
          <a:noFill/>
        </p:spPr>
        <p:txBody>
          <a:bodyPr wrap="square" rtlCol="0">
            <a:spAutoFit/>
          </a:bodyPr>
          <a:lstStyle/>
          <a:p>
            <a:r>
              <a:rPr lang="en-US" sz="3200" b="1" dirty="0"/>
              <a:t>Shift of the Curve</a:t>
            </a:r>
          </a:p>
        </p:txBody>
      </p:sp>
      <p:sp>
        <p:nvSpPr>
          <p:cNvPr id="15" name="Right Arrow 14"/>
          <p:cNvSpPr/>
          <p:nvPr/>
        </p:nvSpPr>
        <p:spPr>
          <a:xfrm rot="10800000" flipH="1">
            <a:off x="9690386" y="4375402"/>
            <a:ext cx="566420" cy="3302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flipV="1">
            <a:off x="9372572" y="4300938"/>
            <a:ext cx="1272436" cy="11183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9044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4" name="Picture 3"/>
          <p:cNvPicPr>
            <a:picLocks noChangeAspect="1"/>
          </p:cNvPicPr>
          <p:nvPr/>
        </p:nvPicPr>
        <p:blipFill>
          <a:blip r:embed="rId2"/>
          <a:stretch>
            <a:fillRect/>
          </a:stretch>
        </p:blipFill>
        <p:spPr>
          <a:xfrm>
            <a:off x="542202" y="365125"/>
            <a:ext cx="10364646" cy="6211167"/>
          </a:xfrm>
          <a:prstGeom prst="rect">
            <a:avLst/>
          </a:prstGeom>
        </p:spPr>
      </p:pic>
      <p:sp>
        <p:nvSpPr>
          <p:cNvPr id="5" name="TextBox 4"/>
          <p:cNvSpPr txBox="1"/>
          <p:nvPr/>
        </p:nvSpPr>
        <p:spPr>
          <a:xfrm>
            <a:off x="6636774" y="1825625"/>
            <a:ext cx="3982065" cy="461665"/>
          </a:xfrm>
          <a:prstGeom prst="rect">
            <a:avLst/>
          </a:prstGeom>
          <a:noFill/>
        </p:spPr>
        <p:txBody>
          <a:bodyPr wrap="square" rtlCol="0">
            <a:spAutoFit/>
          </a:bodyPr>
          <a:lstStyle/>
          <a:p>
            <a:r>
              <a:rPr lang="en-AU" sz="2400" dirty="0">
                <a:solidFill>
                  <a:srgbClr val="FF0000"/>
                </a:solidFill>
              </a:rPr>
              <a:t>Answer: A</a:t>
            </a:r>
          </a:p>
        </p:txBody>
      </p:sp>
    </p:spTree>
    <p:extLst>
      <p:ext uri="{BB962C8B-B14F-4D97-AF65-F5344CB8AC3E}">
        <p14:creationId xmlns:p14="http://schemas.microsoft.com/office/powerpoint/2010/main" val="380674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Picture 3"/>
          <p:cNvPicPr>
            <a:picLocks noChangeAspect="1"/>
          </p:cNvPicPr>
          <p:nvPr/>
        </p:nvPicPr>
        <p:blipFill>
          <a:blip r:embed="rId2"/>
          <a:stretch>
            <a:fillRect/>
          </a:stretch>
        </p:blipFill>
        <p:spPr>
          <a:xfrm>
            <a:off x="599433" y="213884"/>
            <a:ext cx="9192908" cy="6144482"/>
          </a:xfrm>
          <a:prstGeom prst="rect">
            <a:avLst/>
          </a:prstGeom>
        </p:spPr>
      </p:pic>
      <p:sp>
        <p:nvSpPr>
          <p:cNvPr id="3" name="Content Placeholder 2"/>
          <p:cNvSpPr>
            <a:spLocks noGrp="1"/>
          </p:cNvSpPr>
          <p:nvPr>
            <p:ph idx="1"/>
          </p:nvPr>
        </p:nvSpPr>
        <p:spPr>
          <a:xfrm>
            <a:off x="9317254" y="1825625"/>
            <a:ext cx="2550695" cy="4351338"/>
          </a:xfrm>
        </p:spPr>
        <p:txBody>
          <a:bodyPr/>
          <a:lstStyle/>
          <a:p>
            <a:r>
              <a:rPr lang="en-AU" dirty="0">
                <a:solidFill>
                  <a:srgbClr val="FF0000"/>
                </a:solidFill>
              </a:rPr>
              <a:t>Answer: B</a:t>
            </a:r>
          </a:p>
        </p:txBody>
      </p:sp>
    </p:spTree>
    <p:extLst>
      <p:ext uri="{BB962C8B-B14F-4D97-AF65-F5344CB8AC3E}">
        <p14:creationId xmlns:p14="http://schemas.microsoft.com/office/powerpoint/2010/main" val="312798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4" name="Picture 3"/>
          <p:cNvPicPr>
            <a:picLocks noChangeAspect="1"/>
          </p:cNvPicPr>
          <p:nvPr/>
        </p:nvPicPr>
        <p:blipFill>
          <a:blip r:embed="rId2"/>
          <a:stretch>
            <a:fillRect/>
          </a:stretch>
        </p:blipFill>
        <p:spPr>
          <a:xfrm>
            <a:off x="599353" y="546902"/>
            <a:ext cx="10336067" cy="5630061"/>
          </a:xfrm>
          <a:prstGeom prst="rect">
            <a:avLst/>
          </a:prstGeom>
        </p:spPr>
      </p:pic>
      <p:sp>
        <p:nvSpPr>
          <p:cNvPr id="5" name="Content Placeholder 2"/>
          <p:cNvSpPr txBox="1">
            <a:spLocks/>
          </p:cNvSpPr>
          <p:nvPr/>
        </p:nvSpPr>
        <p:spPr>
          <a:xfrm>
            <a:off x="9317254" y="1825625"/>
            <a:ext cx="255069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solidFill>
                  <a:srgbClr val="FF0000"/>
                </a:solidFill>
              </a:rPr>
              <a:t>Answer: C</a:t>
            </a:r>
          </a:p>
        </p:txBody>
      </p:sp>
    </p:spTree>
    <p:extLst>
      <p:ext uri="{BB962C8B-B14F-4D97-AF65-F5344CB8AC3E}">
        <p14:creationId xmlns:p14="http://schemas.microsoft.com/office/powerpoint/2010/main" val="312442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 Run Aggregate Supply and Short Run Aggregate Supply</a:t>
            </a:r>
          </a:p>
        </p:txBody>
      </p:sp>
      <p:sp>
        <p:nvSpPr>
          <p:cNvPr id="3" name="Content Placeholder 2"/>
          <p:cNvSpPr>
            <a:spLocks noGrp="1"/>
          </p:cNvSpPr>
          <p:nvPr>
            <p:ph idx="1"/>
          </p:nvPr>
        </p:nvSpPr>
        <p:spPr>
          <a:xfrm>
            <a:off x="354106" y="1775227"/>
            <a:ext cx="5347447" cy="4351338"/>
          </a:xfrm>
        </p:spPr>
        <p:txBody>
          <a:bodyPr>
            <a:normAutofit/>
          </a:bodyPr>
          <a:lstStyle/>
          <a:p>
            <a:r>
              <a:rPr lang="en-US" dirty="0"/>
              <a:t>There are </a:t>
            </a:r>
            <a:r>
              <a:rPr lang="en-US" dirty="0">
                <a:solidFill>
                  <a:srgbClr val="00B0F0"/>
                </a:solidFill>
              </a:rPr>
              <a:t>two types</a:t>
            </a:r>
            <a:r>
              <a:rPr lang="en-US" dirty="0"/>
              <a:t> of </a:t>
            </a:r>
            <a:r>
              <a:rPr lang="en-US" dirty="0">
                <a:solidFill>
                  <a:srgbClr val="00B0F0"/>
                </a:solidFill>
              </a:rPr>
              <a:t>Aggregate</a:t>
            </a:r>
            <a:r>
              <a:rPr lang="en-US" dirty="0"/>
              <a:t> </a:t>
            </a:r>
            <a:r>
              <a:rPr lang="en-US" dirty="0">
                <a:solidFill>
                  <a:srgbClr val="00B0F0"/>
                </a:solidFill>
              </a:rPr>
              <a:t>Supply</a:t>
            </a:r>
            <a:r>
              <a:rPr lang="en-US" dirty="0"/>
              <a:t> (</a:t>
            </a:r>
            <a:r>
              <a:rPr lang="en-US" dirty="0">
                <a:solidFill>
                  <a:srgbClr val="00B0F0"/>
                </a:solidFill>
              </a:rPr>
              <a:t>AS</a:t>
            </a:r>
            <a:r>
              <a:rPr lang="en-US" dirty="0"/>
              <a:t>)</a:t>
            </a:r>
          </a:p>
          <a:p>
            <a:pPr lvl="1"/>
            <a:r>
              <a:rPr lang="en-US" dirty="0"/>
              <a:t>Short Run Aggregate Supply Curve (</a:t>
            </a:r>
            <a:r>
              <a:rPr lang="en-US" dirty="0">
                <a:hlinkClick r:id="" action="ppaction://noaction"/>
              </a:rPr>
              <a:t>SRAS</a:t>
            </a:r>
            <a:r>
              <a:rPr lang="en-US" dirty="0"/>
              <a:t>)</a:t>
            </a:r>
          </a:p>
          <a:p>
            <a:pPr lvl="1"/>
            <a:r>
              <a:rPr lang="en-US" dirty="0"/>
              <a:t>Long Run Aggregate Supply Curve (</a:t>
            </a:r>
            <a:r>
              <a:rPr lang="en-US" dirty="0">
                <a:hlinkClick r:id="" action="ppaction://noaction"/>
              </a:rPr>
              <a:t>LRAS</a:t>
            </a:r>
            <a:r>
              <a:rPr lang="en-US" dirty="0"/>
              <a:t>)</a:t>
            </a:r>
          </a:p>
          <a:p>
            <a:r>
              <a:rPr lang="en-US" sz="2400" dirty="0"/>
              <a:t>This will be a difficult concept, so I will first give you a sneak peak of what we will be constructing.</a:t>
            </a:r>
          </a:p>
          <a:p>
            <a:endParaRPr lang="en-US" dirty="0"/>
          </a:p>
        </p:txBody>
      </p:sp>
      <p:pic>
        <p:nvPicPr>
          <p:cNvPr id="4" name="Picture 3"/>
          <p:cNvPicPr>
            <a:picLocks noChangeAspect="1"/>
          </p:cNvPicPr>
          <p:nvPr/>
        </p:nvPicPr>
        <p:blipFill>
          <a:blip r:embed="rId2"/>
          <a:stretch>
            <a:fillRect/>
          </a:stretch>
        </p:blipFill>
        <p:spPr>
          <a:xfrm>
            <a:off x="5934635" y="1332112"/>
            <a:ext cx="5858436" cy="5237569"/>
          </a:xfrm>
          <a:prstGeom prst="rect">
            <a:avLst/>
          </a:prstGeom>
        </p:spPr>
      </p:pic>
      <p:sp>
        <p:nvSpPr>
          <p:cNvPr id="5" name="TextBox 4"/>
          <p:cNvSpPr txBox="1"/>
          <p:nvPr/>
        </p:nvSpPr>
        <p:spPr>
          <a:xfrm>
            <a:off x="10080812" y="6385015"/>
            <a:ext cx="2111188" cy="369332"/>
          </a:xfrm>
          <a:prstGeom prst="rect">
            <a:avLst/>
          </a:prstGeom>
          <a:noFill/>
          <a:ln>
            <a:solidFill>
              <a:srgbClr val="FF0000"/>
            </a:solidFill>
          </a:ln>
        </p:spPr>
        <p:txBody>
          <a:bodyPr wrap="square" rtlCol="0">
            <a:spAutoFit/>
          </a:bodyPr>
          <a:lstStyle/>
          <a:p>
            <a:r>
              <a:rPr lang="en-US" dirty="0">
                <a:hlinkClick r:id="" action="ppaction://noaction"/>
              </a:rPr>
              <a:t>LRAS &amp; SRAS</a:t>
            </a:r>
            <a:endParaRPr lang="en-US" dirty="0"/>
          </a:p>
        </p:txBody>
      </p:sp>
      <p:sp>
        <p:nvSpPr>
          <p:cNvPr id="6" name="TextBox 5"/>
          <p:cNvSpPr txBox="1"/>
          <p:nvPr/>
        </p:nvSpPr>
        <p:spPr>
          <a:xfrm>
            <a:off x="9399639" y="1032387"/>
            <a:ext cx="2595716" cy="923330"/>
          </a:xfrm>
          <a:prstGeom prst="rect">
            <a:avLst/>
          </a:prstGeom>
          <a:solidFill>
            <a:srgbClr val="FFFF00"/>
          </a:solidFill>
        </p:spPr>
        <p:txBody>
          <a:bodyPr wrap="square" rtlCol="0">
            <a:spAutoFit/>
          </a:bodyPr>
          <a:lstStyle/>
          <a:p>
            <a:r>
              <a:rPr lang="en-AU" dirty="0">
                <a:solidFill>
                  <a:srgbClr val="FF0000"/>
                </a:solidFill>
              </a:rPr>
              <a:t>Summary</a:t>
            </a:r>
          </a:p>
          <a:p>
            <a:r>
              <a:rPr lang="en-AU" dirty="0">
                <a:solidFill>
                  <a:srgbClr val="FF0000"/>
                </a:solidFill>
              </a:rPr>
              <a:t>SRAS and LRAS look like this. </a:t>
            </a:r>
          </a:p>
        </p:txBody>
      </p:sp>
      <p:sp>
        <p:nvSpPr>
          <p:cNvPr id="7" name="TextBox 6"/>
          <p:cNvSpPr txBox="1"/>
          <p:nvPr/>
        </p:nvSpPr>
        <p:spPr>
          <a:xfrm>
            <a:off x="10080812" y="3332285"/>
            <a:ext cx="1712259" cy="923330"/>
          </a:xfrm>
          <a:prstGeom prst="rect">
            <a:avLst/>
          </a:prstGeom>
          <a:noFill/>
        </p:spPr>
        <p:txBody>
          <a:bodyPr wrap="square" rtlCol="0">
            <a:spAutoFit/>
          </a:bodyPr>
          <a:lstStyle/>
          <a:p>
            <a:r>
              <a:rPr lang="en-AU" dirty="0"/>
              <a:t>Slopes up because of sticky wages.</a:t>
            </a:r>
          </a:p>
        </p:txBody>
      </p:sp>
    </p:spTree>
    <p:extLst>
      <p:ext uri="{BB962C8B-B14F-4D97-AF65-F5344CB8AC3E}">
        <p14:creationId xmlns:p14="http://schemas.microsoft.com/office/powerpoint/2010/main" val="60980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 Run and Short Run</a:t>
            </a:r>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481459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 Run and Short Run</a:t>
            </a:r>
          </a:p>
        </p:txBody>
      </p:sp>
      <p:sp>
        <p:nvSpPr>
          <p:cNvPr id="3" name="Content Placeholder 2"/>
          <p:cNvSpPr>
            <a:spLocks noGrp="1"/>
          </p:cNvSpPr>
          <p:nvPr>
            <p:ph idx="1"/>
          </p:nvPr>
        </p:nvSpPr>
        <p:spPr>
          <a:xfrm>
            <a:off x="596153" y="1610472"/>
            <a:ext cx="6046694" cy="4351338"/>
          </a:xfrm>
        </p:spPr>
        <p:txBody>
          <a:bodyPr>
            <a:normAutofit fontScale="92500" lnSpcReduction="20000"/>
          </a:bodyPr>
          <a:lstStyle/>
          <a:p>
            <a:pPr marL="0" indent="0">
              <a:buNone/>
            </a:pPr>
            <a:r>
              <a:rPr lang="en-US" b="1" dirty="0"/>
              <a:t>Short Run</a:t>
            </a:r>
          </a:p>
          <a:p>
            <a:r>
              <a:rPr lang="en-US" dirty="0"/>
              <a:t>We assume </a:t>
            </a:r>
            <a:r>
              <a:rPr lang="en-US" dirty="0">
                <a:solidFill>
                  <a:srgbClr val="00B0F0"/>
                </a:solidFill>
              </a:rPr>
              <a:t>some factor is fixed</a:t>
            </a:r>
            <a:r>
              <a:rPr lang="en-US" dirty="0"/>
              <a:t>.</a:t>
            </a:r>
          </a:p>
          <a:p>
            <a:r>
              <a:rPr lang="en-US" dirty="0" err="1"/>
              <a:t>Eg</a:t>
            </a:r>
            <a:r>
              <a:rPr lang="en-US" dirty="0"/>
              <a:t>. If your restaurant has one oven, we assume you cannot buy one until the ‘next period’</a:t>
            </a:r>
          </a:p>
          <a:p>
            <a:pPr marL="0" indent="0">
              <a:buNone/>
            </a:pPr>
            <a:endParaRPr lang="en-US" dirty="0"/>
          </a:p>
          <a:p>
            <a:pPr marL="0" indent="0">
              <a:buNone/>
            </a:pPr>
            <a:r>
              <a:rPr lang="en-US" b="1" dirty="0"/>
              <a:t>Long Run</a:t>
            </a:r>
          </a:p>
          <a:p>
            <a:r>
              <a:rPr lang="en-US" dirty="0"/>
              <a:t>We assume </a:t>
            </a:r>
            <a:r>
              <a:rPr lang="en-US" dirty="0">
                <a:solidFill>
                  <a:srgbClr val="00B0F0"/>
                </a:solidFill>
              </a:rPr>
              <a:t>no factors are fixed </a:t>
            </a:r>
            <a:r>
              <a:rPr lang="en-US" dirty="0"/>
              <a:t>(or that </a:t>
            </a:r>
            <a:r>
              <a:rPr lang="en-US" dirty="0">
                <a:solidFill>
                  <a:srgbClr val="00B0F0"/>
                </a:solidFill>
              </a:rPr>
              <a:t>less factors are fixed</a:t>
            </a:r>
            <a:r>
              <a:rPr lang="en-US" dirty="0"/>
              <a:t>)</a:t>
            </a:r>
          </a:p>
          <a:p>
            <a:r>
              <a:rPr lang="en-US" dirty="0" err="1"/>
              <a:t>Eg</a:t>
            </a:r>
            <a:r>
              <a:rPr lang="en-US" dirty="0"/>
              <a:t>. If you restaurant kitchen is small you can move into a new building, or renovate.</a:t>
            </a:r>
          </a:p>
        </p:txBody>
      </p:sp>
      <p:pic>
        <p:nvPicPr>
          <p:cNvPr id="4" name="Picture 3"/>
          <p:cNvPicPr>
            <a:picLocks noChangeAspect="1"/>
          </p:cNvPicPr>
          <p:nvPr/>
        </p:nvPicPr>
        <p:blipFill>
          <a:blip r:embed="rId2"/>
          <a:stretch>
            <a:fillRect/>
          </a:stretch>
        </p:blipFill>
        <p:spPr>
          <a:xfrm>
            <a:off x="6884894" y="853506"/>
            <a:ext cx="2205589" cy="2481287"/>
          </a:xfrm>
          <a:prstGeom prst="rect">
            <a:avLst/>
          </a:prstGeom>
        </p:spPr>
      </p:pic>
      <p:pic>
        <p:nvPicPr>
          <p:cNvPr id="5" name="Picture 4"/>
          <p:cNvPicPr>
            <a:picLocks noChangeAspect="1"/>
          </p:cNvPicPr>
          <p:nvPr/>
        </p:nvPicPr>
        <p:blipFill>
          <a:blip r:embed="rId3"/>
          <a:stretch>
            <a:fillRect/>
          </a:stretch>
        </p:blipFill>
        <p:spPr>
          <a:xfrm>
            <a:off x="7353824" y="4063814"/>
            <a:ext cx="2170757" cy="2256304"/>
          </a:xfrm>
          <a:prstGeom prst="rect">
            <a:avLst/>
          </a:prstGeom>
        </p:spPr>
      </p:pic>
      <p:pic>
        <p:nvPicPr>
          <p:cNvPr id="6" name="Picture 5"/>
          <p:cNvPicPr>
            <a:picLocks noChangeAspect="1"/>
          </p:cNvPicPr>
          <p:nvPr/>
        </p:nvPicPr>
        <p:blipFill>
          <a:blip r:embed="rId4"/>
          <a:stretch>
            <a:fillRect/>
          </a:stretch>
        </p:blipFill>
        <p:spPr>
          <a:xfrm>
            <a:off x="9332530" y="1911457"/>
            <a:ext cx="1905266" cy="1276528"/>
          </a:xfrm>
          <a:prstGeom prst="rect">
            <a:avLst/>
          </a:prstGeom>
        </p:spPr>
      </p:pic>
      <p:pic>
        <p:nvPicPr>
          <p:cNvPr id="7" name="Picture 6"/>
          <p:cNvPicPr>
            <a:picLocks noChangeAspect="1"/>
          </p:cNvPicPr>
          <p:nvPr/>
        </p:nvPicPr>
        <p:blipFill>
          <a:blip r:embed="rId4"/>
          <a:stretch>
            <a:fillRect/>
          </a:stretch>
        </p:blipFill>
        <p:spPr>
          <a:xfrm>
            <a:off x="9619401" y="4161598"/>
            <a:ext cx="1094226" cy="733131"/>
          </a:xfrm>
          <a:prstGeom prst="rect">
            <a:avLst/>
          </a:prstGeom>
        </p:spPr>
      </p:pic>
      <p:pic>
        <p:nvPicPr>
          <p:cNvPr id="8" name="Picture 7"/>
          <p:cNvPicPr>
            <a:picLocks noChangeAspect="1"/>
          </p:cNvPicPr>
          <p:nvPr/>
        </p:nvPicPr>
        <p:blipFill>
          <a:blip r:embed="rId4"/>
          <a:stretch>
            <a:fillRect/>
          </a:stretch>
        </p:blipFill>
        <p:spPr>
          <a:xfrm>
            <a:off x="9738050" y="5040139"/>
            <a:ext cx="1094226" cy="733131"/>
          </a:xfrm>
          <a:prstGeom prst="rect">
            <a:avLst/>
          </a:prstGeom>
        </p:spPr>
      </p:pic>
      <p:pic>
        <p:nvPicPr>
          <p:cNvPr id="9" name="Picture 8"/>
          <p:cNvPicPr>
            <a:picLocks noChangeAspect="1"/>
          </p:cNvPicPr>
          <p:nvPr/>
        </p:nvPicPr>
        <p:blipFill>
          <a:blip r:embed="rId4"/>
          <a:stretch>
            <a:fillRect/>
          </a:stretch>
        </p:blipFill>
        <p:spPr>
          <a:xfrm>
            <a:off x="10832276" y="4091695"/>
            <a:ext cx="1094226" cy="733131"/>
          </a:xfrm>
          <a:prstGeom prst="rect">
            <a:avLst/>
          </a:prstGeom>
        </p:spPr>
      </p:pic>
      <p:pic>
        <p:nvPicPr>
          <p:cNvPr id="10" name="Picture 9"/>
          <p:cNvPicPr>
            <a:picLocks noChangeAspect="1"/>
          </p:cNvPicPr>
          <p:nvPr/>
        </p:nvPicPr>
        <p:blipFill>
          <a:blip r:embed="rId4"/>
          <a:stretch>
            <a:fillRect/>
          </a:stretch>
        </p:blipFill>
        <p:spPr>
          <a:xfrm>
            <a:off x="10970697" y="5050090"/>
            <a:ext cx="1094226" cy="733131"/>
          </a:xfrm>
          <a:prstGeom prst="rect">
            <a:avLst/>
          </a:prstGeom>
        </p:spPr>
      </p:pic>
      <p:sp>
        <p:nvSpPr>
          <p:cNvPr id="12" name="Down Arrow 11"/>
          <p:cNvSpPr/>
          <p:nvPr/>
        </p:nvSpPr>
        <p:spPr>
          <a:xfrm rot="10571851">
            <a:off x="10457118" y="835915"/>
            <a:ext cx="1095800" cy="13310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quot;No&quot; Symbol 10"/>
          <p:cNvSpPr/>
          <p:nvPr/>
        </p:nvSpPr>
        <p:spPr>
          <a:xfrm>
            <a:off x="10103224" y="510988"/>
            <a:ext cx="1739152" cy="1583161"/>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6947647" y="161365"/>
            <a:ext cx="2671754" cy="923330"/>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SR – some factor is fixed.</a:t>
            </a:r>
          </a:p>
          <a:p>
            <a:r>
              <a:rPr lang="en-US" dirty="0">
                <a:solidFill>
                  <a:srgbClr val="FF0000"/>
                </a:solidFill>
              </a:rPr>
              <a:t>LR – less factors are fixed.</a:t>
            </a:r>
          </a:p>
        </p:txBody>
      </p:sp>
    </p:spTree>
    <p:extLst>
      <p:ext uri="{BB962C8B-B14F-4D97-AF65-F5344CB8AC3E}">
        <p14:creationId xmlns:p14="http://schemas.microsoft.com/office/powerpoint/2010/main" val="253938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271" y="256970"/>
            <a:ext cx="9525000" cy="1080217"/>
          </a:xfrm>
        </p:spPr>
        <p:txBody>
          <a:bodyPr/>
          <a:lstStyle/>
          <a:p>
            <a:r>
              <a:rPr lang="en-US" dirty="0"/>
              <a:t>Approximate Time Periods</a:t>
            </a:r>
          </a:p>
        </p:txBody>
      </p:sp>
      <p:sp>
        <p:nvSpPr>
          <p:cNvPr id="6" name="Rectangle 5"/>
          <p:cNvSpPr/>
          <p:nvPr/>
        </p:nvSpPr>
        <p:spPr>
          <a:xfrm>
            <a:off x="435077" y="5428502"/>
            <a:ext cx="1851535" cy="1477328"/>
          </a:xfrm>
          <a:prstGeom prst="rect">
            <a:avLst/>
          </a:prstGeom>
        </p:spPr>
        <p:txBody>
          <a:bodyPr wrap="square">
            <a:spAutoFit/>
          </a:bodyPr>
          <a:lstStyle/>
          <a:p>
            <a:r>
              <a:rPr lang="en-US" dirty="0">
                <a:hlinkClick r:id="rId2"/>
              </a:rPr>
              <a:t>Episode 20B - Short Run vs. Long Run Production - YouTube</a:t>
            </a:r>
            <a:endParaRPr lang="en-US" dirty="0"/>
          </a:p>
        </p:txBody>
      </p:sp>
      <p:pic>
        <p:nvPicPr>
          <p:cNvPr id="7" name="Picture 6"/>
          <p:cNvPicPr>
            <a:picLocks noChangeAspect="1"/>
          </p:cNvPicPr>
          <p:nvPr/>
        </p:nvPicPr>
        <p:blipFill>
          <a:blip r:embed="rId3"/>
          <a:stretch>
            <a:fillRect/>
          </a:stretch>
        </p:blipFill>
        <p:spPr>
          <a:xfrm>
            <a:off x="435077" y="1337187"/>
            <a:ext cx="11477581" cy="3687097"/>
          </a:xfrm>
          <a:prstGeom prst="rect">
            <a:avLst/>
          </a:prstGeom>
        </p:spPr>
      </p:pic>
    </p:spTree>
    <p:extLst>
      <p:ext uri="{BB962C8B-B14F-4D97-AF65-F5344CB8AC3E}">
        <p14:creationId xmlns:p14="http://schemas.microsoft.com/office/powerpoint/2010/main" val="19972863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62181" y="122262"/>
            <a:ext cx="6183424" cy="895187"/>
          </a:xfrm>
        </p:spPr>
        <p:txBody>
          <a:bodyPr>
            <a:normAutofit fontScale="90000"/>
          </a:bodyPr>
          <a:lstStyle/>
          <a:p>
            <a:r>
              <a:rPr lang="en-AU" dirty="0"/>
              <a:t>Short Run vs Long Run – Capital Example</a:t>
            </a:r>
          </a:p>
        </p:txBody>
      </p:sp>
      <p:sp>
        <p:nvSpPr>
          <p:cNvPr id="6" name="Content Placeholder 5"/>
          <p:cNvSpPr>
            <a:spLocks noGrp="1"/>
          </p:cNvSpPr>
          <p:nvPr>
            <p:ph sz="half" idx="1"/>
          </p:nvPr>
        </p:nvSpPr>
        <p:spPr>
          <a:xfrm>
            <a:off x="706053" y="1219999"/>
            <a:ext cx="5181600" cy="1451179"/>
          </a:xfrm>
          <a:solidFill>
            <a:schemeClr val="accent1">
              <a:lumMod val="20000"/>
              <a:lumOff val="80000"/>
            </a:schemeClr>
          </a:solidFill>
        </p:spPr>
        <p:txBody>
          <a:bodyPr>
            <a:normAutofit fontScale="62500" lnSpcReduction="20000"/>
          </a:bodyPr>
          <a:lstStyle/>
          <a:p>
            <a:pPr marL="0" indent="0">
              <a:buNone/>
            </a:pPr>
            <a:r>
              <a:rPr lang="en-AU" b="1" u="sng" dirty="0"/>
              <a:t>Short Run</a:t>
            </a:r>
          </a:p>
          <a:p>
            <a:r>
              <a:rPr lang="en-AU" dirty="0"/>
              <a:t>The </a:t>
            </a:r>
            <a:r>
              <a:rPr lang="en-AU" dirty="0">
                <a:solidFill>
                  <a:srgbClr val="00B0F0"/>
                </a:solidFill>
              </a:rPr>
              <a:t>capital equipment </a:t>
            </a:r>
            <a:r>
              <a:rPr lang="en-AU" dirty="0"/>
              <a:t>(</a:t>
            </a:r>
            <a:r>
              <a:rPr lang="en-AU" dirty="0" err="1"/>
              <a:t>eg</a:t>
            </a:r>
            <a:r>
              <a:rPr lang="en-AU" dirty="0"/>
              <a:t>. Oven) </a:t>
            </a:r>
            <a:r>
              <a:rPr lang="en-AU" dirty="0">
                <a:solidFill>
                  <a:srgbClr val="00B0F0"/>
                </a:solidFill>
              </a:rPr>
              <a:t>is fixed</a:t>
            </a:r>
            <a:r>
              <a:rPr lang="en-AU" dirty="0"/>
              <a:t>.</a:t>
            </a:r>
          </a:p>
          <a:p>
            <a:r>
              <a:rPr lang="en-AU" dirty="0"/>
              <a:t>So if we want to produce more we must increase the number of employees.</a:t>
            </a:r>
          </a:p>
        </p:txBody>
      </p:sp>
      <p:sp>
        <p:nvSpPr>
          <p:cNvPr id="7" name="Content Placeholder 6"/>
          <p:cNvSpPr>
            <a:spLocks noGrp="1"/>
          </p:cNvSpPr>
          <p:nvPr>
            <p:ph sz="half" idx="2"/>
          </p:nvPr>
        </p:nvSpPr>
        <p:spPr>
          <a:xfrm>
            <a:off x="6172200" y="1259557"/>
            <a:ext cx="5181600" cy="1789104"/>
          </a:xfrm>
          <a:solidFill>
            <a:schemeClr val="accent2">
              <a:lumMod val="20000"/>
              <a:lumOff val="80000"/>
            </a:schemeClr>
          </a:solidFill>
        </p:spPr>
        <p:txBody>
          <a:bodyPr>
            <a:normAutofit fontScale="62500" lnSpcReduction="20000"/>
          </a:bodyPr>
          <a:lstStyle/>
          <a:p>
            <a:pPr marL="0" indent="0">
              <a:buNone/>
            </a:pPr>
            <a:r>
              <a:rPr lang="en-AU" b="1" u="sng" dirty="0"/>
              <a:t>Long Run</a:t>
            </a:r>
          </a:p>
          <a:p>
            <a:r>
              <a:rPr lang="en-AU" dirty="0"/>
              <a:t>More things are variable so we assume that </a:t>
            </a:r>
            <a:r>
              <a:rPr lang="en-AU" dirty="0">
                <a:solidFill>
                  <a:srgbClr val="00B0F0"/>
                </a:solidFill>
              </a:rPr>
              <a:t>capital equipment is variable</a:t>
            </a:r>
            <a:r>
              <a:rPr lang="en-AU" dirty="0"/>
              <a:t>.</a:t>
            </a:r>
          </a:p>
          <a:p>
            <a:r>
              <a:rPr lang="en-AU" dirty="0"/>
              <a:t>Therefore if we want to produce more, we can increase the workers but also the capital equipment because the capital equipment is also variable. </a:t>
            </a:r>
          </a:p>
        </p:txBody>
      </p:sp>
      <p:pic>
        <p:nvPicPr>
          <p:cNvPr id="4" name="Picture 3"/>
          <p:cNvPicPr>
            <a:picLocks noChangeAspect="1"/>
          </p:cNvPicPr>
          <p:nvPr/>
        </p:nvPicPr>
        <p:blipFill>
          <a:blip r:embed="rId2"/>
          <a:stretch>
            <a:fillRect/>
          </a:stretch>
        </p:blipFill>
        <p:spPr>
          <a:xfrm>
            <a:off x="672146" y="3089434"/>
            <a:ext cx="3505042" cy="1905266"/>
          </a:xfrm>
          <a:prstGeom prst="rect">
            <a:avLst/>
          </a:prstGeom>
        </p:spPr>
      </p:pic>
      <p:pic>
        <p:nvPicPr>
          <p:cNvPr id="8" name="Picture 7"/>
          <p:cNvPicPr>
            <a:picLocks noChangeAspect="1"/>
          </p:cNvPicPr>
          <p:nvPr/>
        </p:nvPicPr>
        <p:blipFill>
          <a:blip r:embed="rId2"/>
          <a:stretch>
            <a:fillRect/>
          </a:stretch>
        </p:blipFill>
        <p:spPr>
          <a:xfrm>
            <a:off x="6279210" y="3048661"/>
            <a:ext cx="3438471" cy="1905266"/>
          </a:xfrm>
          <a:prstGeom prst="rect">
            <a:avLst/>
          </a:prstGeom>
        </p:spPr>
      </p:pic>
      <p:pic>
        <p:nvPicPr>
          <p:cNvPr id="9" name="Picture 8"/>
          <p:cNvPicPr>
            <a:picLocks noChangeAspect="1"/>
          </p:cNvPicPr>
          <p:nvPr/>
        </p:nvPicPr>
        <p:blipFill>
          <a:blip r:embed="rId3"/>
          <a:stretch>
            <a:fillRect/>
          </a:stretch>
        </p:blipFill>
        <p:spPr>
          <a:xfrm>
            <a:off x="685800" y="5034116"/>
            <a:ext cx="1475314" cy="1469317"/>
          </a:xfrm>
          <a:prstGeom prst="rect">
            <a:avLst/>
          </a:prstGeom>
        </p:spPr>
      </p:pic>
      <p:pic>
        <p:nvPicPr>
          <p:cNvPr id="10" name="Picture 9"/>
          <p:cNvPicPr>
            <a:picLocks noChangeAspect="1"/>
          </p:cNvPicPr>
          <p:nvPr/>
        </p:nvPicPr>
        <p:blipFill>
          <a:blip r:embed="rId3"/>
          <a:stretch>
            <a:fillRect/>
          </a:stretch>
        </p:blipFill>
        <p:spPr>
          <a:xfrm>
            <a:off x="6365730" y="4454183"/>
            <a:ext cx="1056506" cy="1052211"/>
          </a:xfrm>
          <a:prstGeom prst="rect">
            <a:avLst/>
          </a:prstGeom>
        </p:spPr>
      </p:pic>
      <p:pic>
        <p:nvPicPr>
          <p:cNvPr id="11" name="Picture 10"/>
          <p:cNvPicPr>
            <a:picLocks noChangeAspect="1"/>
          </p:cNvPicPr>
          <p:nvPr/>
        </p:nvPicPr>
        <p:blipFill>
          <a:blip r:embed="rId4"/>
          <a:stretch>
            <a:fillRect/>
          </a:stretch>
        </p:blipFill>
        <p:spPr>
          <a:xfrm>
            <a:off x="2411536" y="4911742"/>
            <a:ext cx="841136" cy="1061125"/>
          </a:xfrm>
          <a:prstGeom prst="rect">
            <a:avLst/>
          </a:prstGeom>
        </p:spPr>
      </p:pic>
      <p:pic>
        <p:nvPicPr>
          <p:cNvPr id="12" name="Picture 11"/>
          <p:cNvPicPr>
            <a:picLocks noChangeAspect="1"/>
          </p:cNvPicPr>
          <p:nvPr/>
        </p:nvPicPr>
        <p:blipFill>
          <a:blip r:embed="rId4"/>
          <a:stretch>
            <a:fillRect/>
          </a:stretch>
        </p:blipFill>
        <p:spPr>
          <a:xfrm>
            <a:off x="3405072" y="4911742"/>
            <a:ext cx="841136" cy="1061125"/>
          </a:xfrm>
          <a:prstGeom prst="rect">
            <a:avLst/>
          </a:prstGeom>
        </p:spPr>
      </p:pic>
      <p:pic>
        <p:nvPicPr>
          <p:cNvPr id="13" name="Picture 12"/>
          <p:cNvPicPr>
            <a:picLocks noChangeAspect="1"/>
          </p:cNvPicPr>
          <p:nvPr/>
        </p:nvPicPr>
        <p:blipFill>
          <a:blip r:embed="rId4"/>
          <a:stretch>
            <a:fillRect/>
          </a:stretch>
        </p:blipFill>
        <p:spPr>
          <a:xfrm>
            <a:off x="4405440" y="4911741"/>
            <a:ext cx="841136" cy="1061125"/>
          </a:xfrm>
          <a:prstGeom prst="rect">
            <a:avLst/>
          </a:prstGeom>
        </p:spPr>
      </p:pic>
      <p:pic>
        <p:nvPicPr>
          <p:cNvPr id="14" name="Picture 13"/>
          <p:cNvPicPr>
            <a:picLocks noChangeAspect="1"/>
          </p:cNvPicPr>
          <p:nvPr/>
        </p:nvPicPr>
        <p:blipFill>
          <a:blip r:embed="rId4"/>
          <a:stretch>
            <a:fillRect/>
          </a:stretch>
        </p:blipFill>
        <p:spPr>
          <a:xfrm>
            <a:off x="2639789" y="5684401"/>
            <a:ext cx="841136" cy="1061125"/>
          </a:xfrm>
          <a:prstGeom prst="rect">
            <a:avLst/>
          </a:prstGeom>
        </p:spPr>
      </p:pic>
      <p:pic>
        <p:nvPicPr>
          <p:cNvPr id="15" name="Picture 14"/>
          <p:cNvPicPr>
            <a:picLocks noChangeAspect="1"/>
          </p:cNvPicPr>
          <p:nvPr/>
        </p:nvPicPr>
        <p:blipFill>
          <a:blip r:embed="rId4"/>
          <a:stretch>
            <a:fillRect/>
          </a:stretch>
        </p:blipFill>
        <p:spPr>
          <a:xfrm>
            <a:off x="3633325" y="5684401"/>
            <a:ext cx="841136" cy="1061125"/>
          </a:xfrm>
          <a:prstGeom prst="rect">
            <a:avLst/>
          </a:prstGeom>
        </p:spPr>
      </p:pic>
      <p:pic>
        <p:nvPicPr>
          <p:cNvPr id="16" name="Picture 15"/>
          <p:cNvPicPr>
            <a:picLocks noChangeAspect="1"/>
          </p:cNvPicPr>
          <p:nvPr/>
        </p:nvPicPr>
        <p:blipFill>
          <a:blip r:embed="rId4"/>
          <a:stretch>
            <a:fillRect/>
          </a:stretch>
        </p:blipFill>
        <p:spPr>
          <a:xfrm>
            <a:off x="4633693" y="5684400"/>
            <a:ext cx="841136" cy="1061125"/>
          </a:xfrm>
          <a:prstGeom prst="rect">
            <a:avLst/>
          </a:prstGeom>
        </p:spPr>
      </p:pic>
      <p:pic>
        <p:nvPicPr>
          <p:cNvPr id="17" name="Picture 16"/>
          <p:cNvPicPr>
            <a:picLocks noChangeAspect="1"/>
          </p:cNvPicPr>
          <p:nvPr/>
        </p:nvPicPr>
        <p:blipFill>
          <a:blip r:embed="rId4"/>
          <a:stretch>
            <a:fillRect/>
          </a:stretch>
        </p:blipFill>
        <p:spPr>
          <a:xfrm>
            <a:off x="8455977" y="4659418"/>
            <a:ext cx="841136" cy="1061125"/>
          </a:xfrm>
          <a:prstGeom prst="rect">
            <a:avLst/>
          </a:prstGeom>
        </p:spPr>
      </p:pic>
      <p:pic>
        <p:nvPicPr>
          <p:cNvPr id="18" name="Picture 17"/>
          <p:cNvPicPr>
            <a:picLocks noChangeAspect="1"/>
          </p:cNvPicPr>
          <p:nvPr/>
        </p:nvPicPr>
        <p:blipFill>
          <a:blip r:embed="rId4"/>
          <a:stretch>
            <a:fillRect/>
          </a:stretch>
        </p:blipFill>
        <p:spPr>
          <a:xfrm>
            <a:off x="9449513" y="4659418"/>
            <a:ext cx="841136" cy="1061125"/>
          </a:xfrm>
          <a:prstGeom prst="rect">
            <a:avLst/>
          </a:prstGeom>
        </p:spPr>
      </p:pic>
      <p:pic>
        <p:nvPicPr>
          <p:cNvPr id="19" name="Picture 18"/>
          <p:cNvPicPr>
            <a:picLocks noChangeAspect="1"/>
          </p:cNvPicPr>
          <p:nvPr/>
        </p:nvPicPr>
        <p:blipFill>
          <a:blip r:embed="rId4"/>
          <a:stretch>
            <a:fillRect/>
          </a:stretch>
        </p:blipFill>
        <p:spPr>
          <a:xfrm>
            <a:off x="10449881" y="4659417"/>
            <a:ext cx="841136" cy="1061125"/>
          </a:xfrm>
          <a:prstGeom prst="rect">
            <a:avLst/>
          </a:prstGeom>
        </p:spPr>
      </p:pic>
      <p:pic>
        <p:nvPicPr>
          <p:cNvPr id="20" name="Picture 19"/>
          <p:cNvPicPr>
            <a:picLocks noChangeAspect="1"/>
          </p:cNvPicPr>
          <p:nvPr/>
        </p:nvPicPr>
        <p:blipFill>
          <a:blip r:embed="rId4"/>
          <a:stretch>
            <a:fillRect/>
          </a:stretch>
        </p:blipFill>
        <p:spPr>
          <a:xfrm>
            <a:off x="8876545" y="5506395"/>
            <a:ext cx="841136" cy="1061125"/>
          </a:xfrm>
          <a:prstGeom prst="rect">
            <a:avLst/>
          </a:prstGeom>
        </p:spPr>
      </p:pic>
      <p:pic>
        <p:nvPicPr>
          <p:cNvPr id="21" name="Picture 20"/>
          <p:cNvPicPr>
            <a:picLocks noChangeAspect="1"/>
          </p:cNvPicPr>
          <p:nvPr/>
        </p:nvPicPr>
        <p:blipFill>
          <a:blip r:embed="rId4"/>
          <a:stretch>
            <a:fillRect/>
          </a:stretch>
        </p:blipFill>
        <p:spPr>
          <a:xfrm>
            <a:off x="9870081" y="5506395"/>
            <a:ext cx="841136" cy="1061125"/>
          </a:xfrm>
          <a:prstGeom prst="rect">
            <a:avLst/>
          </a:prstGeom>
        </p:spPr>
      </p:pic>
      <p:pic>
        <p:nvPicPr>
          <p:cNvPr id="22" name="Picture 21"/>
          <p:cNvPicPr>
            <a:picLocks noChangeAspect="1"/>
          </p:cNvPicPr>
          <p:nvPr/>
        </p:nvPicPr>
        <p:blipFill>
          <a:blip r:embed="rId4"/>
          <a:stretch>
            <a:fillRect/>
          </a:stretch>
        </p:blipFill>
        <p:spPr>
          <a:xfrm>
            <a:off x="10870449" y="5506394"/>
            <a:ext cx="841136" cy="1061125"/>
          </a:xfrm>
          <a:prstGeom prst="rect">
            <a:avLst/>
          </a:prstGeom>
        </p:spPr>
      </p:pic>
      <p:pic>
        <p:nvPicPr>
          <p:cNvPr id="23" name="Picture 22"/>
          <p:cNvPicPr>
            <a:picLocks noChangeAspect="1"/>
          </p:cNvPicPr>
          <p:nvPr/>
        </p:nvPicPr>
        <p:blipFill>
          <a:blip r:embed="rId3"/>
          <a:stretch>
            <a:fillRect/>
          </a:stretch>
        </p:blipFill>
        <p:spPr>
          <a:xfrm>
            <a:off x="6418033" y="5715395"/>
            <a:ext cx="991011" cy="986982"/>
          </a:xfrm>
          <a:prstGeom prst="rect">
            <a:avLst/>
          </a:prstGeom>
        </p:spPr>
      </p:pic>
      <p:sp>
        <p:nvSpPr>
          <p:cNvPr id="24" name="TextBox 23"/>
          <p:cNvSpPr txBox="1"/>
          <p:nvPr/>
        </p:nvSpPr>
        <p:spPr>
          <a:xfrm>
            <a:off x="4246208" y="3352800"/>
            <a:ext cx="1505424" cy="1477328"/>
          </a:xfrm>
          <a:prstGeom prst="rect">
            <a:avLst/>
          </a:prstGeom>
          <a:noFill/>
        </p:spPr>
        <p:txBody>
          <a:bodyPr wrap="square" rtlCol="0">
            <a:spAutoFit/>
          </a:bodyPr>
          <a:lstStyle/>
          <a:p>
            <a:r>
              <a:rPr lang="en-AU" b="1" i="1" dirty="0"/>
              <a:t>Output</a:t>
            </a:r>
          </a:p>
          <a:p>
            <a:r>
              <a:rPr lang="en-AU" dirty="0"/>
              <a:t>Before – 100 pizzas</a:t>
            </a:r>
          </a:p>
          <a:p>
            <a:r>
              <a:rPr lang="en-AU" dirty="0"/>
              <a:t>After – 150 pizzas</a:t>
            </a:r>
          </a:p>
        </p:txBody>
      </p:sp>
      <p:sp>
        <p:nvSpPr>
          <p:cNvPr id="25" name="TextBox 24"/>
          <p:cNvSpPr txBox="1"/>
          <p:nvPr/>
        </p:nvSpPr>
        <p:spPr>
          <a:xfrm>
            <a:off x="9870081" y="3182088"/>
            <a:ext cx="1505424" cy="1477328"/>
          </a:xfrm>
          <a:prstGeom prst="rect">
            <a:avLst/>
          </a:prstGeom>
          <a:noFill/>
        </p:spPr>
        <p:txBody>
          <a:bodyPr wrap="square" rtlCol="0">
            <a:spAutoFit/>
          </a:bodyPr>
          <a:lstStyle/>
          <a:p>
            <a:r>
              <a:rPr lang="en-AU" b="1" i="1" dirty="0"/>
              <a:t>Output</a:t>
            </a:r>
          </a:p>
          <a:p>
            <a:r>
              <a:rPr lang="en-AU" dirty="0"/>
              <a:t>Before – 100 pizzas</a:t>
            </a:r>
          </a:p>
          <a:p>
            <a:r>
              <a:rPr lang="en-AU" dirty="0"/>
              <a:t>After – 195 pizzas</a:t>
            </a:r>
          </a:p>
        </p:txBody>
      </p:sp>
      <p:sp>
        <p:nvSpPr>
          <p:cNvPr id="2" name="TextBox 1"/>
          <p:cNvSpPr txBox="1"/>
          <p:nvPr/>
        </p:nvSpPr>
        <p:spPr>
          <a:xfrm>
            <a:off x="8033501" y="112576"/>
            <a:ext cx="3604846" cy="1200329"/>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In this case, capital equipment is fixed in the short run and variable in the long run.</a:t>
            </a:r>
          </a:p>
        </p:txBody>
      </p:sp>
    </p:spTree>
    <p:extLst>
      <p:ext uri="{BB962C8B-B14F-4D97-AF65-F5344CB8AC3E}">
        <p14:creationId xmlns:p14="http://schemas.microsoft.com/office/powerpoint/2010/main" val="325148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059" y="365125"/>
            <a:ext cx="3164541" cy="1325563"/>
          </a:xfrm>
        </p:spPr>
        <p:txBody>
          <a:bodyPr/>
          <a:lstStyle/>
          <a:p>
            <a:r>
              <a:rPr lang="en-US" dirty="0"/>
              <a:t>Revision - Circular Flow</a:t>
            </a:r>
          </a:p>
        </p:txBody>
      </p:sp>
      <p:pic>
        <p:nvPicPr>
          <p:cNvPr id="4" name="Picture 3"/>
          <p:cNvPicPr>
            <a:picLocks noChangeAspect="1"/>
          </p:cNvPicPr>
          <p:nvPr/>
        </p:nvPicPr>
        <p:blipFill>
          <a:blip r:embed="rId2"/>
          <a:stretch>
            <a:fillRect/>
          </a:stretch>
        </p:blipFill>
        <p:spPr>
          <a:xfrm>
            <a:off x="2949388" y="365125"/>
            <a:ext cx="8404412" cy="6303309"/>
          </a:xfrm>
          <a:prstGeom prst="rect">
            <a:avLst/>
          </a:prstGeom>
        </p:spPr>
      </p:pic>
      <p:sp>
        <p:nvSpPr>
          <p:cNvPr id="5" name="TextBox 4"/>
          <p:cNvSpPr txBox="1"/>
          <p:nvPr/>
        </p:nvSpPr>
        <p:spPr>
          <a:xfrm>
            <a:off x="7175126" y="2514600"/>
            <a:ext cx="1465729" cy="646331"/>
          </a:xfrm>
          <a:prstGeom prst="rect">
            <a:avLst/>
          </a:prstGeom>
          <a:solidFill>
            <a:srgbClr val="FFFF00"/>
          </a:solidFill>
        </p:spPr>
        <p:txBody>
          <a:bodyPr wrap="square" rtlCol="0">
            <a:spAutoFit/>
          </a:bodyPr>
          <a:lstStyle/>
          <a:p>
            <a:r>
              <a:rPr lang="en-US" b="1" dirty="0">
                <a:solidFill>
                  <a:srgbClr val="FF0000"/>
                </a:solidFill>
              </a:rPr>
              <a:t>Consumption (C )</a:t>
            </a:r>
          </a:p>
        </p:txBody>
      </p:sp>
      <p:sp>
        <p:nvSpPr>
          <p:cNvPr id="8" name="TextBox 7"/>
          <p:cNvSpPr txBox="1"/>
          <p:nvPr/>
        </p:nvSpPr>
        <p:spPr>
          <a:xfrm>
            <a:off x="6788523" y="180459"/>
            <a:ext cx="2637865" cy="369332"/>
          </a:xfrm>
          <a:prstGeom prst="rect">
            <a:avLst/>
          </a:prstGeom>
          <a:solidFill>
            <a:srgbClr val="FFFF00"/>
          </a:solidFill>
        </p:spPr>
        <p:txBody>
          <a:bodyPr wrap="square" rtlCol="0">
            <a:spAutoFit/>
          </a:bodyPr>
          <a:lstStyle/>
          <a:p>
            <a:r>
              <a:rPr lang="en-US" b="1" dirty="0">
                <a:solidFill>
                  <a:srgbClr val="FF0000"/>
                </a:solidFill>
              </a:rPr>
              <a:t>Exports – Imports (X-M)</a:t>
            </a:r>
          </a:p>
        </p:txBody>
      </p:sp>
      <p:sp>
        <p:nvSpPr>
          <p:cNvPr id="10" name="TextBox 9"/>
          <p:cNvSpPr txBox="1"/>
          <p:nvPr/>
        </p:nvSpPr>
        <p:spPr>
          <a:xfrm>
            <a:off x="10215284" y="6022103"/>
            <a:ext cx="1739151" cy="369332"/>
          </a:xfrm>
          <a:prstGeom prst="rect">
            <a:avLst/>
          </a:prstGeom>
          <a:solidFill>
            <a:srgbClr val="FFFF00"/>
          </a:solidFill>
        </p:spPr>
        <p:txBody>
          <a:bodyPr wrap="square" rtlCol="0">
            <a:spAutoFit/>
          </a:bodyPr>
          <a:lstStyle/>
          <a:p>
            <a:r>
              <a:rPr lang="en-US" b="1" dirty="0">
                <a:solidFill>
                  <a:srgbClr val="FF0000"/>
                </a:solidFill>
              </a:rPr>
              <a:t>Investment (I)</a:t>
            </a:r>
          </a:p>
        </p:txBody>
      </p:sp>
      <p:sp>
        <p:nvSpPr>
          <p:cNvPr id="11" name="TextBox 10"/>
          <p:cNvSpPr txBox="1"/>
          <p:nvPr/>
        </p:nvSpPr>
        <p:spPr>
          <a:xfrm>
            <a:off x="8107455" y="3516779"/>
            <a:ext cx="1739151" cy="646331"/>
          </a:xfrm>
          <a:prstGeom prst="rect">
            <a:avLst/>
          </a:prstGeom>
          <a:solidFill>
            <a:srgbClr val="FFFF00"/>
          </a:solidFill>
        </p:spPr>
        <p:txBody>
          <a:bodyPr wrap="square" rtlCol="0">
            <a:spAutoFit/>
          </a:bodyPr>
          <a:lstStyle/>
          <a:p>
            <a:r>
              <a:rPr lang="en-US" b="1" dirty="0">
                <a:solidFill>
                  <a:srgbClr val="FF0000"/>
                </a:solidFill>
              </a:rPr>
              <a:t>Government Spending (G)</a:t>
            </a:r>
          </a:p>
        </p:txBody>
      </p:sp>
      <p:sp>
        <p:nvSpPr>
          <p:cNvPr id="3" name="Content Placeholder 2"/>
          <p:cNvSpPr>
            <a:spLocks noGrp="1"/>
          </p:cNvSpPr>
          <p:nvPr>
            <p:ph idx="1"/>
          </p:nvPr>
        </p:nvSpPr>
        <p:spPr>
          <a:xfrm>
            <a:off x="284629" y="1935355"/>
            <a:ext cx="4128248" cy="581399"/>
          </a:xfrm>
          <a:solidFill>
            <a:srgbClr val="FFFF00"/>
          </a:solidFill>
        </p:spPr>
        <p:txBody>
          <a:bodyPr/>
          <a:lstStyle/>
          <a:p>
            <a:r>
              <a:rPr lang="en-US" dirty="0">
                <a:solidFill>
                  <a:srgbClr val="FF0000"/>
                </a:solidFill>
              </a:rPr>
              <a:t>GDP = C + I + G + (X-M)</a:t>
            </a:r>
          </a:p>
        </p:txBody>
      </p:sp>
    </p:spTree>
    <p:extLst>
      <p:ext uri="{BB962C8B-B14F-4D97-AF65-F5344CB8AC3E}">
        <p14:creationId xmlns:p14="http://schemas.microsoft.com/office/powerpoint/2010/main" val="42273640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Short Run vs Long Run – Technology Example</a:t>
            </a:r>
          </a:p>
        </p:txBody>
      </p:sp>
      <p:sp>
        <p:nvSpPr>
          <p:cNvPr id="3" name="Content Placeholder 2"/>
          <p:cNvSpPr>
            <a:spLocks noGrp="1"/>
          </p:cNvSpPr>
          <p:nvPr>
            <p:ph sz="half" idx="1"/>
          </p:nvPr>
        </p:nvSpPr>
        <p:spPr>
          <a:ln>
            <a:solidFill>
              <a:srgbClr val="FF0000"/>
            </a:solidFill>
          </a:ln>
        </p:spPr>
        <p:txBody>
          <a:bodyPr/>
          <a:lstStyle/>
          <a:p>
            <a:pPr marL="0" indent="0">
              <a:buNone/>
            </a:pPr>
            <a:r>
              <a:rPr lang="en-US" b="1" dirty="0"/>
              <a:t>Short Run</a:t>
            </a:r>
          </a:p>
          <a:p>
            <a:r>
              <a:rPr lang="en-US" dirty="0" err="1"/>
              <a:t>Eg</a:t>
            </a:r>
            <a:r>
              <a:rPr lang="en-US" dirty="0"/>
              <a:t>. technology is fixed. If you want to increase your speed of production of cars, you need more machines because the technology can’t improve quickly.</a:t>
            </a:r>
          </a:p>
          <a:p>
            <a:endParaRPr lang="en-US" dirty="0"/>
          </a:p>
        </p:txBody>
      </p:sp>
      <p:sp>
        <p:nvSpPr>
          <p:cNvPr id="4" name="Content Placeholder 3"/>
          <p:cNvSpPr>
            <a:spLocks noGrp="1"/>
          </p:cNvSpPr>
          <p:nvPr>
            <p:ph sz="half" idx="2"/>
          </p:nvPr>
        </p:nvSpPr>
        <p:spPr>
          <a:ln>
            <a:solidFill>
              <a:schemeClr val="accent1"/>
            </a:solidFill>
          </a:ln>
        </p:spPr>
        <p:txBody>
          <a:bodyPr/>
          <a:lstStyle/>
          <a:p>
            <a:pPr marL="0" indent="0">
              <a:buNone/>
            </a:pPr>
            <a:r>
              <a:rPr lang="en-US" b="1" dirty="0"/>
              <a:t>Long Run</a:t>
            </a:r>
          </a:p>
          <a:p>
            <a:r>
              <a:rPr lang="en-US" dirty="0" err="1"/>
              <a:t>Eg</a:t>
            </a:r>
            <a:r>
              <a:rPr lang="en-US" dirty="0"/>
              <a:t>. technology. If you want to increase your speed of production of cars, you can still add more machines but you can also improve technology which will increase output.</a:t>
            </a:r>
          </a:p>
          <a:p>
            <a:endParaRPr lang="en-US" dirty="0"/>
          </a:p>
          <a:p>
            <a:endParaRPr lang="en-US" dirty="0"/>
          </a:p>
        </p:txBody>
      </p:sp>
      <p:pic>
        <p:nvPicPr>
          <p:cNvPr id="6" name="Picture 5"/>
          <p:cNvPicPr>
            <a:picLocks noChangeAspect="1"/>
          </p:cNvPicPr>
          <p:nvPr/>
        </p:nvPicPr>
        <p:blipFill>
          <a:blip r:embed="rId2"/>
          <a:stretch>
            <a:fillRect/>
          </a:stretch>
        </p:blipFill>
        <p:spPr>
          <a:xfrm>
            <a:off x="2588191" y="4491069"/>
            <a:ext cx="2327938" cy="2279774"/>
          </a:xfrm>
          <a:prstGeom prst="rect">
            <a:avLst/>
          </a:prstGeom>
        </p:spPr>
      </p:pic>
      <p:pic>
        <p:nvPicPr>
          <p:cNvPr id="7" name="Picture 6"/>
          <p:cNvPicPr>
            <a:picLocks noChangeAspect="1"/>
          </p:cNvPicPr>
          <p:nvPr/>
        </p:nvPicPr>
        <p:blipFill>
          <a:blip r:embed="rId3"/>
          <a:stretch>
            <a:fillRect/>
          </a:stretch>
        </p:blipFill>
        <p:spPr>
          <a:xfrm>
            <a:off x="7744965" y="4731406"/>
            <a:ext cx="3011525" cy="1929715"/>
          </a:xfrm>
          <a:prstGeom prst="rect">
            <a:avLst/>
          </a:prstGeom>
        </p:spPr>
      </p:pic>
    </p:spTree>
    <p:extLst>
      <p:ext uri="{BB962C8B-B14F-4D97-AF65-F5344CB8AC3E}">
        <p14:creationId xmlns:p14="http://schemas.microsoft.com/office/powerpoint/2010/main" val="28165450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 run or short run?</a:t>
            </a:r>
          </a:p>
        </p:txBody>
      </p:sp>
      <p:sp>
        <p:nvSpPr>
          <p:cNvPr id="3" name="Content Placeholder 2"/>
          <p:cNvSpPr>
            <a:spLocks noGrp="1"/>
          </p:cNvSpPr>
          <p:nvPr>
            <p:ph idx="1"/>
          </p:nvPr>
        </p:nvSpPr>
        <p:spPr/>
        <p:txBody>
          <a:bodyPr>
            <a:normAutofit fontScale="92500"/>
          </a:bodyPr>
          <a:lstStyle/>
          <a:p>
            <a:r>
              <a:rPr lang="en-US" dirty="0"/>
              <a:t>A car repair shop has 3 people working in the garage. They want to expand and move into a larger building so they can fit more people in the garage but this will take some time so they work longer hours instead.</a:t>
            </a:r>
          </a:p>
          <a:p>
            <a:r>
              <a:rPr lang="en-US" dirty="0">
                <a:solidFill>
                  <a:srgbClr val="FF0000"/>
                </a:solidFill>
              </a:rPr>
              <a:t>Short run – we can see that in this scenario, the size of the building is ‘fixed’</a:t>
            </a:r>
          </a:p>
          <a:p>
            <a:r>
              <a:rPr lang="en-US" dirty="0"/>
              <a:t>A computer chip manufacturer wants to expand its production. It invests in research and development and also builds new factories and increases production.</a:t>
            </a:r>
          </a:p>
          <a:p>
            <a:r>
              <a:rPr lang="en-US" dirty="0">
                <a:solidFill>
                  <a:srgbClr val="FF0000"/>
                </a:solidFill>
              </a:rPr>
              <a:t>Long run – we can see that none of the resources are ‘fixed’ because the company is able to increase its technology and the number of factories.</a:t>
            </a:r>
          </a:p>
        </p:txBody>
      </p:sp>
    </p:spTree>
    <p:extLst>
      <p:ext uri="{BB962C8B-B14F-4D97-AF65-F5344CB8AC3E}">
        <p14:creationId xmlns:p14="http://schemas.microsoft.com/office/powerpoint/2010/main" val="224854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4804019" cy="2852737"/>
          </a:xfrm>
        </p:spPr>
        <p:txBody>
          <a:bodyPr>
            <a:normAutofit fontScale="90000"/>
          </a:bodyPr>
          <a:lstStyle/>
          <a:p>
            <a:r>
              <a:rPr lang="en-US" dirty="0"/>
              <a:t>Short Run Aggregate Supply – Sticky Wages</a:t>
            </a:r>
          </a:p>
        </p:txBody>
      </p:sp>
      <p:sp>
        <p:nvSpPr>
          <p:cNvPr id="4" name="Text Placeholder 3"/>
          <p:cNvSpPr>
            <a:spLocks noGrp="1"/>
          </p:cNvSpPr>
          <p:nvPr>
            <p:ph type="body" idx="1"/>
          </p:nvPr>
        </p:nvSpPr>
        <p:spPr/>
        <p:txBody>
          <a:bodyPr/>
          <a:lstStyle/>
          <a:p>
            <a:endParaRPr lang="en-US"/>
          </a:p>
        </p:txBody>
      </p:sp>
      <p:sp>
        <p:nvSpPr>
          <p:cNvPr id="5" name="TextBox 4"/>
          <p:cNvSpPr txBox="1"/>
          <p:nvPr/>
        </p:nvSpPr>
        <p:spPr>
          <a:xfrm>
            <a:off x="10080812" y="6385015"/>
            <a:ext cx="2111188" cy="369332"/>
          </a:xfrm>
          <a:prstGeom prst="rect">
            <a:avLst/>
          </a:prstGeom>
          <a:noFill/>
          <a:ln>
            <a:solidFill>
              <a:srgbClr val="FF0000"/>
            </a:solidFill>
          </a:ln>
        </p:spPr>
        <p:txBody>
          <a:bodyPr wrap="square" rtlCol="0">
            <a:spAutoFit/>
          </a:bodyPr>
          <a:lstStyle/>
          <a:p>
            <a:r>
              <a:rPr lang="en-US" dirty="0">
                <a:hlinkClick r:id="" action="ppaction://noaction"/>
              </a:rPr>
              <a:t>LRAS &amp; SRAS</a:t>
            </a:r>
            <a:endParaRPr lang="en-US" dirty="0"/>
          </a:p>
        </p:txBody>
      </p:sp>
      <p:pic>
        <p:nvPicPr>
          <p:cNvPr id="6" name="Picture 5"/>
          <p:cNvPicPr>
            <a:picLocks noChangeAspect="1"/>
          </p:cNvPicPr>
          <p:nvPr/>
        </p:nvPicPr>
        <p:blipFill>
          <a:blip r:embed="rId2"/>
          <a:stretch>
            <a:fillRect/>
          </a:stretch>
        </p:blipFill>
        <p:spPr>
          <a:xfrm>
            <a:off x="5934635" y="1332112"/>
            <a:ext cx="5858436" cy="5237569"/>
          </a:xfrm>
          <a:prstGeom prst="rect">
            <a:avLst/>
          </a:prstGeom>
        </p:spPr>
      </p:pic>
      <p:sp>
        <p:nvSpPr>
          <p:cNvPr id="7" name="TextBox 6"/>
          <p:cNvSpPr txBox="1"/>
          <p:nvPr/>
        </p:nvSpPr>
        <p:spPr>
          <a:xfrm>
            <a:off x="10080812" y="3332285"/>
            <a:ext cx="1712259" cy="923330"/>
          </a:xfrm>
          <a:prstGeom prst="rect">
            <a:avLst/>
          </a:prstGeom>
          <a:noFill/>
        </p:spPr>
        <p:txBody>
          <a:bodyPr wrap="square" rtlCol="0">
            <a:spAutoFit/>
          </a:bodyPr>
          <a:lstStyle/>
          <a:p>
            <a:r>
              <a:rPr lang="en-AU" dirty="0"/>
              <a:t>Slopes up because of sticky wages.</a:t>
            </a:r>
          </a:p>
        </p:txBody>
      </p:sp>
    </p:spTree>
    <p:extLst>
      <p:ext uri="{BB962C8B-B14F-4D97-AF65-F5344CB8AC3E}">
        <p14:creationId xmlns:p14="http://schemas.microsoft.com/office/powerpoint/2010/main" val="229672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52064"/>
            <a:ext cx="10515600" cy="1325563"/>
          </a:xfrm>
        </p:spPr>
        <p:txBody>
          <a:bodyPr/>
          <a:lstStyle/>
          <a:p>
            <a:r>
              <a:rPr lang="en-US" dirty="0"/>
              <a:t>SRAS vs LRAS</a:t>
            </a:r>
          </a:p>
        </p:txBody>
      </p:sp>
      <p:sp>
        <p:nvSpPr>
          <p:cNvPr id="6" name="Content Placeholder 5"/>
          <p:cNvSpPr>
            <a:spLocks noGrp="1"/>
          </p:cNvSpPr>
          <p:nvPr>
            <p:ph sz="half" idx="1"/>
          </p:nvPr>
        </p:nvSpPr>
        <p:spPr>
          <a:ln>
            <a:solidFill>
              <a:schemeClr val="tx2">
                <a:lumMod val="40000"/>
                <a:lumOff val="60000"/>
              </a:schemeClr>
            </a:solidFill>
          </a:ln>
        </p:spPr>
        <p:txBody>
          <a:bodyPr/>
          <a:lstStyle/>
          <a:p>
            <a:pPr marL="0" indent="0">
              <a:buNone/>
            </a:pPr>
            <a:r>
              <a:rPr lang="en-US" b="1" dirty="0"/>
              <a:t>SRAS</a:t>
            </a:r>
          </a:p>
          <a:p>
            <a:r>
              <a:rPr lang="en-US" dirty="0">
                <a:solidFill>
                  <a:srgbClr val="00B0F0"/>
                </a:solidFill>
              </a:rPr>
              <a:t>Wages and resource costs </a:t>
            </a:r>
            <a:r>
              <a:rPr lang="en-US" dirty="0"/>
              <a:t>are </a:t>
            </a:r>
            <a:r>
              <a:rPr lang="en-US" dirty="0">
                <a:solidFill>
                  <a:srgbClr val="00B0F0"/>
                </a:solidFill>
              </a:rPr>
              <a:t>relatively fixed</a:t>
            </a:r>
            <a:r>
              <a:rPr lang="en-US" dirty="0"/>
              <a:t>.</a:t>
            </a:r>
          </a:p>
          <a:p>
            <a:r>
              <a:rPr lang="en-US" dirty="0" err="1"/>
              <a:t>Eg</a:t>
            </a:r>
            <a:r>
              <a:rPr lang="en-US" dirty="0"/>
              <a:t>. There is a recession and your boss wants to lower everyone’s wages so that no one has to lose their job but is unable to so he fires some workers instead. </a:t>
            </a:r>
          </a:p>
        </p:txBody>
      </p:sp>
      <p:sp>
        <p:nvSpPr>
          <p:cNvPr id="7" name="Content Placeholder 6"/>
          <p:cNvSpPr>
            <a:spLocks noGrp="1"/>
          </p:cNvSpPr>
          <p:nvPr>
            <p:ph sz="half" idx="2"/>
          </p:nvPr>
        </p:nvSpPr>
        <p:spPr>
          <a:ln>
            <a:solidFill>
              <a:schemeClr val="accent4">
                <a:lumMod val="60000"/>
                <a:lumOff val="40000"/>
              </a:schemeClr>
            </a:solidFill>
          </a:ln>
        </p:spPr>
        <p:txBody>
          <a:bodyPr/>
          <a:lstStyle/>
          <a:p>
            <a:pPr marL="0" indent="0">
              <a:buNone/>
            </a:pPr>
            <a:r>
              <a:rPr lang="en-US" b="1" dirty="0"/>
              <a:t>LRAS</a:t>
            </a:r>
          </a:p>
          <a:p>
            <a:r>
              <a:rPr lang="en-US" dirty="0">
                <a:solidFill>
                  <a:srgbClr val="00B050"/>
                </a:solidFill>
              </a:rPr>
              <a:t>Wages and resource costs</a:t>
            </a:r>
            <a:r>
              <a:rPr lang="en-US" dirty="0"/>
              <a:t> are </a:t>
            </a:r>
            <a:r>
              <a:rPr lang="en-US" dirty="0">
                <a:solidFill>
                  <a:srgbClr val="00B050"/>
                </a:solidFill>
              </a:rPr>
              <a:t>flexible/variable</a:t>
            </a:r>
            <a:r>
              <a:rPr lang="en-US" dirty="0"/>
              <a:t>.</a:t>
            </a:r>
          </a:p>
          <a:p>
            <a:r>
              <a:rPr lang="en-US" dirty="0" err="1"/>
              <a:t>Eg</a:t>
            </a:r>
            <a:r>
              <a:rPr lang="en-US" dirty="0"/>
              <a:t>. There is a recession and your boss wants to lower everyone’s wages so that no one has to lose their job. </a:t>
            </a:r>
          </a:p>
        </p:txBody>
      </p:sp>
      <p:sp>
        <p:nvSpPr>
          <p:cNvPr id="8" name="TextBox 7"/>
          <p:cNvSpPr txBox="1"/>
          <p:nvPr/>
        </p:nvSpPr>
        <p:spPr>
          <a:xfrm>
            <a:off x="5573027" y="288758"/>
            <a:ext cx="5303520" cy="923330"/>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In the case of SRAS and LRAS. The fixed factor is the wages and resource costs.</a:t>
            </a:r>
          </a:p>
        </p:txBody>
      </p:sp>
      <p:pic>
        <p:nvPicPr>
          <p:cNvPr id="2" name="Picture 1"/>
          <p:cNvPicPr>
            <a:picLocks noChangeAspect="1"/>
          </p:cNvPicPr>
          <p:nvPr/>
        </p:nvPicPr>
        <p:blipFill>
          <a:blip r:embed="rId2"/>
          <a:stretch>
            <a:fillRect/>
          </a:stretch>
        </p:blipFill>
        <p:spPr>
          <a:xfrm>
            <a:off x="2712582" y="1175662"/>
            <a:ext cx="2153864" cy="1250145"/>
          </a:xfrm>
          <a:prstGeom prst="rect">
            <a:avLst/>
          </a:prstGeom>
        </p:spPr>
      </p:pic>
      <p:pic>
        <p:nvPicPr>
          <p:cNvPr id="3" name="Picture 2"/>
          <p:cNvPicPr>
            <a:picLocks noChangeAspect="1"/>
          </p:cNvPicPr>
          <p:nvPr/>
        </p:nvPicPr>
        <p:blipFill>
          <a:blip r:embed="rId3"/>
          <a:stretch>
            <a:fillRect/>
          </a:stretch>
        </p:blipFill>
        <p:spPr>
          <a:xfrm>
            <a:off x="7894182" y="1055715"/>
            <a:ext cx="1940973" cy="1276715"/>
          </a:xfrm>
          <a:prstGeom prst="rect">
            <a:avLst/>
          </a:prstGeom>
        </p:spPr>
      </p:pic>
    </p:spTree>
    <p:extLst>
      <p:ext uri="{BB962C8B-B14F-4D97-AF65-F5344CB8AC3E}">
        <p14:creationId xmlns:p14="http://schemas.microsoft.com/office/powerpoint/2010/main" val="24009517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839" y="339407"/>
            <a:ext cx="10515600" cy="874247"/>
          </a:xfrm>
        </p:spPr>
        <p:txBody>
          <a:bodyPr/>
          <a:lstStyle/>
          <a:p>
            <a:r>
              <a:rPr lang="en-US" dirty="0"/>
              <a:t>Reasons for Sticky Resource Costs</a:t>
            </a:r>
          </a:p>
        </p:txBody>
      </p:sp>
      <p:sp>
        <p:nvSpPr>
          <p:cNvPr id="3" name="Content Placeholder 2"/>
          <p:cNvSpPr>
            <a:spLocks noGrp="1"/>
          </p:cNvSpPr>
          <p:nvPr>
            <p:ph idx="1"/>
          </p:nvPr>
        </p:nvSpPr>
        <p:spPr>
          <a:xfrm>
            <a:off x="284839" y="1290394"/>
            <a:ext cx="7408333" cy="4182534"/>
          </a:xfrm>
        </p:spPr>
        <p:txBody>
          <a:bodyPr>
            <a:normAutofit fontScale="92500" lnSpcReduction="20000"/>
          </a:bodyPr>
          <a:lstStyle/>
          <a:p>
            <a:r>
              <a:rPr lang="en-US" dirty="0"/>
              <a:t>Labor in particular is sticky which </a:t>
            </a:r>
            <a:r>
              <a:rPr lang="en-US" dirty="0">
                <a:solidFill>
                  <a:srgbClr val="00B0F0"/>
                </a:solidFill>
              </a:rPr>
              <a:t>causes price of labor to be slow to adjust</a:t>
            </a:r>
            <a:r>
              <a:rPr lang="en-US" dirty="0"/>
              <a:t> for various reasons. </a:t>
            </a:r>
          </a:p>
          <a:p>
            <a:pPr lvl="1"/>
            <a:r>
              <a:rPr lang="en-US" dirty="0">
                <a:solidFill>
                  <a:srgbClr val="00B050"/>
                </a:solidFill>
              </a:rPr>
              <a:t>Contracts</a:t>
            </a:r>
            <a:r>
              <a:rPr lang="en-US" dirty="0"/>
              <a:t>. </a:t>
            </a:r>
            <a:r>
              <a:rPr lang="en-US" dirty="0" err="1"/>
              <a:t>Eg</a:t>
            </a:r>
            <a:r>
              <a:rPr lang="en-US" dirty="0"/>
              <a:t>. An employee may have a contract where they are paid 15000 RMB each month that lasts for a year. Even if the price level rises (inflation), they will be locked into that contract.</a:t>
            </a:r>
          </a:p>
          <a:p>
            <a:pPr lvl="1"/>
            <a:r>
              <a:rPr lang="en-US" dirty="0">
                <a:solidFill>
                  <a:srgbClr val="00B050"/>
                </a:solidFill>
              </a:rPr>
              <a:t>Dislike of pay cuts</a:t>
            </a:r>
            <a:r>
              <a:rPr lang="en-US" dirty="0"/>
              <a:t>. Workers have an intense psychological dislike for pay cuts, even if the economic situation is poor in the country, employees don’t want to receive pay cuts.</a:t>
            </a:r>
          </a:p>
          <a:p>
            <a:pPr lvl="1"/>
            <a:r>
              <a:rPr lang="en-US" dirty="0">
                <a:solidFill>
                  <a:srgbClr val="00B050"/>
                </a:solidFill>
              </a:rPr>
              <a:t>Efficiency wages </a:t>
            </a:r>
            <a:r>
              <a:rPr lang="en-US" dirty="0"/>
              <a:t>– many businesses pay extra to keep quality workers. Therefore they find it harder to pay less because they may lose their best workers.</a:t>
            </a:r>
          </a:p>
          <a:p>
            <a:pPr marL="457200" lvl="1" indent="0">
              <a:buNone/>
            </a:pPr>
            <a:r>
              <a:rPr lang="en-US" dirty="0"/>
              <a:t>All of these </a:t>
            </a:r>
            <a:r>
              <a:rPr lang="en-US" dirty="0">
                <a:solidFill>
                  <a:srgbClr val="FF0000"/>
                </a:solidFill>
              </a:rPr>
              <a:t>above factors make the wage less likely to change</a:t>
            </a:r>
            <a:r>
              <a:rPr lang="en-US" dirty="0"/>
              <a:t>! Similar logic applies to the other resources.</a:t>
            </a:r>
          </a:p>
        </p:txBody>
      </p:sp>
      <p:sp>
        <p:nvSpPr>
          <p:cNvPr id="4" name="TextBox 3"/>
          <p:cNvSpPr txBox="1"/>
          <p:nvPr/>
        </p:nvSpPr>
        <p:spPr>
          <a:xfrm>
            <a:off x="6606283" y="5472928"/>
            <a:ext cx="5221650" cy="1200329"/>
          </a:xfrm>
          <a:prstGeom prst="rect">
            <a:avLst/>
          </a:prstGeom>
          <a:solidFill>
            <a:schemeClr val="accent1">
              <a:lumMod val="40000"/>
              <a:lumOff val="60000"/>
            </a:schemeClr>
          </a:solidFill>
        </p:spPr>
        <p:txBody>
          <a:bodyPr wrap="square" rtlCol="0">
            <a:spAutoFit/>
          </a:bodyPr>
          <a:lstStyle/>
          <a:p>
            <a:r>
              <a:rPr lang="en-US" dirty="0"/>
              <a:t>Note: We sometimes say ‘sticky wages’ in place of ‘sticky resource costs’. Both are explaining that the prices of producer inputs are slower to adjust than other prices. </a:t>
            </a:r>
          </a:p>
        </p:txBody>
      </p:sp>
      <p:pic>
        <p:nvPicPr>
          <p:cNvPr id="5" name="Picture 4"/>
          <p:cNvPicPr>
            <a:picLocks noChangeAspect="1"/>
          </p:cNvPicPr>
          <p:nvPr/>
        </p:nvPicPr>
        <p:blipFill>
          <a:blip r:embed="rId2"/>
          <a:stretch>
            <a:fillRect/>
          </a:stretch>
        </p:blipFill>
        <p:spPr>
          <a:xfrm>
            <a:off x="8672258" y="1367520"/>
            <a:ext cx="2780201" cy="1903369"/>
          </a:xfrm>
          <a:prstGeom prst="rect">
            <a:avLst/>
          </a:prstGeom>
        </p:spPr>
      </p:pic>
      <p:pic>
        <p:nvPicPr>
          <p:cNvPr id="6" name="Picture 5"/>
          <p:cNvPicPr>
            <a:picLocks noChangeAspect="1"/>
          </p:cNvPicPr>
          <p:nvPr/>
        </p:nvPicPr>
        <p:blipFill>
          <a:blip r:embed="rId3"/>
          <a:stretch>
            <a:fillRect/>
          </a:stretch>
        </p:blipFill>
        <p:spPr>
          <a:xfrm>
            <a:off x="9868650" y="66472"/>
            <a:ext cx="1863578" cy="1172769"/>
          </a:xfrm>
          <a:prstGeom prst="rect">
            <a:avLst/>
          </a:prstGeom>
        </p:spPr>
      </p:pic>
      <p:sp>
        <p:nvSpPr>
          <p:cNvPr id="7" name="TextBox 6"/>
          <p:cNvSpPr txBox="1"/>
          <p:nvPr/>
        </p:nvSpPr>
        <p:spPr>
          <a:xfrm>
            <a:off x="8672258" y="339408"/>
            <a:ext cx="1408554" cy="646331"/>
          </a:xfrm>
          <a:prstGeom prst="rect">
            <a:avLst/>
          </a:prstGeom>
          <a:noFill/>
        </p:spPr>
        <p:txBody>
          <a:bodyPr wrap="square" rtlCol="0">
            <a:spAutoFit/>
          </a:bodyPr>
          <a:lstStyle/>
          <a:p>
            <a:r>
              <a:rPr lang="en-US" dirty="0"/>
              <a:t>Wage changes = </a:t>
            </a:r>
          </a:p>
        </p:txBody>
      </p:sp>
      <p:sp>
        <p:nvSpPr>
          <p:cNvPr id="10" name="TextBox 9"/>
          <p:cNvSpPr txBox="1"/>
          <p:nvPr/>
        </p:nvSpPr>
        <p:spPr>
          <a:xfrm>
            <a:off x="10080812" y="6385015"/>
            <a:ext cx="2111188" cy="369332"/>
          </a:xfrm>
          <a:prstGeom prst="rect">
            <a:avLst/>
          </a:prstGeom>
          <a:noFill/>
          <a:ln>
            <a:solidFill>
              <a:srgbClr val="FF0000"/>
            </a:solidFill>
          </a:ln>
        </p:spPr>
        <p:txBody>
          <a:bodyPr wrap="square" rtlCol="0">
            <a:spAutoFit/>
          </a:bodyPr>
          <a:lstStyle/>
          <a:p>
            <a:r>
              <a:rPr lang="en-US" dirty="0">
                <a:hlinkClick r:id="" action="ppaction://noaction"/>
              </a:rPr>
              <a:t>LRAS &amp; SRAS</a:t>
            </a:r>
            <a:endParaRPr lang="en-US" dirty="0"/>
          </a:p>
        </p:txBody>
      </p:sp>
      <p:sp>
        <p:nvSpPr>
          <p:cNvPr id="9" name="Rectangle 8"/>
          <p:cNvSpPr/>
          <p:nvPr/>
        </p:nvSpPr>
        <p:spPr>
          <a:xfrm>
            <a:off x="5283226" y="87272"/>
            <a:ext cx="3062249" cy="369332"/>
          </a:xfrm>
          <a:prstGeom prst="rect">
            <a:avLst/>
          </a:prstGeom>
        </p:spPr>
        <p:txBody>
          <a:bodyPr wrap="none">
            <a:spAutoFit/>
          </a:bodyPr>
          <a:lstStyle/>
          <a:p>
            <a:r>
              <a:rPr lang="en-US" dirty="0">
                <a:hlinkClick r:id="rId4"/>
              </a:rPr>
              <a:t>Sticky Wages – MRU - YouTube</a:t>
            </a:r>
            <a:endParaRPr lang="en-US" dirty="0"/>
          </a:p>
        </p:txBody>
      </p:sp>
      <p:sp>
        <p:nvSpPr>
          <p:cNvPr id="11" name="TextBox 10"/>
          <p:cNvSpPr txBox="1"/>
          <p:nvPr/>
        </p:nvSpPr>
        <p:spPr>
          <a:xfrm>
            <a:off x="196645" y="5628050"/>
            <a:ext cx="5899354" cy="923330"/>
          </a:xfrm>
          <a:prstGeom prst="rect">
            <a:avLst/>
          </a:prstGeom>
          <a:solidFill>
            <a:srgbClr val="FFFF00"/>
          </a:solidFill>
        </p:spPr>
        <p:txBody>
          <a:bodyPr wrap="square" rtlCol="0">
            <a:spAutoFit/>
          </a:bodyPr>
          <a:lstStyle/>
          <a:p>
            <a:r>
              <a:rPr lang="en-AU" dirty="0">
                <a:solidFill>
                  <a:srgbClr val="FF0000"/>
                </a:solidFill>
              </a:rPr>
              <a:t>Summary</a:t>
            </a:r>
          </a:p>
          <a:p>
            <a:r>
              <a:rPr lang="en-AU" dirty="0">
                <a:solidFill>
                  <a:srgbClr val="FF0000"/>
                </a:solidFill>
              </a:rPr>
              <a:t>Wages and other resource costs resist change and are therefore referred to as ‘sticky’.</a:t>
            </a:r>
          </a:p>
        </p:txBody>
      </p:sp>
      <p:pic>
        <p:nvPicPr>
          <p:cNvPr id="8" name="Picture 7"/>
          <p:cNvPicPr>
            <a:picLocks noChangeAspect="1"/>
          </p:cNvPicPr>
          <p:nvPr/>
        </p:nvPicPr>
        <p:blipFill>
          <a:blip r:embed="rId5"/>
          <a:stretch>
            <a:fillRect/>
          </a:stretch>
        </p:blipFill>
        <p:spPr>
          <a:xfrm>
            <a:off x="7604902" y="2878675"/>
            <a:ext cx="1481147" cy="1296004"/>
          </a:xfrm>
          <a:prstGeom prst="rect">
            <a:avLst/>
          </a:prstGeom>
        </p:spPr>
      </p:pic>
      <p:pic>
        <p:nvPicPr>
          <p:cNvPr id="12" name="Picture 11"/>
          <p:cNvPicPr>
            <a:picLocks noChangeAspect="1"/>
          </p:cNvPicPr>
          <p:nvPr/>
        </p:nvPicPr>
        <p:blipFill>
          <a:blip r:embed="rId6"/>
          <a:stretch>
            <a:fillRect/>
          </a:stretch>
        </p:blipFill>
        <p:spPr>
          <a:xfrm>
            <a:off x="8951666" y="3681799"/>
            <a:ext cx="2038635" cy="1600423"/>
          </a:xfrm>
          <a:prstGeom prst="rect">
            <a:avLst/>
          </a:prstGeom>
        </p:spPr>
      </p:pic>
    </p:spTree>
    <p:extLst>
      <p:ext uri="{BB962C8B-B14F-4D97-AF65-F5344CB8AC3E}">
        <p14:creationId xmlns:p14="http://schemas.microsoft.com/office/powerpoint/2010/main" val="180254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542" y="85221"/>
            <a:ext cx="10515600" cy="779396"/>
          </a:xfrm>
        </p:spPr>
        <p:txBody>
          <a:bodyPr/>
          <a:lstStyle/>
          <a:p>
            <a:r>
              <a:rPr lang="en-US" dirty="0"/>
              <a:t>Sticky Resource Costs – Contract Example</a:t>
            </a:r>
          </a:p>
        </p:txBody>
      </p:sp>
      <p:sp>
        <p:nvSpPr>
          <p:cNvPr id="3" name="Content Placeholder 2"/>
          <p:cNvSpPr>
            <a:spLocks noGrp="1"/>
          </p:cNvSpPr>
          <p:nvPr>
            <p:ph idx="1"/>
          </p:nvPr>
        </p:nvSpPr>
        <p:spPr>
          <a:xfrm>
            <a:off x="715107" y="3584087"/>
            <a:ext cx="5307623" cy="2711205"/>
          </a:xfrm>
        </p:spPr>
        <p:txBody>
          <a:bodyPr/>
          <a:lstStyle/>
          <a:p>
            <a:r>
              <a:rPr lang="en-US" dirty="0"/>
              <a:t>A soap making company sells soap to a supermarket.</a:t>
            </a:r>
          </a:p>
          <a:p>
            <a:r>
              <a:rPr lang="en-US" dirty="0"/>
              <a:t>They have a contract and agree to sell a certain amount of soap for a certain price. </a:t>
            </a:r>
            <a:r>
              <a:rPr lang="en-US" dirty="0" err="1"/>
              <a:t>Eg</a:t>
            </a:r>
            <a:r>
              <a:rPr lang="en-US" dirty="0">
                <a:solidFill>
                  <a:srgbClr val="00B050"/>
                </a:solidFill>
              </a:rPr>
              <a:t>. </a:t>
            </a:r>
            <a:r>
              <a:rPr lang="en-US" dirty="0"/>
              <a:t>10,000 bars of soap for</a:t>
            </a:r>
            <a:r>
              <a:rPr lang="en-US" dirty="0">
                <a:solidFill>
                  <a:srgbClr val="00B050"/>
                </a:solidFill>
              </a:rPr>
              <a:t> $1 each</a:t>
            </a:r>
          </a:p>
        </p:txBody>
      </p:sp>
      <p:pic>
        <p:nvPicPr>
          <p:cNvPr id="4" name="Picture 3"/>
          <p:cNvPicPr>
            <a:picLocks noChangeAspect="1"/>
          </p:cNvPicPr>
          <p:nvPr/>
        </p:nvPicPr>
        <p:blipFill>
          <a:blip r:embed="rId2"/>
          <a:stretch>
            <a:fillRect/>
          </a:stretch>
        </p:blipFill>
        <p:spPr>
          <a:xfrm>
            <a:off x="2059468" y="1605246"/>
            <a:ext cx="1848108" cy="1781424"/>
          </a:xfrm>
          <a:prstGeom prst="rect">
            <a:avLst/>
          </a:prstGeom>
        </p:spPr>
      </p:pic>
      <p:pic>
        <p:nvPicPr>
          <p:cNvPr id="5" name="Picture 4"/>
          <p:cNvPicPr>
            <a:picLocks noChangeAspect="1"/>
          </p:cNvPicPr>
          <p:nvPr/>
        </p:nvPicPr>
        <p:blipFill>
          <a:blip r:embed="rId3"/>
          <a:stretch>
            <a:fillRect/>
          </a:stretch>
        </p:blipFill>
        <p:spPr>
          <a:xfrm>
            <a:off x="7073195" y="1605246"/>
            <a:ext cx="3538831" cy="1867716"/>
          </a:xfrm>
          <a:prstGeom prst="rect">
            <a:avLst/>
          </a:prstGeom>
        </p:spPr>
      </p:pic>
      <p:sp>
        <p:nvSpPr>
          <p:cNvPr id="6" name="Right Arrow 5"/>
          <p:cNvSpPr/>
          <p:nvPr/>
        </p:nvSpPr>
        <p:spPr>
          <a:xfrm>
            <a:off x="4273062" y="2004646"/>
            <a:ext cx="2558561" cy="9847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a:xfrm>
            <a:off x="6608884" y="3786920"/>
            <a:ext cx="5307623" cy="27112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8" name="Content Placeholder 2"/>
          <p:cNvSpPr txBox="1">
            <a:spLocks/>
          </p:cNvSpPr>
          <p:nvPr/>
        </p:nvSpPr>
        <p:spPr>
          <a:xfrm>
            <a:off x="6476999" y="3730014"/>
            <a:ext cx="5307623" cy="271120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Even if the supermarket prices of soap go up </a:t>
            </a:r>
            <a:r>
              <a:rPr lang="en-US" dirty="0" err="1"/>
              <a:t>eg</a:t>
            </a:r>
            <a:r>
              <a:rPr lang="en-US" dirty="0"/>
              <a:t>. $1.20 -&gt;$1.50, the supermarket will </a:t>
            </a:r>
            <a:r>
              <a:rPr lang="en-US" dirty="0">
                <a:solidFill>
                  <a:srgbClr val="00B0F0"/>
                </a:solidFill>
              </a:rPr>
              <a:t>still pay the soap maker the same amount for the soap</a:t>
            </a:r>
            <a:r>
              <a:rPr lang="en-US" dirty="0"/>
              <a:t> – </a:t>
            </a:r>
            <a:r>
              <a:rPr lang="en-US" dirty="0">
                <a:solidFill>
                  <a:srgbClr val="00B050"/>
                </a:solidFill>
              </a:rPr>
              <a:t>$1 each</a:t>
            </a:r>
            <a:r>
              <a:rPr lang="en-US" dirty="0"/>
              <a:t>. Even though the supermarket can sell for a higher price. </a:t>
            </a:r>
          </a:p>
        </p:txBody>
      </p:sp>
      <p:sp>
        <p:nvSpPr>
          <p:cNvPr id="9" name="TextBox 8"/>
          <p:cNvSpPr txBox="1"/>
          <p:nvPr/>
        </p:nvSpPr>
        <p:spPr>
          <a:xfrm>
            <a:off x="838200" y="1793631"/>
            <a:ext cx="1221268" cy="646331"/>
          </a:xfrm>
          <a:prstGeom prst="rect">
            <a:avLst/>
          </a:prstGeom>
          <a:noFill/>
        </p:spPr>
        <p:txBody>
          <a:bodyPr wrap="square" rtlCol="0">
            <a:spAutoFit/>
          </a:bodyPr>
          <a:lstStyle/>
          <a:p>
            <a:r>
              <a:rPr lang="en-US" dirty="0"/>
              <a:t>10,000</a:t>
            </a:r>
          </a:p>
          <a:p>
            <a:r>
              <a:rPr lang="en-US" dirty="0"/>
              <a:t>$1</a:t>
            </a:r>
          </a:p>
        </p:txBody>
      </p:sp>
      <p:sp>
        <p:nvSpPr>
          <p:cNvPr id="10" name="TextBox 9"/>
          <p:cNvSpPr txBox="1"/>
          <p:nvPr/>
        </p:nvSpPr>
        <p:spPr>
          <a:xfrm>
            <a:off x="10853598" y="1747594"/>
            <a:ext cx="1221268" cy="923330"/>
          </a:xfrm>
          <a:prstGeom prst="rect">
            <a:avLst/>
          </a:prstGeom>
          <a:noFill/>
        </p:spPr>
        <p:txBody>
          <a:bodyPr wrap="square" rtlCol="0">
            <a:spAutoFit/>
          </a:bodyPr>
          <a:lstStyle/>
          <a:p>
            <a:r>
              <a:rPr lang="en-US" dirty="0"/>
              <a:t>$1.20</a:t>
            </a:r>
          </a:p>
          <a:p>
            <a:r>
              <a:rPr lang="en-US" dirty="0"/>
              <a:t>-&gt;</a:t>
            </a:r>
          </a:p>
          <a:p>
            <a:r>
              <a:rPr lang="en-US" dirty="0"/>
              <a:t>$1.50</a:t>
            </a:r>
          </a:p>
        </p:txBody>
      </p:sp>
      <p:sp>
        <p:nvSpPr>
          <p:cNvPr id="11" name="TextBox 10"/>
          <p:cNvSpPr txBox="1"/>
          <p:nvPr/>
        </p:nvSpPr>
        <p:spPr>
          <a:xfrm>
            <a:off x="9902732" y="123918"/>
            <a:ext cx="2013776" cy="1200329"/>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Sticky resource costs, often caused by contracts </a:t>
            </a:r>
          </a:p>
        </p:txBody>
      </p:sp>
      <p:sp>
        <p:nvSpPr>
          <p:cNvPr id="12" name="TextBox 11"/>
          <p:cNvSpPr txBox="1"/>
          <p:nvPr/>
        </p:nvSpPr>
        <p:spPr>
          <a:xfrm>
            <a:off x="580292" y="883349"/>
            <a:ext cx="6251331" cy="646331"/>
          </a:xfrm>
          <a:prstGeom prst="rect">
            <a:avLst/>
          </a:prstGeom>
          <a:noFill/>
        </p:spPr>
        <p:txBody>
          <a:bodyPr wrap="square" rtlCol="0">
            <a:spAutoFit/>
          </a:bodyPr>
          <a:lstStyle/>
          <a:p>
            <a:pPr marL="285750" indent="-285750">
              <a:buFont typeface="Arial" panose="020B0604020202020204" pitchFamily="34" charset="0"/>
              <a:buChar char="•"/>
            </a:pPr>
            <a:r>
              <a:rPr lang="en-US" dirty="0"/>
              <a:t>Sticky resource costs can also apply to the materials/inputs that a business buys.</a:t>
            </a:r>
          </a:p>
        </p:txBody>
      </p:sp>
      <p:sp>
        <p:nvSpPr>
          <p:cNvPr id="13" name="Rectangle 12"/>
          <p:cNvSpPr/>
          <p:nvPr/>
        </p:nvSpPr>
        <p:spPr>
          <a:xfrm>
            <a:off x="1546080" y="6285006"/>
            <a:ext cx="6314549" cy="369332"/>
          </a:xfrm>
          <a:prstGeom prst="rect">
            <a:avLst/>
          </a:prstGeom>
        </p:spPr>
        <p:txBody>
          <a:bodyPr wrap="none">
            <a:spAutoFit/>
          </a:bodyPr>
          <a:lstStyle/>
          <a:p>
            <a:r>
              <a:rPr lang="en-US" dirty="0">
                <a:hlinkClick r:id="rId4"/>
              </a:rPr>
              <a:t>Cyclical Unemployment and Sticky Wages – YouTube</a:t>
            </a:r>
            <a:r>
              <a:rPr lang="en-US" dirty="0"/>
              <a:t> (MRU video)</a:t>
            </a:r>
          </a:p>
        </p:txBody>
      </p:sp>
    </p:spTree>
    <p:extLst>
      <p:ext uri="{BB962C8B-B14F-4D97-AF65-F5344CB8AC3E}">
        <p14:creationId xmlns:p14="http://schemas.microsoft.com/office/powerpoint/2010/main" val="39359142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sp>
        <p:nvSpPr>
          <p:cNvPr id="3" name="Content Placeholder 2"/>
          <p:cNvSpPr>
            <a:spLocks noGrp="1"/>
          </p:cNvSpPr>
          <p:nvPr>
            <p:ph idx="1"/>
          </p:nvPr>
        </p:nvSpPr>
        <p:spPr/>
        <p:txBody>
          <a:bodyPr/>
          <a:lstStyle/>
          <a:p>
            <a:r>
              <a:rPr lang="en-AU" dirty="0"/>
              <a:t>What do we mean by ‘sticky resource costs’?</a:t>
            </a:r>
          </a:p>
          <a:p>
            <a:r>
              <a:rPr lang="en-AU" dirty="0">
                <a:solidFill>
                  <a:srgbClr val="FF0000"/>
                </a:solidFill>
              </a:rPr>
              <a:t>It means that the prices of resources are slow to change.</a:t>
            </a:r>
          </a:p>
          <a:p>
            <a:r>
              <a:rPr lang="en-AU" dirty="0"/>
              <a:t>What is one reason that wages are ‘sticky’?</a:t>
            </a:r>
          </a:p>
          <a:p>
            <a:r>
              <a:rPr lang="en-AU" dirty="0">
                <a:solidFill>
                  <a:srgbClr val="FF0000"/>
                </a:solidFill>
              </a:rPr>
              <a:t>Contracts, which lock in a certain wage for longer periods of time.</a:t>
            </a:r>
          </a:p>
          <a:p>
            <a:r>
              <a:rPr lang="en-AU" dirty="0">
                <a:solidFill>
                  <a:srgbClr val="FF0000"/>
                </a:solidFill>
              </a:rPr>
              <a:t>Dislike of </a:t>
            </a:r>
            <a:r>
              <a:rPr lang="en-AU" dirty="0" err="1">
                <a:solidFill>
                  <a:srgbClr val="FF0000"/>
                </a:solidFill>
              </a:rPr>
              <a:t>paycuts</a:t>
            </a:r>
            <a:r>
              <a:rPr lang="en-AU" dirty="0">
                <a:solidFill>
                  <a:srgbClr val="FF0000"/>
                </a:solidFill>
              </a:rPr>
              <a:t> (prevents the wage from falling).</a:t>
            </a:r>
          </a:p>
          <a:p>
            <a:r>
              <a:rPr lang="en-AU" dirty="0">
                <a:solidFill>
                  <a:srgbClr val="FF0000"/>
                </a:solidFill>
              </a:rPr>
              <a:t>Efficiency wages to keep quality workers (also prevents the wage from falling).</a:t>
            </a:r>
          </a:p>
        </p:txBody>
      </p:sp>
    </p:spTree>
    <p:extLst>
      <p:ext uri="{BB962C8B-B14F-4D97-AF65-F5344CB8AC3E}">
        <p14:creationId xmlns:p14="http://schemas.microsoft.com/office/powerpoint/2010/main" val="624360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Short Run Aggregate Supply (SRAS) </a:t>
            </a:r>
          </a:p>
        </p:txBody>
      </p:sp>
      <p:sp>
        <p:nvSpPr>
          <p:cNvPr id="3" name="Content Placeholder 2"/>
          <p:cNvSpPr>
            <a:spLocks noGrp="1"/>
          </p:cNvSpPr>
          <p:nvPr>
            <p:ph idx="1"/>
          </p:nvPr>
        </p:nvSpPr>
        <p:spPr>
          <a:xfrm>
            <a:off x="558800" y="1650485"/>
            <a:ext cx="5537200" cy="4351338"/>
          </a:xfrm>
        </p:spPr>
        <p:txBody>
          <a:bodyPr>
            <a:normAutofit/>
          </a:bodyPr>
          <a:lstStyle/>
          <a:p>
            <a:r>
              <a:rPr lang="en-US" dirty="0"/>
              <a:t>We said that </a:t>
            </a:r>
            <a:r>
              <a:rPr lang="en-US" dirty="0">
                <a:solidFill>
                  <a:srgbClr val="00B050"/>
                </a:solidFill>
              </a:rPr>
              <a:t>SRAS</a:t>
            </a:r>
            <a:r>
              <a:rPr lang="en-US" dirty="0"/>
              <a:t> has </a:t>
            </a:r>
            <a:r>
              <a:rPr lang="en-US" dirty="0">
                <a:solidFill>
                  <a:srgbClr val="00B050"/>
                </a:solidFill>
              </a:rPr>
              <a:t>relatively fixed wages and resource costs</a:t>
            </a:r>
            <a:r>
              <a:rPr lang="en-US" dirty="0"/>
              <a:t>.</a:t>
            </a:r>
          </a:p>
          <a:p>
            <a:pPr lvl="1"/>
            <a:r>
              <a:rPr lang="en-US" dirty="0"/>
              <a:t>‘</a:t>
            </a:r>
            <a:r>
              <a:rPr lang="en-US" dirty="0">
                <a:solidFill>
                  <a:srgbClr val="00B0F0"/>
                </a:solidFill>
              </a:rPr>
              <a:t>sticky</a:t>
            </a:r>
            <a:r>
              <a:rPr lang="en-US" dirty="0"/>
              <a:t>’ = prices are slow to change</a:t>
            </a:r>
          </a:p>
          <a:p>
            <a:pPr lvl="1"/>
            <a:r>
              <a:rPr lang="en-US" dirty="0">
                <a:solidFill>
                  <a:srgbClr val="00B0F0"/>
                </a:solidFill>
              </a:rPr>
              <a:t>Resource costs </a:t>
            </a:r>
            <a:r>
              <a:rPr lang="en-US" dirty="0"/>
              <a:t>= costs including wages, materials, rents etc.</a:t>
            </a:r>
          </a:p>
          <a:p>
            <a:pPr lvl="1"/>
            <a:r>
              <a:rPr lang="en-US" dirty="0"/>
              <a:t>We usually call this ‘</a:t>
            </a:r>
            <a:r>
              <a:rPr lang="en-US" dirty="0">
                <a:solidFill>
                  <a:srgbClr val="00B0F0"/>
                </a:solidFill>
              </a:rPr>
              <a:t>sticky resource costs</a:t>
            </a:r>
            <a:r>
              <a:rPr lang="en-US" dirty="0"/>
              <a:t>’ / ‘</a:t>
            </a:r>
            <a:r>
              <a:rPr lang="en-US" dirty="0">
                <a:solidFill>
                  <a:srgbClr val="00B0F0"/>
                </a:solidFill>
              </a:rPr>
              <a:t>sticky wages</a:t>
            </a:r>
            <a:r>
              <a:rPr lang="en-US" dirty="0"/>
              <a:t>’</a:t>
            </a:r>
          </a:p>
          <a:p>
            <a:r>
              <a:rPr lang="en-US" dirty="0"/>
              <a:t>SRAS slopes up because of ‘sticky resource costs’.</a:t>
            </a:r>
          </a:p>
          <a:p>
            <a:r>
              <a:rPr lang="en-US" dirty="0"/>
              <a:t>We will explain why. </a:t>
            </a:r>
          </a:p>
        </p:txBody>
      </p:sp>
      <p:pic>
        <p:nvPicPr>
          <p:cNvPr id="4" name="Picture 3"/>
          <p:cNvPicPr>
            <a:picLocks noChangeAspect="1"/>
          </p:cNvPicPr>
          <p:nvPr/>
        </p:nvPicPr>
        <p:blipFill>
          <a:blip r:embed="rId2"/>
          <a:stretch>
            <a:fillRect/>
          </a:stretch>
        </p:blipFill>
        <p:spPr>
          <a:xfrm>
            <a:off x="6522905" y="1690688"/>
            <a:ext cx="5325218" cy="4001058"/>
          </a:xfrm>
          <a:prstGeom prst="rect">
            <a:avLst/>
          </a:prstGeom>
        </p:spPr>
      </p:pic>
      <p:sp>
        <p:nvSpPr>
          <p:cNvPr id="5" name="TextBox 4"/>
          <p:cNvSpPr txBox="1"/>
          <p:nvPr/>
        </p:nvSpPr>
        <p:spPr>
          <a:xfrm>
            <a:off x="10080812" y="6385015"/>
            <a:ext cx="2111188" cy="369332"/>
          </a:xfrm>
          <a:prstGeom prst="rect">
            <a:avLst/>
          </a:prstGeom>
          <a:noFill/>
          <a:ln>
            <a:solidFill>
              <a:srgbClr val="FF0000"/>
            </a:solidFill>
          </a:ln>
        </p:spPr>
        <p:txBody>
          <a:bodyPr wrap="square" rtlCol="0">
            <a:spAutoFit/>
          </a:bodyPr>
          <a:lstStyle/>
          <a:p>
            <a:r>
              <a:rPr lang="en-US" dirty="0">
                <a:hlinkClick r:id="" action="ppaction://noaction"/>
              </a:rPr>
              <a:t>LRAS &amp; SRAS</a:t>
            </a:r>
            <a:endParaRPr lang="en-US" dirty="0"/>
          </a:p>
        </p:txBody>
      </p:sp>
      <p:sp>
        <p:nvSpPr>
          <p:cNvPr id="6" name="TextBox 5"/>
          <p:cNvSpPr txBox="1"/>
          <p:nvPr/>
        </p:nvSpPr>
        <p:spPr>
          <a:xfrm>
            <a:off x="10648335" y="2703871"/>
            <a:ext cx="875071" cy="369332"/>
          </a:xfrm>
          <a:prstGeom prst="rect">
            <a:avLst/>
          </a:prstGeom>
          <a:solidFill>
            <a:schemeClr val="bg1"/>
          </a:solidFill>
        </p:spPr>
        <p:txBody>
          <a:bodyPr wrap="square" rtlCol="0">
            <a:spAutoFit/>
          </a:bodyPr>
          <a:lstStyle/>
          <a:p>
            <a:r>
              <a:rPr lang="en-AU" dirty="0"/>
              <a:t>SRAS</a:t>
            </a:r>
          </a:p>
        </p:txBody>
      </p:sp>
      <p:sp>
        <p:nvSpPr>
          <p:cNvPr id="7" name="TextBox 6"/>
          <p:cNvSpPr txBox="1"/>
          <p:nvPr/>
        </p:nvSpPr>
        <p:spPr>
          <a:xfrm>
            <a:off x="9350477" y="365125"/>
            <a:ext cx="2625213" cy="923330"/>
          </a:xfrm>
          <a:prstGeom prst="rect">
            <a:avLst/>
          </a:prstGeom>
          <a:noFill/>
        </p:spPr>
        <p:txBody>
          <a:bodyPr wrap="square" rtlCol="0">
            <a:spAutoFit/>
          </a:bodyPr>
          <a:lstStyle/>
          <a:p>
            <a:r>
              <a:rPr lang="en-AU" dirty="0"/>
              <a:t>Note: Sometimes the SRAS will be referred to as just AS.</a:t>
            </a:r>
          </a:p>
        </p:txBody>
      </p:sp>
      <p:sp>
        <p:nvSpPr>
          <p:cNvPr id="8" name="Right Arrow 7"/>
          <p:cNvSpPr/>
          <p:nvPr/>
        </p:nvSpPr>
        <p:spPr>
          <a:xfrm rot="19456621">
            <a:off x="7735915" y="2910527"/>
            <a:ext cx="2615380" cy="68598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p:cNvPicPr>
            <a:picLocks noChangeAspect="1"/>
          </p:cNvPicPr>
          <p:nvPr/>
        </p:nvPicPr>
        <p:blipFill>
          <a:blip r:embed="rId3"/>
          <a:stretch>
            <a:fillRect/>
          </a:stretch>
        </p:blipFill>
        <p:spPr>
          <a:xfrm>
            <a:off x="-225225" y="2437088"/>
            <a:ext cx="1225230" cy="771050"/>
          </a:xfrm>
          <a:prstGeom prst="rect">
            <a:avLst/>
          </a:prstGeom>
        </p:spPr>
      </p:pic>
      <p:sp>
        <p:nvSpPr>
          <p:cNvPr id="10" name="TextBox 9"/>
          <p:cNvSpPr txBox="1"/>
          <p:nvPr/>
        </p:nvSpPr>
        <p:spPr>
          <a:xfrm>
            <a:off x="6522905" y="5609492"/>
            <a:ext cx="2972787" cy="1169551"/>
          </a:xfrm>
          <a:prstGeom prst="rect">
            <a:avLst/>
          </a:prstGeom>
          <a:solidFill>
            <a:srgbClr val="FFFF00"/>
          </a:solidFill>
        </p:spPr>
        <p:txBody>
          <a:bodyPr wrap="square" rtlCol="0">
            <a:spAutoFit/>
          </a:bodyPr>
          <a:lstStyle/>
          <a:p>
            <a:r>
              <a:rPr lang="en-US" sz="1400" dirty="0">
                <a:solidFill>
                  <a:srgbClr val="FF0000"/>
                </a:solidFill>
              </a:rPr>
              <a:t>Summary</a:t>
            </a:r>
          </a:p>
          <a:p>
            <a:r>
              <a:rPr lang="en-US" sz="1400" dirty="0">
                <a:solidFill>
                  <a:srgbClr val="FF0000"/>
                </a:solidFill>
              </a:rPr>
              <a:t>When it comes to the SRAS, we assume the resource costs are somewhat fixed – we refer to this as sticky. </a:t>
            </a:r>
          </a:p>
        </p:txBody>
      </p:sp>
    </p:spTree>
    <p:extLst>
      <p:ext uri="{BB962C8B-B14F-4D97-AF65-F5344CB8AC3E}">
        <p14:creationId xmlns:p14="http://schemas.microsoft.com/office/powerpoint/2010/main" val="64573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5452" y="146398"/>
            <a:ext cx="10515600" cy="555600"/>
          </a:xfrm>
        </p:spPr>
        <p:txBody>
          <a:bodyPr>
            <a:normAutofit fontScale="90000"/>
          </a:bodyPr>
          <a:lstStyle/>
          <a:p>
            <a:r>
              <a:rPr lang="en-AU" dirty="0"/>
              <a:t>Consequence of Sticky Resource Costs</a:t>
            </a:r>
          </a:p>
        </p:txBody>
      </p:sp>
      <p:sp>
        <p:nvSpPr>
          <p:cNvPr id="4" name="Rectangle 3"/>
          <p:cNvSpPr/>
          <p:nvPr/>
        </p:nvSpPr>
        <p:spPr>
          <a:xfrm>
            <a:off x="230478" y="576736"/>
            <a:ext cx="11870574" cy="1200329"/>
          </a:xfrm>
          <a:prstGeom prst="rect">
            <a:avLst/>
          </a:prstGeom>
          <a:solidFill>
            <a:schemeClr val="bg2"/>
          </a:solidFill>
        </p:spPr>
        <p:txBody>
          <a:bodyPr wrap="square">
            <a:spAutoFit/>
          </a:bodyPr>
          <a:lstStyle/>
          <a:p>
            <a:r>
              <a:rPr lang="en-US" sz="2400" dirty="0"/>
              <a:t>Let’s assume we have an economy where there is inflation and deflation from time to time. </a:t>
            </a:r>
          </a:p>
          <a:p>
            <a:r>
              <a:rPr lang="en-US" sz="2400" dirty="0"/>
              <a:t>If the </a:t>
            </a:r>
            <a:r>
              <a:rPr lang="en-US" sz="2400" dirty="0">
                <a:solidFill>
                  <a:srgbClr val="00B0F0"/>
                </a:solidFill>
              </a:rPr>
              <a:t>price level changes</a:t>
            </a:r>
            <a:r>
              <a:rPr lang="en-US" sz="2400" dirty="0"/>
              <a:t>, businesses </a:t>
            </a:r>
            <a:r>
              <a:rPr lang="en-US" sz="2400" dirty="0">
                <a:solidFill>
                  <a:srgbClr val="00B0F0"/>
                </a:solidFill>
              </a:rPr>
              <a:t>change the price of their goods and services</a:t>
            </a:r>
            <a:r>
              <a:rPr lang="en-US" sz="2400" dirty="0"/>
              <a:t>. </a:t>
            </a:r>
          </a:p>
          <a:p>
            <a:r>
              <a:rPr lang="en-US" sz="2400" dirty="0"/>
              <a:t>However, </a:t>
            </a:r>
            <a:r>
              <a:rPr lang="en-US" sz="2400" dirty="0">
                <a:solidFill>
                  <a:srgbClr val="00B050"/>
                </a:solidFill>
              </a:rPr>
              <a:t>Sticky Resource costs </a:t>
            </a:r>
            <a:r>
              <a:rPr lang="en-US" sz="2400" dirty="0"/>
              <a:t>cause the </a:t>
            </a:r>
            <a:r>
              <a:rPr lang="en-US" sz="2400" dirty="0">
                <a:solidFill>
                  <a:srgbClr val="00B050"/>
                </a:solidFill>
              </a:rPr>
              <a:t>resource prices to stay the same</a:t>
            </a:r>
            <a:r>
              <a:rPr lang="en-US" sz="2400" dirty="0"/>
              <a:t>. </a:t>
            </a:r>
          </a:p>
        </p:txBody>
      </p:sp>
      <p:sp>
        <p:nvSpPr>
          <p:cNvPr id="5" name="Rectangle 4"/>
          <p:cNvSpPr/>
          <p:nvPr/>
        </p:nvSpPr>
        <p:spPr>
          <a:xfrm>
            <a:off x="6095999" y="1670693"/>
            <a:ext cx="4857135" cy="2185214"/>
          </a:xfrm>
          <a:prstGeom prst="rect">
            <a:avLst/>
          </a:prstGeom>
        </p:spPr>
        <p:txBody>
          <a:bodyPr wrap="square">
            <a:spAutoFit/>
          </a:bodyPr>
          <a:lstStyle/>
          <a:p>
            <a:r>
              <a:rPr lang="en-US" sz="2400" b="1" dirty="0"/>
              <a:t>When the Price Level Goes Down</a:t>
            </a:r>
          </a:p>
          <a:p>
            <a:pPr marL="342900" indent="-342900">
              <a:buFont typeface="Arial" panose="020B0604020202020204" pitchFamily="34" charset="0"/>
              <a:buChar char="•"/>
            </a:pPr>
            <a:r>
              <a:rPr lang="en-US" sz="2400" dirty="0"/>
              <a:t>Business Revenue = Decrease</a:t>
            </a:r>
          </a:p>
          <a:p>
            <a:pPr marL="342900" indent="-342900">
              <a:buFont typeface="Arial" panose="020B0604020202020204" pitchFamily="34" charset="0"/>
              <a:buChar char="•"/>
            </a:pPr>
            <a:r>
              <a:rPr lang="en-US" sz="2400" dirty="0"/>
              <a:t>Business Resource costs = stay the same</a:t>
            </a:r>
          </a:p>
          <a:p>
            <a:pPr marL="342900" indent="-342900">
              <a:buFont typeface="Arial" panose="020B0604020202020204" pitchFamily="34" charset="0"/>
              <a:buChar char="•"/>
            </a:pPr>
            <a:r>
              <a:rPr lang="en-US" sz="2000" dirty="0"/>
              <a:t>This decreases business profits, so they will decrease production, decreasing GDP. </a:t>
            </a:r>
            <a:endParaRPr lang="en-US" dirty="0"/>
          </a:p>
        </p:txBody>
      </p:sp>
      <p:sp>
        <p:nvSpPr>
          <p:cNvPr id="6" name="Down Arrow 5"/>
          <p:cNvSpPr/>
          <p:nvPr/>
        </p:nvSpPr>
        <p:spPr>
          <a:xfrm rot="10800000">
            <a:off x="1378023" y="1890754"/>
            <a:ext cx="565079" cy="66267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Down Arrow 7"/>
          <p:cNvSpPr/>
          <p:nvPr/>
        </p:nvSpPr>
        <p:spPr>
          <a:xfrm>
            <a:off x="10567544" y="1815265"/>
            <a:ext cx="565079" cy="6626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Down Arrow 8"/>
          <p:cNvSpPr/>
          <p:nvPr/>
        </p:nvSpPr>
        <p:spPr>
          <a:xfrm rot="16200000">
            <a:off x="1426818" y="2759989"/>
            <a:ext cx="565079" cy="662670"/>
          </a:xfrm>
          <a:prstGeom prst="down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Down Arrow 9"/>
          <p:cNvSpPr/>
          <p:nvPr/>
        </p:nvSpPr>
        <p:spPr>
          <a:xfrm rot="16200000">
            <a:off x="10915596" y="2634143"/>
            <a:ext cx="565079" cy="662670"/>
          </a:xfrm>
          <a:prstGeom prst="down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0"/>
          <p:cNvSpPr txBox="1"/>
          <p:nvPr/>
        </p:nvSpPr>
        <p:spPr>
          <a:xfrm>
            <a:off x="318989" y="3773517"/>
            <a:ext cx="1643866" cy="646331"/>
          </a:xfrm>
          <a:prstGeom prst="rect">
            <a:avLst/>
          </a:prstGeom>
          <a:noFill/>
          <a:ln>
            <a:solidFill>
              <a:schemeClr val="tx1"/>
            </a:solidFill>
          </a:ln>
        </p:spPr>
        <p:txBody>
          <a:bodyPr wrap="square" rtlCol="0">
            <a:spAutoFit/>
          </a:bodyPr>
          <a:lstStyle/>
          <a:p>
            <a:r>
              <a:rPr lang="en-AU" dirty="0"/>
              <a:t>↑ price level -&gt; ↑ output</a:t>
            </a:r>
          </a:p>
        </p:txBody>
      </p:sp>
      <p:sp>
        <p:nvSpPr>
          <p:cNvPr id="12" name="Rectangle 11"/>
          <p:cNvSpPr/>
          <p:nvPr/>
        </p:nvSpPr>
        <p:spPr>
          <a:xfrm>
            <a:off x="10006396" y="3690336"/>
            <a:ext cx="1893478" cy="642630"/>
          </a:xfrm>
          <a:prstGeom prst="rect">
            <a:avLst/>
          </a:prstGeom>
          <a:ln>
            <a:solidFill>
              <a:schemeClr val="tx1"/>
            </a:solidFill>
          </a:ln>
        </p:spPr>
        <p:txBody>
          <a:bodyPr wrap="square">
            <a:spAutoFit/>
          </a:bodyPr>
          <a:lstStyle/>
          <a:p>
            <a:r>
              <a:rPr lang="en-AU" dirty="0"/>
              <a:t>↓ price level -&gt; ↓ output</a:t>
            </a:r>
          </a:p>
        </p:txBody>
      </p:sp>
      <p:pic>
        <p:nvPicPr>
          <p:cNvPr id="13" name="Picture 12"/>
          <p:cNvPicPr>
            <a:picLocks noChangeAspect="1"/>
          </p:cNvPicPr>
          <p:nvPr/>
        </p:nvPicPr>
        <p:blipFill>
          <a:blip r:embed="rId2"/>
          <a:stretch>
            <a:fillRect/>
          </a:stretch>
        </p:blipFill>
        <p:spPr>
          <a:xfrm>
            <a:off x="9131120" y="4438835"/>
            <a:ext cx="2872849" cy="2257238"/>
          </a:xfrm>
          <a:prstGeom prst="rect">
            <a:avLst/>
          </a:prstGeom>
        </p:spPr>
      </p:pic>
      <p:pic>
        <p:nvPicPr>
          <p:cNvPr id="14" name="Picture 13"/>
          <p:cNvPicPr>
            <a:picLocks noChangeAspect="1"/>
          </p:cNvPicPr>
          <p:nvPr/>
        </p:nvPicPr>
        <p:blipFill>
          <a:blip r:embed="rId2"/>
          <a:stretch>
            <a:fillRect/>
          </a:stretch>
        </p:blipFill>
        <p:spPr>
          <a:xfrm>
            <a:off x="519409" y="4582867"/>
            <a:ext cx="2668502" cy="2096680"/>
          </a:xfrm>
          <a:prstGeom prst="rect">
            <a:avLst/>
          </a:prstGeom>
        </p:spPr>
      </p:pic>
      <p:sp>
        <p:nvSpPr>
          <p:cNvPr id="15" name="Down Arrow 14"/>
          <p:cNvSpPr/>
          <p:nvPr/>
        </p:nvSpPr>
        <p:spPr>
          <a:xfrm rot="13999264">
            <a:off x="1950438" y="4683542"/>
            <a:ext cx="294189" cy="748911"/>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Down Arrow 15"/>
          <p:cNvSpPr/>
          <p:nvPr/>
        </p:nvSpPr>
        <p:spPr>
          <a:xfrm rot="2917120">
            <a:off x="9874686" y="5142644"/>
            <a:ext cx="204129" cy="80491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extBox 16"/>
          <p:cNvSpPr txBox="1"/>
          <p:nvPr/>
        </p:nvSpPr>
        <p:spPr>
          <a:xfrm>
            <a:off x="3741431" y="4844522"/>
            <a:ext cx="5044306" cy="1631216"/>
          </a:xfrm>
          <a:prstGeom prst="rect">
            <a:avLst/>
          </a:prstGeom>
          <a:solidFill>
            <a:srgbClr val="FFFF00"/>
          </a:solidFill>
        </p:spPr>
        <p:txBody>
          <a:bodyPr wrap="square" rtlCol="0">
            <a:spAutoFit/>
          </a:bodyPr>
          <a:lstStyle/>
          <a:p>
            <a:r>
              <a:rPr lang="en-AU" sz="1600" dirty="0">
                <a:solidFill>
                  <a:srgbClr val="FF0000"/>
                </a:solidFill>
              </a:rPr>
              <a:t>Summary</a:t>
            </a:r>
          </a:p>
          <a:p>
            <a:r>
              <a:rPr lang="en-AU" sz="1600" dirty="0">
                <a:solidFill>
                  <a:srgbClr val="FF0000"/>
                </a:solidFill>
              </a:rPr>
              <a:t>Sticky wages cause:</a:t>
            </a:r>
          </a:p>
          <a:p>
            <a:pPr marL="285750" indent="-285750">
              <a:buFont typeface="Arial" panose="020B0604020202020204" pitchFamily="34" charset="0"/>
              <a:buChar char="•"/>
            </a:pPr>
            <a:r>
              <a:rPr lang="en-AU" sz="1600" dirty="0">
                <a:solidFill>
                  <a:srgbClr val="FF0000"/>
                </a:solidFill>
              </a:rPr>
              <a:t>More profit and production when price level increases </a:t>
            </a:r>
          </a:p>
          <a:p>
            <a:pPr marL="285750" indent="-285750">
              <a:buFont typeface="Arial" panose="020B0604020202020204" pitchFamily="34" charset="0"/>
              <a:buChar char="•"/>
            </a:pPr>
            <a:r>
              <a:rPr lang="en-AU" sz="1600" dirty="0">
                <a:solidFill>
                  <a:srgbClr val="FF0000"/>
                </a:solidFill>
              </a:rPr>
              <a:t>Less profit and production when price level decreases.</a:t>
            </a:r>
          </a:p>
          <a:p>
            <a:r>
              <a:rPr lang="en-AU" sz="1600" dirty="0">
                <a:solidFill>
                  <a:srgbClr val="FF0000"/>
                </a:solidFill>
              </a:rPr>
              <a:t>So, there is a positive relationship between price level and output – so SRAS slopes upward.</a:t>
            </a:r>
          </a:p>
        </p:txBody>
      </p:sp>
      <p:sp>
        <p:nvSpPr>
          <p:cNvPr id="3" name="Content Placeholder 2"/>
          <p:cNvSpPr>
            <a:spLocks noGrp="1"/>
          </p:cNvSpPr>
          <p:nvPr>
            <p:ph idx="1"/>
          </p:nvPr>
        </p:nvSpPr>
        <p:spPr>
          <a:xfrm>
            <a:off x="1931542" y="1670693"/>
            <a:ext cx="4164457" cy="3245339"/>
          </a:xfrm>
        </p:spPr>
        <p:txBody>
          <a:bodyPr>
            <a:noAutofit/>
          </a:bodyPr>
          <a:lstStyle/>
          <a:p>
            <a:pPr marL="0" indent="0">
              <a:buNone/>
            </a:pPr>
            <a:r>
              <a:rPr lang="en-US" sz="2400" b="1" dirty="0"/>
              <a:t>When the Price Level Goes Up</a:t>
            </a:r>
          </a:p>
          <a:p>
            <a:r>
              <a:rPr lang="en-US" sz="2400" dirty="0"/>
              <a:t>Business Revenue = Increase</a:t>
            </a:r>
          </a:p>
          <a:p>
            <a:r>
              <a:rPr lang="en-US" sz="2400" dirty="0"/>
              <a:t>Business Resource costs = stay the same (</a:t>
            </a:r>
            <a:r>
              <a:rPr lang="en-US" sz="2400" dirty="0" err="1"/>
              <a:t>eg</a:t>
            </a:r>
            <a:r>
              <a:rPr lang="en-US" sz="2400" dirty="0"/>
              <a:t>. Wages, material cost etc.)</a:t>
            </a:r>
          </a:p>
          <a:p>
            <a:r>
              <a:rPr lang="en-US" sz="2000" dirty="0"/>
              <a:t>This increases business profits, so they will increase production, increasing GDP. </a:t>
            </a:r>
          </a:p>
          <a:p>
            <a:endParaRPr lang="en-AU" dirty="0"/>
          </a:p>
        </p:txBody>
      </p:sp>
    </p:spTree>
    <p:extLst>
      <p:ext uri="{BB962C8B-B14F-4D97-AF65-F5344CB8AC3E}">
        <p14:creationId xmlns:p14="http://schemas.microsoft.com/office/powerpoint/2010/main" val="183511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P spid="15" grpId="0" animBg="1"/>
      <p:bldP spid="16" grpId="0" animBg="1"/>
      <p:bldP spid="1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normAutofit lnSpcReduction="10000"/>
          </a:bodyPr>
          <a:lstStyle/>
          <a:p>
            <a:r>
              <a:rPr lang="en-AU" dirty="0"/>
              <a:t>As an example, what happens to profits and production when the price level decreases when we have sticky resource costs.</a:t>
            </a:r>
          </a:p>
          <a:p>
            <a:r>
              <a:rPr lang="en-AU" dirty="0">
                <a:solidFill>
                  <a:srgbClr val="FF0000"/>
                </a:solidFill>
              </a:rPr>
              <a:t>The price of what a business sells has decreased, but unfortunately for them, the resource costs are unchanged. Therefore businesses will make less profit and produce a lesser quantity. </a:t>
            </a:r>
          </a:p>
          <a:p>
            <a:r>
              <a:rPr lang="en-AU" dirty="0"/>
              <a:t>What relationship exists generally between output and the price level when we look at the SRAS?</a:t>
            </a:r>
          </a:p>
          <a:p>
            <a:r>
              <a:rPr lang="en-AU" dirty="0">
                <a:solidFill>
                  <a:srgbClr val="FF0000"/>
                </a:solidFill>
              </a:rPr>
              <a:t>There is a positive relationship between the price level and output. </a:t>
            </a:r>
          </a:p>
          <a:p>
            <a:r>
              <a:rPr lang="en-AU" dirty="0"/>
              <a:t>What is the main factor for this relationship?</a:t>
            </a:r>
          </a:p>
          <a:p>
            <a:r>
              <a:rPr lang="en-AU" dirty="0">
                <a:solidFill>
                  <a:srgbClr val="FF0000"/>
                </a:solidFill>
              </a:rPr>
              <a:t>Because of the sticky wages/sticky resource costs.</a:t>
            </a:r>
          </a:p>
        </p:txBody>
      </p:sp>
    </p:spTree>
    <p:extLst>
      <p:ext uri="{BB962C8B-B14F-4D97-AF65-F5344CB8AC3E}">
        <p14:creationId xmlns:p14="http://schemas.microsoft.com/office/powerpoint/2010/main" val="110742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056" y="164666"/>
            <a:ext cx="4823363" cy="936028"/>
          </a:xfrm>
        </p:spPr>
        <p:txBody>
          <a:bodyPr>
            <a:normAutofit fontScale="90000"/>
          </a:bodyPr>
          <a:lstStyle/>
          <a:p>
            <a:r>
              <a:rPr lang="en-US" dirty="0"/>
              <a:t>Aggregate Demand and GDP</a:t>
            </a:r>
          </a:p>
        </p:txBody>
      </p:sp>
      <p:sp>
        <p:nvSpPr>
          <p:cNvPr id="3" name="Content Placeholder 2"/>
          <p:cNvSpPr>
            <a:spLocks noGrp="1"/>
          </p:cNvSpPr>
          <p:nvPr>
            <p:ph idx="1"/>
          </p:nvPr>
        </p:nvSpPr>
        <p:spPr>
          <a:xfrm>
            <a:off x="5147703" y="213360"/>
            <a:ext cx="1192306" cy="514163"/>
          </a:xfrm>
        </p:spPr>
        <p:txBody>
          <a:bodyPr/>
          <a:lstStyle/>
          <a:p>
            <a:r>
              <a:rPr lang="en-US" dirty="0">
                <a:hlinkClick r:id="rId2"/>
              </a:rPr>
              <a:t>Link</a:t>
            </a:r>
            <a:endParaRPr lang="en-US" dirty="0"/>
          </a:p>
          <a:p>
            <a:endParaRPr lang="en-US" dirty="0"/>
          </a:p>
        </p:txBody>
      </p:sp>
      <p:pic>
        <p:nvPicPr>
          <p:cNvPr id="4" name="Picture 3"/>
          <p:cNvPicPr>
            <a:picLocks noChangeAspect="1"/>
          </p:cNvPicPr>
          <p:nvPr/>
        </p:nvPicPr>
        <p:blipFill>
          <a:blip r:embed="rId3"/>
          <a:stretch>
            <a:fillRect/>
          </a:stretch>
        </p:blipFill>
        <p:spPr>
          <a:xfrm>
            <a:off x="880151" y="2887713"/>
            <a:ext cx="4753638" cy="3400900"/>
          </a:xfrm>
          <a:prstGeom prst="rect">
            <a:avLst/>
          </a:prstGeom>
        </p:spPr>
      </p:pic>
      <p:pic>
        <p:nvPicPr>
          <p:cNvPr id="5" name="Picture 4"/>
          <p:cNvPicPr>
            <a:picLocks noChangeAspect="1"/>
          </p:cNvPicPr>
          <p:nvPr/>
        </p:nvPicPr>
        <p:blipFill>
          <a:blip r:embed="rId4"/>
          <a:stretch>
            <a:fillRect/>
          </a:stretch>
        </p:blipFill>
        <p:spPr>
          <a:xfrm>
            <a:off x="7695689" y="2776063"/>
            <a:ext cx="3969441" cy="3400900"/>
          </a:xfrm>
          <a:prstGeom prst="rect">
            <a:avLst/>
          </a:prstGeom>
        </p:spPr>
      </p:pic>
      <p:pic>
        <p:nvPicPr>
          <p:cNvPr id="6" name="Picture 5"/>
          <p:cNvPicPr>
            <a:picLocks noChangeAspect="1"/>
          </p:cNvPicPr>
          <p:nvPr/>
        </p:nvPicPr>
        <p:blipFill>
          <a:blip r:embed="rId5"/>
          <a:stretch>
            <a:fillRect/>
          </a:stretch>
        </p:blipFill>
        <p:spPr>
          <a:xfrm>
            <a:off x="5743856" y="4052864"/>
            <a:ext cx="1799814" cy="847297"/>
          </a:xfrm>
          <a:prstGeom prst="rect">
            <a:avLst/>
          </a:prstGeom>
        </p:spPr>
      </p:pic>
      <p:sp>
        <p:nvSpPr>
          <p:cNvPr id="7" name="TextBox 6"/>
          <p:cNvSpPr txBox="1"/>
          <p:nvPr/>
        </p:nvSpPr>
        <p:spPr>
          <a:xfrm>
            <a:off x="6875929" y="953132"/>
            <a:ext cx="4953000" cy="1477328"/>
          </a:xfrm>
          <a:prstGeom prst="rect">
            <a:avLst/>
          </a:prstGeom>
          <a:noFill/>
        </p:spPr>
        <p:txBody>
          <a:bodyPr wrap="square" rtlCol="0">
            <a:spAutoFit/>
          </a:bodyPr>
          <a:lstStyle/>
          <a:p>
            <a:r>
              <a:rPr lang="en-US" b="1" dirty="0"/>
              <a:t>Aggregate Demand (AD) = C+I+G+(X-M) (from our circular flow model)</a:t>
            </a:r>
          </a:p>
          <a:p>
            <a:r>
              <a:rPr lang="en-US" dirty="0"/>
              <a:t>Because these simply represent the spending of the different ‘entities’ in the economy.</a:t>
            </a:r>
          </a:p>
          <a:p>
            <a:endParaRPr lang="en-US" dirty="0"/>
          </a:p>
        </p:txBody>
      </p:sp>
      <p:sp>
        <p:nvSpPr>
          <p:cNvPr id="8" name="TextBox 7"/>
          <p:cNvSpPr txBox="1"/>
          <p:nvPr/>
        </p:nvSpPr>
        <p:spPr>
          <a:xfrm>
            <a:off x="486055" y="1017220"/>
            <a:ext cx="5726399"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a:t>GDP measures everything that is produced AND purchased, therefore </a:t>
            </a:r>
            <a:r>
              <a:rPr lang="en-US" sz="2000" dirty="0">
                <a:solidFill>
                  <a:srgbClr val="00B050"/>
                </a:solidFill>
              </a:rPr>
              <a:t>Aggregate Demand (AD) is the same as our output</a:t>
            </a:r>
            <a:r>
              <a:rPr lang="en-US" sz="2000" dirty="0"/>
              <a:t>. </a:t>
            </a:r>
          </a:p>
          <a:p>
            <a:pPr marL="285750" indent="-285750">
              <a:buFont typeface="Arial" panose="020B0604020202020204" pitchFamily="34" charset="0"/>
              <a:buChar char="•"/>
            </a:pPr>
            <a:r>
              <a:rPr lang="en-US" sz="2000" dirty="0"/>
              <a:t>So the method of </a:t>
            </a:r>
            <a:r>
              <a:rPr lang="en-US" sz="2000" dirty="0">
                <a:solidFill>
                  <a:srgbClr val="00B0F0"/>
                </a:solidFill>
              </a:rPr>
              <a:t>calculating AD is the same as the expenditure method of calculating GDP</a:t>
            </a:r>
            <a:r>
              <a:rPr lang="en-US" sz="2000" dirty="0"/>
              <a:t>. </a:t>
            </a:r>
          </a:p>
        </p:txBody>
      </p:sp>
      <p:sp>
        <p:nvSpPr>
          <p:cNvPr id="9" name="TextBox 8"/>
          <p:cNvSpPr txBox="1"/>
          <p:nvPr/>
        </p:nvSpPr>
        <p:spPr>
          <a:xfrm>
            <a:off x="6844553" y="164665"/>
            <a:ext cx="4820577" cy="646331"/>
          </a:xfrm>
          <a:prstGeom prst="rect">
            <a:avLst/>
          </a:prstGeom>
          <a:solidFill>
            <a:schemeClr val="tx1">
              <a:lumMod val="40000"/>
              <a:lumOff val="60000"/>
            </a:schemeClr>
          </a:solidFill>
        </p:spPr>
        <p:txBody>
          <a:bodyPr wrap="square" rtlCol="0">
            <a:spAutoFit/>
          </a:bodyPr>
          <a:lstStyle/>
          <a:p>
            <a:r>
              <a:rPr lang="en-US" dirty="0"/>
              <a:t>Aggregate = total, the whole economy</a:t>
            </a:r>
          </a:p>
          <a:p>
            <a:r>
              <a:rPr lang="en-US" dirty="0"/>
              <a:t>Demand = demand</a:t>
            </a:r>
          </a:p>
        </p:txBody>
      </p:sp>
      <p:sp>
        <p:nvSpPr>
          <p:cNvPr id="10" name="TextBox 9"/>
          <p:cNvSpPr txBox="1"/>
          <p:nvPr/>
        </p:nvSpPr>
        <p:spPr>
          <a:xfrm>
            <a:off x="4583399" y="6176963"/>
            <a:ext cx="7245530" cy="646331"/>
          </a:xfrm>
          <a:prstGeom prst="rect">
            <a:avLst/>
          </a:prstGeom>
          <a:solidFill>
            <a:srgbClr val="FFFF00"/>
          </a:solidFill>
        </p:spPr>
        <p:txBody>
          <a:bodyPr wrap="square" rtlCol="0">
            <a:spAutoFit/>
          </a:bodyPr>
          <a:lstStyle/>
          <a:p>
            <a:r>
              <a:rPr lang="en-US" b="1" dirty="0">
                <a:solidFill>
                  <a:srgbClr val="FF0000"/>
                </a:solidFill>
              </a:rPr>
              <a:t>Summary: Aggregate Demand = Demand for ALL Goods and Services in the Economy, taken from our circular flow model</a:t>
            </a:r>
          </a:p>
        </p:txBody>
      </p:sp>
      <p:sp>
        <p:nvSpPr>
          <p:cNvPr id="11" name="Content Placeholder 2"/>
          <p:cNvSpPr txBox="1">
            <a:spLocks/>
          </p:cNvSpPr>
          <p:nvPr/>
        </p:nvSpPr>
        <p:spPr>
          <a:xfrm>
            <a:off x="6844553" y="2185631"/>
            <a:ext cx="4128248" cy="581399"/>
          </a:xfrm>
          <a:prstGeom prst="rect">
            <a:avLst/>
          </a:prstGeom>
          <a:solidFill>
            <a:srgbClr val="FFFF00"/>
          </a:solidFill>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FF0000"/>
                </a:solidFill>
              </a:rPr>
              <a:t>GDP = AD = C + I + G + (X-M)</a:t>
            </a:r>
          </a:p>
        </p:txBody>
      </p:sp>
    </p:spTree>
    <p:extLst>
      <p:ext uri="{BB962C8B-B14F-4D97-AF65-F5344CB8AC3E}">
        <p14:creationId xmlns:p14="http://schemas.microsoft.com/office/powerpoint/2010/main" val="90787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6690" y="172570"/>
            <a:ext cx="10515600" cy="803672"/>
          </a:xfrm>
        </p:spPr>
        <p:txBody>
          <a:bodyPr/>
          <a:lstStyle/>
          <a:p>
            <a:r>
              <a:rPr lang="en-AU" dirty="0"/>
              <a:t>Sticky Wages Summary</a:t>
            </a:r>
          </a:p>
        </p:txBody>
      </p:sp>
      <p:sp>
        <p:nvSpPr>
          <p:cNvPr id="3" name="Content Placeholder 2"/>
          <p:cNvSpPr>
            <a:spLocks noGrp="1"/>
          </p:cNvSpPr>
          <p:nvPr>
            <p:ph idx="1"/>
          </p:nvPr>
        </p:nvSpPr>
        <p:spPr>
          <a:xfrm>
            <a:off x="8307984" y="4060789"/>
            <a:ext cx="2367116" cy="1577794"/>
          </a:xfrm>
        </p:spPr>
        <p:txBody>
          <a:bodyPr/>
          <a:lstStyle/>
          <a:p>
            <a:r>
              <a:rPr lang="en-AU" dirty="0"/>
              <a:t>Upward sloping SRAS curve</a:t>
            </a:r>
          </a:p>
        </p:txBody>
      </p:sp>
      <p:sp>
        <p:nvSpPr>
          <p:cNvPr id="4" name="TextBox 3"/>
          <p:cNvSpPr txBox="1"/>
          <p:nvPr/>
        </p:nvSpPr>
        <p:spPr>
          <a:xfrm>
            <a:off x="7232702" y="914285"/>
            <a:ext cx="3356640" cy="369332"/>
          </a:xfrm>
          <a:prstGeom prst="rect">
            <a:avLst/>
          </a:prstGeom>
          <a:noFill/>
        </p:spPr>
        <p:txBody>
          <a:bodyPr wrap="square" rtlCol="0">
            <a:spAutoFit/>
          </a:bodyPr>
          <a:lstStyle/>
          <a:p>
            <a:r>
              <a:rPr lang="en-US" dirty="0"/>
              <a:t>Price of product changes = </a:t>
            </a:r>
          </a:p>
        </p:txBody>
      </p:sp>
      <p:pic>
        <p:nvPicPr>
          <p:cNvPr id="5" name="Picture 2" descr="Forrest gump leaving work run GIF on GIFER - by Zolokas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257630" y="1318168"/>
            <a:ext cx="4955757" cy="20752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1164616" y="1240039"/>
            <a:ext cx="2926737" cy="1841826"/>
          </a:xfrm>
          <a:prstGeom prst="rect">
            <a:avLst/>
          </a:prstGeom>
        </p:spPr>
      </p:pic>
      <p:sp>
        <p:nvSpPr>
          <p:cNvPr id="7" name="TextBox 6"/>
          <p:cNvSpPr txBox="1"/>
          <p:nvPr/>
        </p:nvSpPr>
        <p:spPr>
          <a:xfrm>
            <a:off x="1360169" y="914285"/>
            <a:ext cx="2183644" cy="369332"/>
          </a:xfrm>
          <a:prstGeom prst="rect">
            <a:avLst/>
          </a:prstGeom>
          <a:noFill/>
        </p:spPr>
        <p:txBody>
          <a:bodyPr wrap="square" rtlCol="0">
            <a:spAutoFit/>
          </a:bodyPr>
          <a:lstStyle/>
          <a:p>
            <a:r>
              <a:rPr lang="en-US" dirty="0"/>
              <a:t>Wage changes = </a:t>
            </a:r>
          </a:p>
        </p:txBody>
      </p:sp>
      <p:pic>
        <p:nvPicPr>
          <p:cNvPr id="8" name="Picture 7"/>
          <p:cNvPicPr>
            <a:picLocks noChangeAspect="1"/>
          </p:cNvPicPr>
          <p:nvPr/>
        </p:nvPicPr>
        <p:blipFill>
          <a:blip r:embed="rId4"/>
          <a:stretch>
            <a:fillRect/>
          </a:stretch>
        </p:blipFill>
        <p:spPr>
          <a:xfrm>
            <a:off x="3711803" y="3662581"/>
            <a:ext cx="4258269" cy="2981741"/>
          </a:xfrm>
          <a:prstGeom prst="rect">
            <a:avLst/>
          </a:prstGeom>
        </p:spPr>
      </p:pic>
      <p:sp>
        <p:nvSpPr>
          <p:cNvPr id="9" name="Right Arrow 8"/>
          <p:cNvSpPr/>
          <p:nvPr/>
        </p:nvSpPr>
        <p:spPr>
          <a:xfrm rot="19456621">
            <a:off x="4474174" y="4688740"/>
            <a:ext cx="1819758" cy="46206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Equal 9"/>
          <p:cNvSpPr/>
          <p:nvPr/>
        </p:nvSpPr>
        <p:spPr>
          <a:xfrm>
            <a:off x="1628874" y="4494690"/>
            <a:ext cx="1913973" cy="1317522"/>
          </a:xfrm>
          <a:prstGeom prst="mathEqual">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1" name="TextBox 10"/>
          <p:cNvSpPr txBox="1"/>
          <p:nvPr/>
        </p:nvSpPr>
        <p:spPr>
          <a:xfrm>
            <a:off x="7970072" y="5260369"/>
            <a:ext cx="3619177" cy="1477328"/>
          </a:xfrm>
          <a:prstGeom prst="rect">
            <a:avLst/>
          </a:prstGeom>
          <a:solidFill>
            <a:srgbClr val="FFFF00"/>
          </a:solidFill>
        </p:spPr>
        <p:txBody>
          <a:bodyPr wrap="square" rtlCol="0">
            <a:spAutoFit/>
          </a:bodyPr>
          <a:lstStyle/>
          <a:p>
            <a:r>
              <a:rPr lang="en-AU" dirty="0">
                <a:solidFill>
                  <a:srgbClr val="FF0000"/>
                </a:solidFill>
              </a:rPr>
              <a:t>Summary</a:t>
            </a:r>
          </a:p>
          <a:p>
            <a:r>
              <a:rPr lang="en-AU" dirty="0">
                <a:solidFill>
                  <a:srgbClr val="FF0000"/>
                </a:solidFill>
              </a:rPr>
              <a:t>The SRAS slopes up because of sticky wages which makes producers produce more when the price level increases (</a:t>
            </a:r>
            <a:r>
              <a:rPr lang="en-AU">
                <a:solidFill>
                  <a:srgbClr val="FF0000"/>
                </a:solidFill>
              </a:rPr>
              <a:t>positive relationship).</a:t>
            </a:r>
            <a:endParaRPr lang="en-AU" dirty="0">
              <a:solidFill>
                <a:srgbClr val="FF0000"/>
              </a:solidFill>
            </a:endParaRPr>
          </a:p>
        </p:txBody>
      </p:sp>
      <p:sp>
        <p:nvSpPr>
          <p:cNvPr id="12" name="TextBox 11"/>
          <p:cNvSpPr txBox="1"/>
          <p:nvPr/>
        </p:nvSpPr>
        <p:spPr>
          <a:xfrm>
            <a:off x="4438436" y="1726058"/>
            <a:ext cx="1479479" cy="1015663"/>
          </a:xfrm>
          <a:prstGeom prst="rect">
            <a:avLst/>
          </a:prstGeom>
          <a:noFill/>
        </p:spPr>
        <p:txBody>
          <a:bodyPr wrap="square" rtlCol="0">
            <a:spAutoFit/>
          </a:bodyPr>
          <a:lstStyle/>
          <a:p>
            <a:r>
              <a:rPr lang="en-AU" sz="6000" b="1" dirty="0"/>
              <a:t>and</a:t>
            </a:r>
          </a:p>
        </p:txBody>
      </p:sp>
    </p:spTree>
    <p:extLst>
      <p:ext uri="{BB962C8B-B14F-4D97-AF65-F5344CB8AC3E}">
        <p14:creationId xmlns:p14="http://schemas.microsoft.com/office/powerpoint/2010/main" val="440072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7" grpId="0"/>
      <p:bldP spid="9" grpId="0" animBg="1"/>
      <p:bldP spid="10" grpId="0" animBg="1"/>
      <p:bldP spid="11" grpId="0" animBg="1"/>
      <p:bldP spid="1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1825625"/>
            <a:ext cx="6167718" cy="4351338"/>
          </a:xfrm>
        </p:spPr>
        <p:txBody>
          <a:bodyPr>
            <a:normAutofit/>
          </a:bodyPr>
          <a:lstStyle/>
          <a:p>
            <a:r>
              <a:rPr lang="en-US" dirty="0"/>
              <a:t>Describe the short run aggregate supply and explain its graphical representation.</a:t>
            </a:r>
          </a:p>
          <a:p>
            <a:r>
              <a:rPr lang="en-US" dirty="0">
                <a:solidFill>
                  <a:srgbClr val="FF0000"/>
                </a:solidFill>
              </a:rPr>
              <a:t>The short run aggregate supply curve shows the relationship between the aggregate price level and output.</a:t>
            </a:r>
          </a:p>
          <a:p>
            <a:r>
              <a:rPr lang="en-US" dirty="0">
                <a:solidFill>
                  <a:srgbClr val="FF0000"/>
                </a:solidFill>
              </a:rPr>
              <a:t>It is upward sloping of fixed/sticky wages which don’t change when there are higher or lower prices – leading to different profits and different output.</a:t>
            </a:r>
          </a:p>
        </p:txBody>
      </p:sp>
      <p:grpSp>
        <p:nvGrpSpPr>
          <p:cNvPr id="7" name="Group 6"/>
          <p:cNvGrpSpPr/>
          <p:nvPr/>
        </p:nvGrpSpPr>
        <p:grpSpPr>
          <a:xfrm>
            <a:off x="7113493" y="1825625"/>
            <a:ext cx="4643991" cy="3725689"/>
            <a:chOff x="408419" y="1825625"/>
            <a:chExt cx="5521208" cy="3823343"/>
          </a:xfrm>
        </p:grpSpPr>
        <p:pic>
          <p:nvPicPr>
            <p:cNvPr id="8" name="Picture 7"/>
            <p:cNvPicPr>
              <a:picLocks noChangeAspect="1"/>
            </p:cNvPicPr>
            <p:nvPr/>
          </p:nvPicPr>
          <p:blipFill>
            <a:blip r:embed="rId2"/>
            <a:stretch>
              <a:fillRect/>
            </a:stretch>
          </p:blipFill>
          <p:spPr>
            <a:xfrm>
              <a:off x="408419" y="1825625"/>
              <a:ext cx="5521208" cy="3823343"/>
            </a:xfrm>
            <a:prstGeom prst="rect">
              <a:avLst/>
            </a:prstGeom>
          </p:spPr>
        </p:pic>
        <p:sp>
          <p:nvSpPr>
            <p:cNvPr id="9" name="Rectangle 8"/>
            <p:cNvSpPr/>
            <p:nvPr/>
          </p:nvSpPr>
          <p:spPr>
            <a:xfrm>
              <a:off x="3697416" y="2036627"/>
              <a:ext cx="1910007" cy="7738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036359" y="2355208"/>
              <a:ext cx="1573306" cy="369332"/>
            </a:xfrm>
            <a:prstGeom prst="rect">
              <a:avLst/>
            </a:prstGeom>
            <a:noFill/>
          </p:spPr>
          <p:txBody>
            <a:bodyPr wrap="square" rtlCol="0">
              <a:spAutoFit/>
            </a:bodyPr>
            <a:lstStyle/>
            <a:p>
              <a:r>
                <a:rPr lang="en-US" dirty="0"/>
                <a:t>SRAS</a:t>
              </a:r>
            </a:p>
          </p:txBody>
        </p:sp>
      </p:grpSp>
      <p:sp>
        <p:nvSpPr>
          <p:cNvPr id="4" name="TextBox 3"/>
          <p:cNvSpPr txBox="1"/>
          <p:nvPr/>
        </p:nvSpPr>
        <p:spPr>
          <a:xfrm>
            <a:off x="7113493" y="5551314"/>
            <a:ext cx="3603668" cy="646331"/>
          </a:xfrm>
          <a:prstGeom prst="rect">
            <a:avLst/>
          </a:prstGeom>
          <a:solidFill>
            <a:srgbClr val="FFFF00"/>
          </a:solidFill>
        </p:spPr>
        <p:txBody>
          <a:bodyPr wrap="square" rtlCol="0">
            <a:spAutoFit/>
          </a:bodyPr>
          <a:lstStyle/>
          <a:p>
            <a:r>
              <a:rPr lang="en-AU" dirty="0">
                <a:solidFill>
                  <a:srgbClr val="FF0000"/>
                </a:solidFill>
              </a:rPr>
              <a:t>“SRAS slopes up because of sticky wages.”</a:t>
            </a:r>
          </a:p>
        </p:txBody>
      </p:sp>
    </p:spTree>
    <p:extLst>
      <p:ext uri="{BB962C8B-B14F-4D97-AF65-F5344CB8AC3E}">
        <p14:creationId xmlns:p14="http://schemas.microsoft.com/office/powerpoint/2010/main" val="299305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29650" y="365125"/>
            <a:ext cx="2724150" cy="1325563"/>
          </a:xfrm>
        </p:spPr>
        <p:txBody>
          <a:bodyPr/>
          <a:lstStyle/>
          <a:p>
            <a:endParaRPr lang="en-AU" dirty="0"/>
          </a:p>
        </p:txBody>
      </p:sp>
      <p:sp>
        <p:nvSpPr>
          <p:cNvPr id="3" name="Content Placeholder 2"/>
          <p:cNvSpPr>
            <a:spLocks noGrp="1"/>
          </p:cNvSpPr>
          <p:nvPr>
            <p:ph idx="1"/>
          </p:nvPr>
        </p:nvSpPr>
        <p:spPr/>
        <p:txBody>
          <a:bodyPr/>
          <a:lstStyle/>
          <a:p>
            <a:endParaRPr lang="en-AU" dirty="0"/>
          </a:p>
        </p:txBody>
      </p:sp>
      <p:pic>
        <p:nvPicPr>
          <p:cNvPr id="4" name="Picture 3"/>
          <p:cNvPicPr/>
          <p:nvPr/>
        </p:nvPicPr>
        <p:blipFill>
          <a:blip r:embed="rId2"/>
          <a:stretch>
            <a:fillRect/>
          </a:stretch>
        </p:blipFill>
        <p:spPr>
          <a:xfrm>
            <a:off x="293051" y="467678"/>
            <a:ext cx="8650923" cy="5433060"/>
          </a:xfrm>
          <a:prstGeom prst="rect">
            <a:avLst/>
          </a:prstGeom>
        </p:spPr>
      </p:pic>
      <p:sp>
        <p:nvSpPr>
          <p:cNvPr id="5" name="TextBox 4"/>
          <p:cNvSpPr txBox="1"/>
          <p:nvPr/>
        </p:nvSpPr>
        <p:spPr>
          <a:xfrm>
            <a:off x="5594555" y="2831690"/>
            <a:ext cx="3687097" cy="369332"/>
          </a:xfrm>
          <a:prstGeom prst="rect">
            <a:avLst/>
          </a:prstGeom>
          <a:noFill/>
        </p:spPr>
        <p:txBody>
          <a:bodyPr wrap="square" rtlCol="0">
            <a:spAutoFit/>
          </a:bodyPr>
          <a:lstStyle/>
          <a:p>
            <a:r>
              <a:rPr lang="en-AU" dirty="0">
                <a:solidFill>
                  <a:srgbClr val="FF0000"/>
                </a:solidFill>
              </a:rPr>
              <a:t>Answer: D</a:t>
            </a:r>
          </a:p>
        </p:txBody>
      </p:sp>
    </p:spTree>
    <p:extLst>
      <p:ext uri="{BB962C8B-B14F-4D97-AF65-F5344CB8AC3E}">
        <p14:creationId xmlns:p14="http://schemas.microsoft.com/office/powerpoint/2010/main" val="318186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4" name="Picture 3"/>
          <p:cNvPicPr>
            <a:picLocks noChangeAspect="1"/>
          </p:cNvPicPr>
          <p:nvPr/>
        </p:nvPicPr>
        <p:blipFill>
          <a:blip r:embed="rId2"/>
          <a:stretch>
            <a:fillRect/>
          </a:stretch>
        </p:blipFill>
        <p:spPr>
          <a:xfrm>
            <a:off x="333399" y="211110"/>
            <a:ext cx="10659963" cy="6258798"/>
          </a:xfrm>
          <a:prstGeom prst="rect">
            <a:avLst/>
          </a:prstGeom>
        </p:spPr>
      </p:pic>
      <p:sp>
        <p:nvSpPr>
          <p:cNvPr id="5" name="TextBox 4"/>
          <p:cNvSpPr txBox="1"/>
          <p:nvPr/>
        </p:nvSpPr>
        <p:spPr>
          <a:xfrm>
            <a:off x="8967019" y="4001294"/>
            <a:ext cx="3224981" cy="2031325"/>
          </a:xfrm>
          <a:prstGeom prst="rect">
            <a:avLst/>
          </a:prstGeom>
          <a:noFill/>
        </p:spPr>
        <p:txBody>
          <a:bodyPr wrap="square" rtlCol="0">
            <a:spAutoFit/>
          </a:bodyPr>
          <a:lstStyle/>
          <a:p>
            <a:r>
              <a:rPr lang="en-AU" dirty="0">
                <a:solidFill>
                  <a:srgbClr val="FF0000"/>
                </a:solidFill>
              </a:rPr>
              <a:t>Answer: A</a:t>
            </a:r>
          </a:p>
          <a:p>
            <a:endParaRPr lang="en-AU" dirty="0">
              <a:solidFill>
                <a:srgbClr val="FF0000"/>
              </a:solidFill>
            </a:endParaRPr>
          </a:p>
          <a:p>
            <a:r>
              <a:rPr lang="en-AU" dirty="0">
                <a:solidFill>
                  <a:srgbClr val="FF0000"/>
                </a:solidFill>
              </a:rPr>
              <a:t>Because then, business would not have more or less profit when prices change. So they would produce the same amount as before.</a:t>
            </a:r>
          </a:p>
        </p:txBody>
      </p:sp>
    </p:spTree>
    <p:extLst>
      <p:ext uri="{BB962C8B-B14F-4D97-AF65-F5344CB8AC3E}">
        <p14:creationId xmlns:p14="http://schemas.microsoft.com/office/powerpoint/2010/main" val="1814788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Topic Review</a:t>
            </a:r>
          </a:p>
        </p:txBody>
      </p:sp>
      <p:sp>
        <p:nvSpPr>
          <p:cNvPr id="5" name="Content Placeholder 4"/>
          <p:cNvSpPr>
            <a:spLocks noGrp="1"/>
          </p:cNvSpPr>
          <p:nvPr>
            <p:ph idx="1"/>
          </p:nvPr>
        </p:nvSpPr>
        <p:spPr>
          <a:xfrm>
            <a:off x="838200" y="1478844"/>
            <a:ext cx="10515600" cy="4698119"/>
          </a:xfrm>
        </p:spPr>
        <p:txBody>
          <a:bodyPr>
            <a:normAutofit fontScale="85000" lnSpcReduction="20000"/>
          </a:bodyPr>
          <a:lstStyle/>
          <a:p>
            <a:r>
              <a:rPr lang="en-US" dirty="0"/>
              <a:t>What is the difference between long run and short run?</a:t>
            </a:r>
          </a:p>
          <a:p>
            <a:pPr lvl="1"/>
            <a:r>
              <a:rPr lang="en-US" dirty="0">
                <a:solidFill>
                  <a:srgbClr val="FF0000"/>
                </a:solidFill>
              </a:rPr>
              <a:t>Long run – less things are fixed – most if not all things are variable</a:t>
            </a:r>
          </a:p>
          <a:p>
            <a:pPr lvl="1"/>
            <a:r>
              <a:rPr lang="en-US" dirty="0">
                <a:solidFill>
                  <a:srgbClr val="FF0000"/>
                </a:solidFill>
              </a:rPr>
              <a:t>Short run – at least one factor is more fixed </a:t>
            </a:r>
            <a:r>
              <a:rPr lang="en-US" dirty="0" err="1">
                <a:solidFill>
                  <a:srgbClr val="FF0000"/>
                </a:solidFill>
              </a:rPr>
              <a:t>eg</a:t>
            </a:r>
            <a:r>
              <a:rPr lang="en-US" dirty="0">
                <a:solidFill>
                  <a:srgbClr val="FF0000"/>
                </a:solidFill>
              </a:rPr>
              <a:t>. technology, the wage rate, the amount of land</a:t>
            </a:r>
          </a:p>
          <a:p>
            <a:pPr lvl="2"/>
            <a:r>
              <a:rPr lang="en-US" dirty="0">
                <a:solidFill>
                  <a:srgbClr val="FF0000"/>
                </a:solidFill>
              </a:rPr>
              <a:t>Note: When we talk about the SRAS we are saying that the wages &amp; resource costs are more fixed </a:t>
            </a:r>
            <a:r>
              <a:rPr lang="en-US" dirty="0" err="1">
                <a:solidFill>
                  <a:srgbClr val="FF0000"/>
                </a:solidFill>
              </a:rPr>
              <a:t>ie</a:t>
            </a:r>
            <a:r>
              <a:rPr lang="en-US" dirty="0">
                <a:solidFill>
                  <a:srgbClr val="FF0000"/>
                </a:solidFill>
              </a:rPr>
              <a:t>. Sticky.</a:t>
            </a:r>
          </a:p>
          <a:p>
            <a:r>
              <a:rPr lang="en-US" dirty="0"/>
              <a:t>What does SRAS stand for and why is it upward sloping?</a:t>
            </a:r>
          </a:p>
          <a:p>
            <a:pPr lvl="1"/>
            <a:r>
              <a:rPr lang="en-US" dirty="0">
                <a:solidFill>
                  <a:srgbClr val="FF0000"/>
                </a:solidFill>
              </a:rPr>
              <a:t>Slopes up because of sticky wages.</a:t>
            </a:r>
          </a:p>
          <a:p>
            <a:pPr lvl="1"/>
            <a:r>
              <a:rPr lang="en-US" dirty="0">
                <a:solidFill>
                  <a:srgbClr val="FF0000"/>
                </a:solidFill>
              </a:rPr>
              <a:t>Sticky wages – the price of wages changes slower than the price of other things, so businesses produces more when the price level goes up</a:t>
            </a:r>
            <a:endParaRPr lang="en-US" dirty="0"/>
          </a:p>
          <a:p>
            <a:r>
              <a:rPr lang="en-US" dirty="0"/>
              <a:t>With sticky wages, what is the effect on business profits and production when prices go up?</a:t>
            </a:r>
          </a:p>
          <a:p>
            <a:pPr lvl="1"/>
            <a:r>
              <a:rPr lang="en-US" dirty="0">
                <a:solidFill>
                  <a:srgbClr val="FF0000"/>
                </a:solidFill>
              </a:rPr>
              <a:t>Can sell for a higher price but pay workers the same wage → ↑profits →↑production/RGDP</a:t>
            </a:r>
          </a:p>
          <a:p>
            <a:r>
              <a:rPr lang="en-US" dirty="0"/>
              <a:t>With sticky wages, what is the effect on business profits and production when prices go down?</a:t>
            </a:r>
          </a:p>
          <a:p>
            <a:pPr lvl="1"/>
            <a:r>
              <a:rPr lang="en-US" dirty="0">
                <a:solidFill>
                  <a:srgbClr val="FF0000"/>
                </a:solidFill>
              </a:rPr>
              <a:t>Must sell for lower price, but pay workers the same →↓profits →↓production/RGDP </a:t>
            </a:r>
          </a:p>
        </p:txBody>
      </p:sp>
    </p:spTree>
    <p:extLst>
      <p:ext uri="{BB962C8B-B14F-4D97-AF65-F5344CB8AC3E}">
        <p14:creationId xmlns:p14="http://schemas.microsoft.com/office/powerpoint/2010/main" val="360084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0623" y="203760"/>
            <a:ext cx="4876800" cy="1325563"/>
          </a:xfrm>
        </p:spPr>
        <p:txBody>
          <a:bodyPr/>
          <a:lstStyle/>
          <a:p>
            <a:r>
              <a:rPr lang="en-US" dirty="0"/>
              <a:t>SRAS (Short Run Aggregate Supply)</a:t>
            </a:r>
          </a:p>
        </p:txBody>
      </p:sp>
      <p:sp>
        <p:nvSpPr>
          <p:cNvPr id="5" name="Title 1"/>
          <p:cNvSpPr txBox="1">
            <a:spLocks/>
          </p:cNvSpPr>
          <p:nvPr/>
        </p:nvSpPr>
        <p:spPr>
          <a:xfrm>
            <a:off x="6934200" y="203759"/>
            <a:ext cx="4876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LRAS (Long Run Aggregate Supply)</a:t>
            </a:r>
          </a:p>
        </p:txBody>
      </p:sp>
      <p:grpSp>
        <p:nvGrpSpPr>
          <p:cNvPr id="15" name="Group 14"/>
          <p:cNvGrpSpPr/>
          <p:nvPr/>
        </p:nvGrpSpPr>
        <p:grpSpPr>
          <a:xfrm>
            <a:off x="6289792" y="2663368"/>
            <a:ext cx="5521208" cy="3823343"/>
            <a:chOff x="6359408" y="1825624"/>
            <a:chExt cx="5521208" cy="3823343"/>
          </a:xfrm>
        </p:grpSpPr>
        <p:pic>
          <p:nvPicPr>
            <p:cNvPr id="6" name="Picture 5"/>
            <p:cNvPicPr>
              <a:picLocks noChangeAspect="1"/>
            </p:cNvPicPr>
            <p:nvPr/>
          </p:nvPicPr>
          <p:blipFill>
            <a:blip r:embed="rId2"/>
            <a:stretch>
              <a:fillRect/>
            </a:stretch>
          </p:blipFill>
          <p:spPr>
            <a:xfrm>
              <a:off x="6359408" y="1825624"/>
              <a:ext cx="5521208" cy="3823343"/>
            </a:xfrm>
            <a:prstGeom prst="rect">
              <a:avLst/>
            </a:prstGeom>
            <a:solidFill>
              <a:srgbClr val="FF0000"/>
            </a:solidFill>
          </p:spPr>
        </p:pic>
        <p:sp>
          <p:nvSpPr>
            <p:cNvPr id="7" name="Rectangle 6"/>
            <p:cNvSpPr/>
            <p:nvPr/>
          </p:nvSpPr>
          <p:spPr>
            <a:xfrm>
              <a:off x="7221071" y="2043953"/>
              <a:ext cx="4464423" cy="27969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p:cNvCxnSpPr/>
            <p:nvPr/>
          </p:nvCxnSpPr>
          <p:spPr>
            <a:xfrm flipV="1">
              <a:off x="8942294" y="2355208"/>
              <a:ext cx="13447" cy="270406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116982" y="2170542"/>
              <a:ext cx="13283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LRAS</a:t>
              </a:r>
            </a:p>
          </p:txBody>
        </p:sp>
      </p:grpSp>
      <p:grpSp>
        <p:nvGrpSpPr>
          <p:cNvPr id="14" name="Group 13"/>
          <p:cNvGrpSpPr/>
          <p:nvPr/>
        </p:nvGrpSpPr>
        <p:grpSpPr>
          <a:xfrm>
            <a:off x="311384" y="2663369"/>
            <a:ext cx="5521208" cy="3823343"/>
            <a:chOff x="408419" y="1825625"/>
            <a:chExt cx="5521208" cy="3823343"/>
          </a:xfrm>
        </p:grpSpPr>
        <p:pic>
          <p:nvPicPr>
            <p:cNvPr id="4" name="Picture 3"/>
            <p:cNvPicPr>
              <a:picLocks noChangeAspect="1"/>
            </p:cNvPicPr>
            <p:nvPr/>
          </p:nvPicPr>
          <p:blipFill>
            <a:blip r:embed="rId2"/>
            <a:stretch>
              <a:fillRect/>
            </a:stretch>
          </p:blipFill>
          <p:spPr>
            <a:xfrm>
              <a:off x="408419" y="1825625"/>
              <a:ext cx="5521208" cy="3823343"/>
            </a:xfrm>
            <a:prstGeom prst="rect">
              <a:avLst/>
            </a:prstGeom>
          </p:spPr>
        </p:pic>
        <p:sp>
          <p:nvSpPr>
            <p:cNvPr id="11" name="Rectangle 10"/>
            <p:cNvSpPr/>
            <p:nvPr/>
          </p:nvSpPr>
          <p:spPr>
            <a:xfrm>
              <a:off x="3697416" y="2036627"/>
              <a:ext cx="1910007" cy="7738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4036359" y="2355208"/>
              <a:ext cx="15733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SRAS</a:t>
              </a:r>
            </a:p>
          </p:txBody>
        </p:sp>
      </p:grpSp>
      <p:sp>
        <p:nvSpPr>
          <p:cNvPr id="3" name="Content Placeholder 2"/>
          <p:cNvSpPr>
            <a:spLocks noGrp="1"/>
          </p:cNvSpPr>
          <p:nvPr>
            <p:ph idx="1"/>
          </p:nvPr>
        </p:nvSpPr>
        <p:spPr>
          <a:xfrm>
            <a:off x="502023" y="1691710"/>
            <a:ext cx="4547610" cy="1316576"/>
          </a:xfrm>
        </p:spPr>
        <p:txBody>
          <a:bodyPr>
            <a:normAutofit lnSpcReduction="10000"/>
          </a:bodyPr>
          <a:lstStyle/>
          <a:p>
            <a:r>
              <a:rPr lang="en-US" dirty="0"/>
              <a:t>Upward slope </a:t>
            </a:r>
          </a:p>
          <a:p>
            <a:r>
              <a:rPr lang="en-US" dirty="0"/>
              <a:t>sticky wages / sticky resource costs</a:t>
            </a:r>
          </a:p>
        </p:txBody>
      </p:sp>
      <p:sp>
        <p:nvSpPr>
          <p:cNvPr id="16" name="Content Placeholder 2"/>
          <p:cNvSpPr txBox="1">
            <a:spLocks/>
          </p:cNvSpPr>
          <p:nvPr/>
        </p:nvSpPr>
        <p:spPr>
          <a:xfrm>
            <a:off x="6956333" y="1658048"/>
            <a:ext cx="4547610" cy="13165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Vertical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No sticky wages.</a:t>
            </a:r>
          </a:p>
        </p:txBody>
      </p:sp>
      <p:sp>
        <p:nvSpPr>
          <p:cNvPr id="8" name="TextBox 7">
            <a:extLst>
              <a:ext uri="{FF2B5EF4-FFF2-40B4-BE49-F238E27FC236}">
                <a16:creationId xmlns:a16="http://schemas.microsoft.com/office/drawing/2014/main" id="{90CA42EC-07D6-4C26-C2A9-1AACA06CD047}"/>
              </a:ext>
            </a:extLst>
          </p:cNvPr>
          <p:cNvSpPr txBox="1"/>
          <p:nvPr/>
        </p:nvSpPr>
        <p:spPr>
          <a:xfrm>
            <a:off x="3100902" y="4619837"/>
            <a:ext cx="2641600" cy="954107"/>
          </a:xfrm>
          <a:prstGeom prst="rect">
            <a:avLst/>
          </a:prstGeom>
          <a:noFill/>
        </p:spPr>
        <p:txBody>
          <a:bodyPr wrap="square" rtlCol="0">
            <a:spAutoFit/>
          </a:bodyPr>
          <a:lstStyle/>
          <a:p>
            <a:r>
              <a:rPr lang="en-US" sz="1400" dirty="0"/>
              <a:t>Businesses: “If the price level goes up, I can increase my prices, but pay my workers the same. So my profits increase!”</a:t>
            </a:r>
          </a:p>
        </p:txBody>
      </p:sp>
      <p:sp>
        <p:nvSpPr>
          <p:cNvPr id="13" name="TextBox 12">
            <a:extLst>
              <a:ext uri="{FF2B5EF4-FFF2-40B4-BE49-F238E27FC236}">
                <a16:creationId xmlns:a16="http://schemas.microsoft.com/office/drawing/2014/main" id="{4BD93350-E06A-6114-8145-83262A4524E1}"/>
              </a:ext>
            </a:extLst>
          </p:cNvPr>
          <p:cNvSpPr txBox="1"/>
          <p:nvPr/>
        </p:nvSpPr>
        <p:spPr>
          <a:xfrm>
            <a:off x="9142228" y="4401251"/>
            <a:ext cx="2641600" cy="1169551"/>
          </a:xfrm>
          <a:prstGeom prst="rect">
            <a:avLst/>
          </a:prstGeom>
          <a:noFill/>
        </p:spPr>
        <p:txBody>
          <a:bodyPr wrap="square" rtlCol="0">
            <a:spAutoFit/>
          </a:bodyPr>
          <a:lstStyle/>
          <a:p>
            <a:r>
              <a:rPr lang="en-US" sz="1400" dirty="0"/>
              <a:t>Businesses: “If the price level goes up, I can increase my prices, but now I have to also pay my workers more. So my profits are the same.”</a:t>
            </a:r>
          </a:p>
        </p:txBody>
      </p:sp>
    </p:spTree>
    <p:extLst>
      <p:ext uri="{BB962C8B-B14F-4D97-AF65-F5344CB8AC3E}">
        <p14:creationId xmlns:p14="http://schemas.microsoft.com/office/powerpoint/2010/main" val="8632574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 Run Aggregate Supply - LRAS</a:t>
            </a:r>
          </a:p>
        </p:txBody>
      </p:sp>
      <p:sp>
        <p:nvSpPr>
          <p:cNvPr id="4" name="Text Placeholder 3"/>
          <p:cNvSpPr>
            <a:spLocks noGrp="1"/>
          </p:cNvSpPr>
          <p:nvPr>
            <p:ph type="body" idx="1"/>
          </p:nvPr>
        </p:nvSpPr>
        <p:spPr/>
        <p:txBody>
          <a:bodyPr/>
          <a:lstStyle/>
          <a:p>
            <a:endParaRPr lang="en-US"/>
          </a:p>
        </p:txBody>
      </p:sp>
      <p:sp>
        <p:nvSpPr>
          <p:cNvPr id="5" name="TextBox 4"/>
          <p:cNvSpPr txBox="1"/>
          <p:nvPr/>
        </p:nvSpPr>
        <p:spPr>
          <a:xfrm>
            <a:off x="10080812" y="6385015"/>
            <a:ext cx="2111188" cy="369332"/>
          </a:xfrm>
          <a:prstGeom prst="rect">
            <a:avLst/>
          </a:prstGeom>
          <a:noFill/>
          <a:ln>
            <a:solidFill>
              <a:srgbClr val="FF0000"/>
            </a:solidFill>
          </a:ln>
        </p:spPr>
        <p:txBody>
          <a:bodyPr wrap="square" rtlCol="0">
            <a:spAutoFit/>
          </a:bodyPr>
          <a:lstStyle/>
          <a:p>
            <a:r>
              <a:rPr lang="en-US" dirty="0">
                <a:hlinkClick r:id="" action="ppaction://noaction"/>
              </a:rPr>
              <a:t>LRAS &amp; SRAS</a:t>
            </a:r>
            <a:endParaRPr lang="en-US" dirty="0"/>
          </a:p>
        </p:txBody>
      </p:sp>
    </p:spTree>
    <p:extLst>
      <p:ext uri="{BB962C8B-B14F-4D97-AF65-F5344CB8AC3E}">
        <p14:creationId xmlns:p14="http://schemas.microsoft.com/office/powerpoint/2010/main" val="25538636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40268"/>
          </a:xfrm>
        </p:spPr>
        <p:txBody>
          <a:bodyPr/>
          <a:lstStyle/>
          <a:p>
            <a:r>
              <a:rPr lang="en-US" dirty="0"/>
              <a:t>Long Run Aggregate Supply (LRAS)</a:t>
            </a:r>
          </a:p>
        </p:txBody>
      </p:sp>
      <p:sp>
        <p:nvSpPr>
          <p:cNvPr id="3" name="Content Placeholder 2"/>
          <p:cNvSpPr>
            <a:spLocks noGrp="1"/>
          </p:cNvSpPr>
          <p:nvPr>
            <p:ph idx="1"/>
          </p:nvPr>
        </p:nvSpPr>
        <p:spPr>
          <a:xfrm>
            <a:off x="520290" y="1427627"/>
            <a:ext cx="3864897" cy="3950618"/>
          </a:xfrm>
        </p:spPr>
        <p:txBody>
          <a:bodyPr>
            <a:normAutofit fontScale="92500" lnSpcReduction="20000"/>
          </a:bodyPr>
          <a:lstStyle/>
          <a:p>
            <a:pPr marL="228600" lvl="1">
              <a:spcBef>
                <a:spcPts val="1000"/>
              </a:spcBef>
            </a:pPr>
            <a:r>
              <a:rPr lang="en-US" dirty="0">
                <a:solidFill>
                  <a:srgbClr val="00B0F0"/>
                </a:solidFill>
              </a:rPr>
              <a:t>Long Run Aggregate Supply</a:t>
            </a:r>
            <a:r>
              <a:rPr lang="en-US" dirty="0"/>
              <a:t> (</a:t>
            </a:r>
            <a:r>
              <a:rPr lang="en-US" dirty="0">
                <a:solidFill>
                  <a:srgbClr val="00B0F0"/>
                </a:solidFill>
              </a:rPr>
              <a:t>LRAS</a:t>
            </a:r>
            <a:r>
              <a:rPr lang="en-US" dirty="0"/>
              <a:t>) represents the </a:t>
            </a:r>
            <a:r>
              <a:rPr lang="en-US" dirty="0">
                <a:solidFill>
                  <a:srgbClr val="00B0F0"/>
                </a:solidFill>
              </a:rPr>
              <a:t>long run production</a:t>
            </a:r>
            <a:r>
              <a:rPr lang="en-US" dirty="0"/>
              <a:t>. </a:t>
            </a:r>
          </a:p>
          <a:p>
            <a:pPr marL="228600" lvl="1">
              <a:spcBef>
                <a:spcPts val="1000"/>
              </a:spcBef>
            </a:pPr>
            <a:r>
              <a:rPr lang="en-US" dirty="0"/>
              <a:t>Because it is the long run, all variables will have time to change and so there are </a:t>
            </a:r>
            <a:r>
              <a:rPr lang="en-US" dirty="0">
                <a:solidFill>
                  <a:srgbClr val="00B050"/>
                </a:solidFill>
              </a:rPr>
              <a:t>NO STICKY RESOURCE COSTS </a:t>
            </a:r>
            <a:r>
              <a:rPr lang="en-US" dirty="0" err="1">
                <a:solidFill>
                  <a:srgbClr val="00B050"/>
                </a:solidFill>
              </a:rPr>
              <a:t>ie</a:t>
            </a:r>
            <a:r>
              <a:rPr lang="en-US" dirty="0">
                <a:solidFill>
                  <a:srgbClr val="00B050"/>
                </a:solidFill>
              </a:rPr>
              <a:t>. FLEXIBLE</a:t>
            </a:r>
            <a:r>
              <a:rPr lang="en-US" dirty="0"/>
              <a:t>.</a:t>
            </a:r>
          </a:p>
          <a:p>
            <a:pPr marL="228600" lvl="1">
              <a:spcBef>
                <a:spcPts val="1000"/>
              </a:spcBef>
            </a:pPr>
            <a:r>
              <a:rPr lang="en-US" dirty="0"/>
              <a:t>Because </a:t>
            </a:r>
            <a:r>
              <a:rPr lang="en-US" dirty="0">
                <a:solidFill>
                  <a:srgbClr val="00B050"/>
                </a:solidFill>
              </a:rPr>
              <a:t>resource costs will adjust quickly </a:t>
            </a:r>
            <a:r>
              <a:rPr lang="en-US" dirty="0"/>
              <a:t>at the same speed as goods and services, there will be </a:t>
            </a:r>
            <a:r>
              <a:rPr lang="en-US" dirty="0">
                <a:solidFill>
                  <a:srgbClr val="00B050"/>
                </a:solidFill>
              </a:rPr>
              <a:t>no relationship between price level and output</a:t>
            </a:r>
            <a:r>
              <a:rPr lang="en-US" dirty="0"/>
              <a:t>.</a:t>
            </a:r>
          </a:p>
          <a:p>
            <a:pPr marL="685800" lvl="2">
              <a:spcBef>
                <a:spcPts val="1000"/>
              </a:spcBef>
            </a:pPr>
            <a:endParaRPr lang="en-US" dirty="0"/>
          </a:p>
          <a:p>
            <a:endParaRPr lang="en-US" dirty="0"/>
          </a:p>
        </p:txBody>
      </p:sp>
      <p:sp>
        <p:nvSpPr>
          <p:cNvPr id="9" name="TextBox 8"/>
          <p:cNvSpPr txBox="1"/>
          <p:nvPr/>
        </p:nvSpPr>
        <p:spPr>
          <a:xfrm>
            <a:off x="10080812" y="6385015"/>
            <a:ext cx="2111188" cy="369332"/>
          </a:xfrm>
          <a:prstGeom prst="rect">
            <a:avLst/>
          </a:prstGeom>
          <a:noFill/>
          <a:ln>
            <a:solidFill>
              <a:srgbClr val="FF0000"/>
            </a:solidFill>
          </a:ln>
        </p:spPr>
        <p:txBody>
          <a:bodyPr wrap="square" rtlCol="0">
            <a:spAutoFit/>
          </a:bodyPr>
          <a:lstStyle/>
          <a:p>
            <a:r>
              <a:rPr lang="en-US" dirty="0">
                <a:hlinkClick r:id="" action="ppaction://noaction"/>
              </a:rPr>
              <a:t>LRAS &amp; SRAS</a:t>
            </a:r>
            <a:endParaRPr lang="en-US" dirty="0"/>
          </a:p>
        </p:txBody>
      </p:sp>
      <p:sp>
        <p:nvSpPr>
          <p:cNvPr id="10" name="Rectangle 9"/>
          <p:cNvSpPr/>
          <p:nvPr/>
        </p:nvSpPr>
        <p:spPr>
          <a:xfrm>
            <a:off x="838200" y="191837"/>
            <a:ext cx="5322483" cy="369332"/>
          </a:xfrm>
          <a:prstGeom prst="rect">
            <a:avLst/>
          </a:prstGeom>
        </p:spPr>
        <p:txBody>
          <a:bodyPr wrap="none">
            <a:spAutoFit/>
          </a:bodyPr>
          <a:lstStyle/>
          <a:p>
            <a:r>
              <a:rPr lang="en-US" dirty="0">
                <a:hlinkClick r:id="rId2"/>
              </a:rPr>
              <a:t>The Long-Run Aggregate Supply Curve – MRU- YouTube</a:t>
            </a:r>
            <a:endParaRPr lang="en-US" dirty="0"/>
          </a:p>
        </p:txBody>
      </p:sp>
      <p:sp>
        <p:nvSpPr>
          <p:cNvPr id="5" name="Rectangle 4"/>
          <p:cNvSpPr/>
          <p:nvPr/>
        </p:nvSpPr>
        <p:spPr>
          <a:xfrm>
            <a:off x="7388036" y="1145953"/>
            <a:ext cx="4365523" cy="1605568"/>
          </a:xfrm>
          <a:prstGeom prst="rect">
            <a:avLst/>
          </a:prstGeom>
        </p:spPr>
        <p:txBody>
          <a:bodyPr wrap="square">
            <a:spAutoFit/>
          </a:bodyPr>
          <a:lstStyle/>
          <a:p>
            <a:pPr marL="228600" lvl="1">
              <a:spcBef>
                <a:spcPts val="1000"/>
              </a:spcBef>
            </a:pPr>
            <a:r>
              <a:rPr lang="en-US" dirty="0"/>
              <a:t>What factors determine the long run production capability of the economy?</a:t>
            </a:r>
          </a:p>
          <a:p>
            <a:pPr marL="228600" lvl="1">
              <a:spcBef>
                <a:spcPts val="1000"/>
              </a:spcBef>
            </a:pPr>
            <a:r>
              <a:rPr lang="en-US" dirty="0"/>
              <a:t>In short, the </a:t>
            </a:r>
            <a:r>
              <a:rPr lang="en-US" dirty="0">
                <a:solidFill>
                  <a:schemeClr val="accent2">
                    <a:lumMod val="75000"/>
                  </a:schemeClr>
                </a:solidFill>
              </a:rPr>
              <a:t>level of technology, capital and quality of </a:t>
            </a:r>
            <a:r>
              <a:rPr lang="en-US">
                <a:solidFill>
                  <a:schemeClr val="accent2">
                    <a:lumMod val="75000"/>
                  </a:schemeClr>
                </a:solidFill>
              </a:rPr>
              <a:t>quantity of resources </a:t>
            </a:r>
            <a:r>
              <a:rPr lang="en-US" dirty="0">
                <a:solidFill>
                  <a:schemeClr val="accent2">
                    <a:lumMod val="75000"/>
                  </a:schemeClr>
                </a:solidFill>
              </a:rPr>
              <a:t>determines the long term production.</a:t>
            </a:r>
          </a:p>
        </p:txBody>
      </p:sp>
      <p:sp>
        <p:nvSpPr>
          <p:cNvPr id="11" name="TextBox 10"/>
          <p:cNvSpPr txBox="1"/>
          <p:nvPr/>
        </p:nvSpPr>
        <p:spPr>
          <a:xfrm>
            <a:off x="688258" y="5721033"/>
            <a:ext cx="6499122" cy="1200329"/>
          </a:xfrm>
          <a:prstGeom prst="rect">
            <a:avLst/>
          </a:prstGeom>
          <a:solidFill>
            <a:srgbClr val="FFFF00"/>
          </a:solidFill>
        </p:spPr>
        <p:txBody>
          <a:bodyPr wrap="square" rtlCol="0">
            <a:spAutoFit/>
          </a:bodyPr>
          <a:lstStyle/>
          <a:p>
            <a:r>
              <a:rPr lang="en-AU" dirty="0">
                <a:solidFill>
                  <a:srgbClr val="FF0000"/>
                </a:solidFill>
              </a:rPr>
              <a:t>Summary</a:t>
            </a:r>
          </a:p>
          <a:p>
            <a:pPr marL="285750" indent="-285750">
              <a:buFont typeface="Arial" panose="020B0604020202020204" pitchFamily="34" charset="0"/>
              <a:buChar char="•"/>
            </a:pPr>
            <a:r>
              <a:rPr lang="en-AU" dirty="0">
                <a:solidFill>
                  <a:srgbClr val="FF0000"/>
                </a:solidFill>
              </a:rPr>
              <a:t>LRAS has no relationship between price level and output unlike SRAS.</a:t>
            </a:r>
          </a:p>
          <a:p>
            <a:pPr marL="285750" indent="-285750">
              <a:buFont typeface="Arial" panose="020B0604020202020204" pitchFamily="34" charset="0"/>
              <a:buChar char="•"/>
            </a:pPr>
            <a:r>
              <a:rPr lang="en-AU" dirty="0">
                <a:solidFill>
                  <a:srgbClr val="FF0000"/>
                </a:solidFill>
              </a:rPr>
              <a:t>LRAS – determined by long term resources and technology </a:t>
            </a:r>
          </a:p>
        </p:txBody>
      </p:sp>
      <p:pic>
        <p:nvPicPr>
          <p:cNvPr id="4" name="Picture 3"/>
          <p:cNvPicPr>
            <a:picLocks noChangeAspect="1"/>
          </p:cNvPicPr>
          <p:nvPr/>
        </p:nvPicPr>
        <p:blipFill>
          <a:blip r:embed="rId3"/>
          <a:stretch>
            <a:fillRect/>
          </a:stretch>
        </p:blipFill>
        <p:spPr>
          <a:xfrm>
            <a:off x="7482348" y="2751521"/>
            <a:ext cx="4404852" cy="2702395"/>
          </a:xfrm>
          <a:prstGeom prst="rect">
            <a:avLst/>
          </a:prstGeom>
        </p:spPr>
      </p:pic>
      <p:grpSp>
        <p:nvGrpSpPr>
          <p:cNvPr id="12" name="Group 11"/>
          <p:cNvGrpSpPr/>
          <p:nvPr/>
        </p:nvGrpSpPr>
        <p:grpSpPr>
          <a:xfrm>
            <a:off x="4426776" y="1622796"/>
            <a:ext cx="2561501" cy="3273670"/>
            <a:chOff x="6359408" y="1825624"/>
            <a:chExt cx="5521208" cy="3823343"/>
          </a:xfrm>
        </p:grpSpPr>
        <p:pic>
          <p:nvPicPr>
            <p:cNvPr id="13" name="Picture 12"/>
            <p:cNvPicPr>
              <a:picLocks noChangeAspect="1"/>
            </p:cNvPicPr>
            <p:nvPr/>
          </p:nvPicPr>
          <p:blipFill>
            <a:blip r:embed="rId4"/>
            <a:stretch>
              <a:fillRect/>
            </a:stretch>
          </p:blipFill>
          <p:spPr>
            <a:xfrm>
              <a:off x="6359408" y="1825624"/>
              <a:ext cx="5521208" cy="3823343"/>
            </a:xfrm>
            <a:prstGeom prst="rect">
              <a:avLst/>
            </a:prstGeom>
            <a:solidFill>
              <a:srgbClr val="FF0000"/>
            </a:solidFill>
          </p:spPr>
        </p:pic>
        <p:sp>
          <p:nvSpPr>
            <p:cNvPr id="14" name="Rectangle 13"/>
            <p:cNvSpPr/>
            <p:nvPr/>
          </p:nvSpPr>
          <p:spPr>
            <a:xfrm>
              <a:off x="7221071" y="2043953"/>
              <a:ext cx="4464423" cy="27969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Connector 14"/>
            <p:cNvCxnSpPr/>
            <p:nvPr/>
          </p:nvCxnSpPr>
          <p:spPr>
            <a:xfrm flipV="1">
              <a:off x="8942294" y="2355208"/>
              <a:ext cx="13447" cy="270406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9116983" y="2170542"/>
              <a:ext cx="1900019" cy="4313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LRAS</a:t>
              </a:r>
            </a:p>
          </p:txBody>
        </p:sp>
      </p:grpSp>
      <p:sp>
        <p:nvSpPr>
          <p:cNvPr id="6" name="TextBox 5"/>
          <p:cNvSpPr txBox="1"/>
          <p:nvPr/>
        </p:nvSpPr>
        <p:spPr>
          <a:xfrm>
            <a:off x="4245621" y="4820061"/>
            <a:ext cx="2921000" cy="923330"/>
          </a:xfrm>
          <a:prstGeom prst="rect">
            <a:avLst/>
          </a:prstGeom>
          <a:noFill/>
        </p:spPr>
        <p:txBody>
          <a:bodyPr wrap="square" rtlCol="0">
            <a:spAutoFit/>
          </a:bodyPr>
          <a:lstStyle/>
          <a:p>
            <a:r>
              <a:rPr lang="en-AU" dirty="0"/>
              <a:t>The LRAS is vertical, showing no relationship between price level and output. </a:t>
            </a:r>
          </a:p>
        </p:txBody>
      </p:sp>
      <p:pic>
        <p:nvPicPr>
          <p:cNvPr id="7" name="Picture 6"/>
          <p:cNvPicPr>
            <a:picLocks noChangeAspect="1"/>
          </p:cNvPicPr>
          <p:nvPr/>
        </p:nvPicPr>
        <p:blipFill>
          <a:blip r:embed="rId5"/>
          <a:stretch>
            <a:fillRect/>
          </a:stretch>
        </p:blipFill>
        <p:spPr>
          <a:xfrm>
            <a:off x="7760069" y="5613447"/>
            <a:ext cx="1748053" cy="1138501"/>
          </a:xfrm>
          <a:prstGeom prst="rect">
            <a:avLst/>
          </a:prstGeom>
        </p:spPr>
      </p:pic>
    </p:spTree>
    <p:extLst>
      <p:ext uri="{BB962C8B-B14F-4D97-AF65-F5344CB8AC3E}">
        <p14:creationId xmlns:p14="http://schemas.microsoft.com/office/powerpoint/2010/main" val="265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92500"/>
          </a:bodyPr>
          <a:lstStyle/>
          <a:p>
            <a:r>
              <a:rPr lang="en-US" dirty="0"/>
              <a:t>What does LRAS stand for?</a:t>
            </a:r>
          </a:p>
          <a:p>
            <a:r>
              <a:rPr lang="en-US" dirty="0">
                <a:solidFill>
                  <a:srgbClr val="FF0000"/>
                </a:solidFill>
              </a:rPr>
              <a:t>Long Run Aggregate Supply</a:t>
            </a:r>
          </a:p>
          <a:p>
            <a:r>
              <a:rPr lang="en-US" dirty="0"/>
              <a:t>What does LRAS show?</a:t>
            </a:r>
          </a:p>
          <a:p>
            <a:r>
              <a:rPr lang="en-US" dirty="0">
                <a:solidFill>
                  <a:srgbClr val="FF0000"/>
                </a:solidFill>
              </a:rPr>
              <a:t>It shows the economy’s long run ability to produce, which is determined by the resources (land, labor, capital, enterprise) and technology</a:t>
            </a:r>
          </a:p>
          <a:p>
            <a:r>
              <a:rPr lang="en-US" dirty="0"/>
              <a:t>What does the </a:t>
            </a:r>
            <a:r>
              <a:rPr lang="en-US"/>
              <a:t>completely vertical </a:t>
            </a:r>
            <a:r>
              <a:rPr lang="en-US" dirty="0"/>
              <a:t>long run supply curve say about price level and production?</a:t>
            </a:r>
          </a:p>
          <a:p>
            <a:r>
              <a:rPr lang="en-US" dirty="0">
                <a:solidFill>
                  <a:srgbClr val="FF0000"/>
                </a:solidFill>
              </a:rPr>
              <a:t>Long run production is only affected by the factors of production and technology. So price level/inflation has NO EFFECT on our ability to produce.</a:t>
            </a:r>
          </a:p>
        </p:txBody>
      </p:sp>
      <p:sp>
        <p:nvSpPr>
          <p:cNvPr id="4" name="TextBox 3"/>
          <p:cNvSpPr txBox="1"/>
          <p:nvPr/>
        </p:nvSpPr>
        <p:spPr>
          <a:xfrm>
            <a:off x="10080812" y="6385015"/>
            <a:ext cx="2111188" cy="369332"/>
          </a:xfrm>
          <a:prstGeom prst="rect">
            <a:avLst/>
          </a:prstGeom>
          <a:noFill/>
          <a:ln>
            <a:solidFill>
              <a:srgbClr val="FF0000"/>
            </a:solidFill>
          </a:ln>
        </p:spPr>
        <p:txBody>
          <a:bodyPr wrap="square" rtlCol="0">
            <a:spAutoFit/>
          </a:bodyPr>
          <a:lstStyle/>
          <a:p>
            <a:r>
              <a:rPr lang="en-US" dirty="0">
                <a:hlinkClick r:id="" action="ppaction://noaction"/>
              </a:rPr>
              <a:t>LRAS &amp; SRAS</a:t>
            </a:r>
            <a:endParaRPr lang="en-US" dirty="0"/>
          </a:p>
        </p:txBody>
      </p:sp>
    </p:spTree>
    <p:extLst>
      <p:ext uri="{BB962C8B-B14F-4D97-AF65-F5344CB8AC3E}">
        <p14:creationId xmlns:p14="http://schemas.microsoft.com/office/powerpoint/2010/main" val="195187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909" y="276349"/>
            <a:ext cx="10515600" cy="1325563"/>
          </a:xfrm>
        </p:spPr>
        <p:txBody>
          <a:bodyPr/>
          <a:lstStyle/>
          <a:p>
            <a:r>
              <a:rPr lang="en-AU" dirty="0"/>
              <a:t>Graphing the LRAS</a:t>
            </a:r>
          </a:p>
        </p:txBody>
      </p:sp>
      <p:sp>
        <p:nvSpPr>
          <p:cNvPr id="3" name="Content Placeholder 2"/>
          <p:cNvSpPr>
            <a:spLocks noGrp="1"/>
          </p:cNvSpPr>
          <p:nvPr>
            <p:ph idx="1"/>
          </p:nvPr>
        </p:nvSpPr>
        <p:spPr>
          <a:xfrm>
            <a:off x="366734" y="1690688"/>
            <a:ext cx="4952518" cy="4486275"/>
          </a:xfrm>
        </p:spPr>
        <p:txBody>
          <a:bodyPr>
            <a:normAutofit lnSpcReduction="10000"/>
          </a:bodyPr>
          <a:lstStyle/>
          <a:p>
            <a:r>
              <a:rPr lang="en-AU" dirty="0"/>
              <a:t>The </a:t>
            </a:r>
            <a:r>
              <a:rPr lang="en-AU" dirty="0">
                <a:solidFill>
                  <a:srgbClr val="00B050"/>
                </a:solidFill>
              </a:rPr>
              <a:t>LRAS is vertical </a:t>
            </a:r>
            <a:r>
              <a:rPr lang="en-AU" dirty="0"/>
              <a:t>because the </a:t>
            </a:r>
            <a:r>
              <a:rPr lang="en-AU" dirty="0">
                <a:solidFill>
                  <a:srgbClr val="00B050"/>
                </a:solidFill>
              </a:rPr>
              <a:t>price level doesn’t matter in the long run</a:t>
            </a:r>
            <a:r>
              <a:rPr lang="en-AU" dirty="0"/>
              <a:t>. </a:t>
            </a:r>
          </a:p>
          <a:p>
            <a:pPr lvl="1"/>
            <a:r>
              <a:rPr lang="en-AU" dirty="0"/>
              <a:t>The only thing that matters in production is the </a:t>
            </a:r>
            <a:r>
              <a:rPr lang="en-AU" dirty="0">
                <a:solidFill>
                  <a:srgbClr val="00B050"/>
                </a:solidFill>
              </a:rPr>
              <a:t>technology and resources of the economy</a:t>
            </a:r>
            <a:r>
              <a:rPr lang="en-AU" dirty="0"/>
              <a:t>. </a:t>
            </a:r>
          </a:p>
          <a:p>
            <a:r>
              <a:rPr lang="en-AU" dirty="0"/>
              <a:t>The output level is called </a:t>
            </a:r>
            <a:r>
              <a:rPr lang="en-AU" dirty="0">
                <a:solidFill>
                  <a:srgbClr val="00B0F0"/>
                </a:solidFill>
              </a:rPr>
              <a:t>Y</a:t>
            </a:r>
            <a:r>
              <a:rPr lang="en-AU" baseline="-25000" dirty="0">
                <a:solidFill>
                  <a:srgbClr val="00B0F0"/>
                </a:solidFill>
              </a:rPr>
              <a:t>P</a:t>
            </a:r>
            <a:r>
              <a:rPr lang="en-AU" dirty="0"/>
              <a:t> or </a:t>
            </a:r>
            <a:r>
              <a:rPr lang="en-AU" dirty="0">
                <a:solidFill>
                  <a:srgbClr val="00B0F0"/>
                </a:solidFill>
              </a:rPr>
              <a:t>Potential Output</a:t>
            </a:r>
            <a:r>
              <a:rPr lang="en-AU" dirty="0"/>
              <a:t>. This is the </a:t>
            </a:r>
            <a:r>
              <a:rPr lang="en-AU" dirty="0">
                <a:solidFill>
                  <a:srgbClr val="00B0F0"/>
                </a:solidFill>
              </a:rPr>
              <a:t>happy, sustainable level of output </a:t>
            </a:r>
            <a:r>
              <a:rPr lang="en-AU" dirty="0"/>
              <a:t>that occurs when there is no recession or short term expansion in the economy. </a:t>
            </a:r>
          </a:p>
        </p:txBody>
      </p:sp>
      <p:pic>
        <p:nvPicPr>
          <p:cNvPr id="4" name="Picture 3"/>
          <p:cNvPicPr>
            <a:picLocks noChangeAspect="1"/>
          </p:cNvPicPr>
          <p:nvPr/>
        </p:nvPicPr>
        <p:blipFill>
          <a:blip r:embed="rId2"/>
          <a:stretch>
            <a:fillRect/>
          </a:stretch>
        </p:blipFill>
        <p:spPr>
          <a:xfrm>
            <a:off x="5597494" y="152834"/>
            <a:ext cx="6306430" cy="5115639"/>
          </a:xfrm>
          <a:prstGeom prst="rect">
            <a:avLst/>
          </a:prstGeom>
        </p:spPr>
      </p:pic>
      <p:sp>
        <p:nvSpPr>
          <p:cNvPr id="5" name="TextBox 4"/>
          <p:cNvSpPr txBox="1"/>
          <p:nvPr/>
        </p:nvSpPr>
        <p:spPr>
          <a:xfrm>
            <a:off x="5433645" y="5619575"/>
            <a:ext cx="6302477" cy="1200329"/>
          </a:xfrm>
          <a:prstGeom prst="rect">
            <a:avLst/>
          </a:prstGeom>
          <a:solidFill>
            <a:srgbClr val="FFFF00"/>
          </a:solidFill>
        </p:spPr>
        <p:txBody>
          <a:bodyPr wrap="square" rtlCol="0">
            <a:spAutoFit/>
          </a:bodyPr>
          <a:lstStyle/>
          <a:p>
            <a:r>
              <a:rPr lang="en-AU" dirty="0">
                <a:solidFill>
                  <a:srgbClr val="FF0000"/>
                </a:solidFill>
              </a:rPr>
              <a:t>Summary</a:t>
            </a:r>
          </a:p>
          <a:p>
            <a:r>
              <a:rPr lang="en-AU" dirty="0">
                <a:solidFill>
                  <a:srgbClr val="FF0000"/>
                </a:solidFill>
              </a:rPr>
              <a:t>No relationship between price level and output – vertical LRAS</a:t>
            </a:r>
          </a:p>
          <a:p>
            <a:r>
              <a:rPr lang="en-AU" dirty="0">
                <a:solidFill>
                  <a:srgbClr val="FF0000"/>
                </a:solidFill>
              </a:rPr>
              <a:t>Y</a:t>
            </a:r>
            <a:r>
              <a:rPr lang="en-AU" baseline="-25000" dirty="0">
                <a:solidFill>
                  <a:srgbClr val="FF0000"/>
                </a:solidFill>
              </a:rPr>
              <a:t>P</a:t>
            </a:r>
            <a:r>
              <a:rPr lang="en-AU" dirty="0">
                <a:solidFill>
                  <a:srgbClr val="FF0000"/>
                </a:solidFill>
              </a:rPr>
              <a:t> = </a:t>
            </a:r>
            <a:r>
              <a:rPr lang="en-AU" dirty="0" err="1">
                <a:solidFill>
                  <a:srgbClr val="FF0000"/>
                </a:solidFill>
              </a:rPr>
              <a:t>Y</a:t>
            </a:r>
            <a:r>
              <a:rPr lang="en-AU" baseline="-25000" dirty="0" err="1">
                <a:solidFill>
                  <a:srgbClr val="FF0000"/>
                </a:solidFill>
              </a:rPr>
              <a:t>f</a:t>
            </a:r>
            <a:r>
              <a:rPr lang="en-AU" baseline="-25000" dirty="0">
                <a:solidFill>
                  <a:srgbClr val="FF0000"/>
                </a:solidFill>
              </a:rPr>
              <a:t> </a:t>
            </a:r>
            <a:r>
              <a:rPr lang="en-AU" dirty="0">
                <a:solidFill>
                  <a:srgbClr val="FF0000"/>
                </a:solidFill>
              </a:rPr>
              <a:t>= Potential Output = the happy level (Note: Never write ‘happy level’ on an official exam.</a:t>
            </a:r>
          </a:p>
        </p:txBody>
      </p:sp>
      <p:sp>
        <p:nvSpPr>
          <p:cNvPr id="6" name="TextBox 5"/>
          <p:cNvSpPr txBox="1"/>
          <p:nvPr/>
        </p:nvSpPr>
        <p:spPr>
          <a:xfrm>
            <a:off x="9733935" y="365125"/>
            <a:ext cx="2169989" cy="3139321"/>
          </a:xfrm>
          <a:prstGeom prst="rect">
            <a:avLst/>
          </a:prstGeom>
          <a:noFill/>
        </p:spPr>
        <p:txBody>
          <a:bodyPr wrap="square" rtlCol="0">
            <a:spAutoFit/>
          </a:bodyPr>
          <a:lstStyle/>
          <a:p>
            <a:r>
              <a:rPr lang="en-AU" dirty="0"/>
              <a:t>Note: because there are no sticky wages, the price level won’t affect how much we produce at all because the price of wages will change as well, so business profits will not change with price level.</a:t>
            </a:r>
          </a:p>
        </p:txBody>
      </p:sp>
      <p:sp>
        <p:nvSpPr>
          <p:cNvPr id="7" name="TextBox 6"/>
          <p:cNvSpPr txBox="1"/>
          <p:nvPr/>
        </p:nvSpPr>
        <p:spPr>
          <a:xfrm>
            <a:off x="6910753" y="4943529"/>
            <a:ext cx="4281855" cy="369332"/>
          </a:xfrm>
          <a:prstGeom prst="rect">
            <a:avLst/>
          </a:prstGeom>
          <a:solidFill>
            <a:schemeClr val="accent4">
              <a:lumMod val="40000"/>
              <a:lumOff val="60000"/>
            </a:schemeClr>
          </a:solidFill>
        </p:spPr>
        <p:txBody>
          <a:bodyPr wrap="square" rtlCol="0">
            <a:spAutoFit/>
          </a:bodyPr>
          <a:lstStyle/>
          <a:p>
            <a:r>
              <a:rPr lang="en-US" dirty="0" err="1">
                <a:solidFill>
                  <a:srgbClr val="FF0000"/>
                </a:solidFill>
              </a:rPr>
              <a:t>Y</a:t>
            </a:r>
            <a:r>
              <a:rPr lang="en-US" baseline="-25000" dirty="0" err="1">
                <a:solidFill>
                  <a:srgbClr val="FF0000"/>
                </a:solidFill>
              </a:rPr>
              <a:t>p</a:t>
            </a:r>
            <a:r>
              <a:rPr lang="en-US" baseline="-25000" dirty="0">
                <a:solidFill>
                  <a:srgbClr val="FF0000"/>
                </a:solidFill>
              </a:rPr>
              <a:t> </a:t>
            </a:r>
            <a:r>
              <a:rPr lang="en-US" dirty="0">
                <a:solidFill>
                  <a:srgbClr val="FF0000"/>
                </a:solidFill>
              </a:rPr>
              <a:t>= potential output = </a:t>
            </a:r>
            <a:r>
              <a:rPr lang="en-US" dirty="0" err="1">
                <a:solidFill>
                  <a:srgbClr val="FF0000"/>
                </a:solidFill>
              </a:rPr>
              <a:t>Y</a:t>
            </a:r>
            <a:r>
              <a:rPr lang="en-US" baseline="-25000" dirty="0" err="1">
                <a:solidFill>
                  <a:srgbClr val="FF0000"/>
                </a:solidFill>
              </a:rPr>
              <a:t>f</a:t>
            </a:r>
            <a:r>
              <a:rPr lang="en-US" dirty="0">
                <a:solidFill>
                  <a:srgbClr val="FF0000"/>
                </a:solidFill>
              </a:rPr>
              <a:t> = full employment</a:t>
            </a:r>
          </a:p>
        </p:txBody>
      </p:sp>
    </p:spTree>
    <p:extLst>
      <p:ext uri="{BB962C8B-B14F-4D97-AF65-F5344CB8AC3E}">
        <p14:creationId xmlns:p14="http://schemas.microsoft.com/office/powerpoint/2010/main" val="3788627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t>What are the components of aggregate demand?</a:t>
            </a:r>
          </a:p>
          <a:p>
            <a:r>
              <a:rPr lang="en-US" dirty="0">
                <a:solidFill>
                  <a:srgbClr val="FF0000"/>
                </a:solidFill>
              </a:rPr>
              <a:t>Consumer spending (C) </a:t>
            </a:r>
          </a:p>
          <a:p>
            <a:r>
              <a:rPr lang="en-US" dirty="0">
                <a:solidFill>
                  <a:srgbClr val="FF0000"/>
                </a:solidFill>
              </a:rPr>
              <a:t>Investment Spending (I)</a:t>
            </a:r>
          </a:p>
          <a:p>
            <a:r>
              <a:rPr lang="en-US" dirty="0">
                <a:solidFill>
                  <a:srgbClr val="FF0000"/>
                </a:solidFill>
              </a:rPr>
              <a:t>Government expenditure (G)</a:t>
            </a:r>
          </a:p>
          <a:p>
            <a:r>
              <a:rPr lang="en-US" dirty="0">
                <a:solidFill>
                  <a:srgbClr val="FF0000"/>
                </a:solidFill>
              </a:rPr>
              <a:t>Net exports (X-M)</a:t>
            </a:r>
          </a:p>
        </p:txBody>
      </p:sp>
      <p:sp>
        <p:nvSpPr>
          <p:cNvPr id="6" name="TextBox 5"/>
          <p:cNvSpPr txBox="1"/>
          <p:nvPr/>
        </p:nvSpPr>
        <p:spPr>
          <a:xfrm>
            <a:off x="4476847" y="4902000"/>
            <a:ext cx="7245530" cy="646331"/>
          </a:xfrm>
          <a:prstGeom prst="rect">
            <a:avLst/>
          </a:prstGeom>
          <a:solidFill>
            <a:srgbClr val="FFFF00"/>
          </a:solidFill>
        </p:spPr>
        <p:txBody>
          <a:bodyPr wrap="square" rtlCol="0">
            <a:spAutoFit/>
          </a:bodyPr>
          <a:lstStyle/>
          <a:p>
            <a:r>
              <a:rPr lang="en-US" b="1" dirty="0">
                <a:solidFill>
                  <a:srgbClr val="FF0000"/>
                </a:solidFill>
              </a:rPr>
              <a:t>Aggregate Demand = Demand for ALL Goods and Services in the Economy, taken from our circular flow model</a:t>
            </a:r>
          </a:p>
        </p:txBody>
      </p:sp>
      <p:sp>
        <p:nvSpPr>
          <p:cNvPr id="7" name="Content Placeholder 2"/>
          <p:cNvSpPr txBox="1">
            <a:spLocks/>
          </p:cNvSpPr>
          <p:nvPr/>
        </p:nvSpPr>
        <p:spPr>
          <a:xfrm>
            <a:off x="5127743" y="4001294"/>
            <a:ext cx="6391167" cy="765769"/>
          </a:xfrm>
          <a:prstGeom prst="rect">
            <a:avLst/>
          </a:prstGeom>
          <a:solidFill>
            <a:srgbClr val="FFFF0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solidFill>
                  <a:srgbClr val="FF0000"/>
                </a:solidFill>
              </a:rPr>
              <a:t>GDP = AD = C + I + G + (X-M)</a:t>
            </a:r>
          </a:p>
        </p:txBody>
      </p:sp>
      <p:sp>
        <p:nvSpPr>
          <p:cNvPr id="4" name="TextBox 3"/>
          <p:cNvSpPr txBox="1"/>
          <p:nvPr/>
        </p:nvSpPr>
        <p:spPr>
          <a:xfrm>
            <a:off x="5522259" y="5701553"/>
            <a:ext cx="5683623" cy="646331"/>
          </a:xfrm>
          <a:prstGeom prst="rect">
            <a:avLst/>
          </a:prstGeom>
          <a:noFill/>
        </p:spPr>
        <p:txBody>
          <a:bodyPr wrap="square" rtlCol="0">
            <a:spAutoFit/>
          </a:bodyPr>
          <a:lstStyle/>
          <a:p>
            <a:r>
              <a:rPr lang="en-US" dirty="0"/>
              <a:t>Note: A more mathematically correct way of viewing AD is a function, which will vary with the price level. </a:t>
            </a:r>
          </a:p>
        </p:txBody>
      </p:sp>
    </p:spTree>
    <p:extLst>
      <p:ext uri="{BB962C8B-B14F-4D97-AF65-F5344CB8AC3E}">
        <p14:creationId xmlns:p14="http://schemas.microsoft.com/office/powerpoint/2010/main" val="21061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265" y="306132"/>
            <a:ext cx="10350910" cy="903236"/>
          </a:xfrm>
        </p:spPr>
        <p:txBody>
          <a:bodyPr/>
          <a:lstStyle/>
          <a:p>
            <a:r>
              <a:rPr lang="en-AU" dirty="0"/>
              <a:t>Potential Output and the Business Cycle</a:t>
            </a:r>
          </a:p>
        </p:txBody>
      </p:sp>
      <p:sp>
        <p:nvSpPr>
          <p:cNvPr id="3" name="Content Placeholder 2"/>
          <p:cNvSpPr>
            <a:spLocks noGrp="1"/>
          </p:cNvSpPr>
          <p:nvPr>
            <p:ph idx="1"/>
          </p:nvPr>
        </p:nvSpPr>
        <p:spPr>
          <a:xfrm>
            <a:off x="2266335" y="4934335"/>
            <a:ext cx="7693743" cy="1703807"/>
          </a:xfrm>
        </p:spPr>
        <p:txBody>
          <a:bodyPr>
            <a:normAutofit fontScale="77500" lnSpcReduction="20000"/>
          </a:bodyPr>
          <a:lstStyle/>
          <a:p>
            <a:r>
              <a:rPr lang="en-AU" dirty="0">
                <a:solidFill>
                  <a:srgbClr val="FF0000"/>
                </a:solidFill>
              </a:rPr>
              <a:t>Potential Output Y</a:t>
            </a:r>
            <a:r>
              <a:rPr lang="en-AU" baseline="-25000" dirty="0">
                <a:solidFill>
                  <a:srgbClr val="FF0000"/>
                </a:solidFill>
              </a:rPr>
              <a:t>P</a:t>
            </a:r>
            <a:r>
              <a:rPr lang="en-AU" dirty="0">
                <a:solidFill>
                  <a:srgbClr val="FF0000"/>
                </a:solidFill>
              </a:rPr>
              <a:t> </a:t>
            </a:r>
            <a:r>
              <a:rPr lang="en-AU" dirty="0"/>
              <a:t>can be showed as the LRAS or on the business cycle. We can also call this </a:t>
            </a:r>
            <a:r>
              <a:rPr lang="en-AU" dirty="0" err="1">
                <a:solidFill>
                  <a:srgbClr val="FF0000"/>
                </a:solidFill>
              </a:rPr>
              <a:t>Y</a:t>
            </a:r>
            <a:r>
              <a:rPr lang="en-AU" baseline="-25000" dirty="0" err="1">
                <a:solidFill>
                  <a:srgbClr val="FF0000"/>
                </a:solidFill>
              </a:rPr>
              <a:t>f</a:t>
            </a:r>
            <a:r>
              <a:rPr lang="en-AU" dirty="0">
                <a:solidFill>
                  <a:srgbClr val="FF0000"/>
                </a:solidFill>
              </a:rPr>
              <a:t> </a:t>
            </a:r>
            <a:r>
              <a:rPr lang="en-AU" dirty="0"/>
              <a:t>which is </a:t>
            </a:r>
            <a:r>
              <a:rPr lang="en-AU" dirty="0">
                <a:solidFill>
                  <a:srgbClr val="FF0000"/>
                </a:solidFill>
              </a:rPr>
              <a:t>full employment/full employment output</a:t>
            </a:r>
            <a:r>
              <a:rPr lang="en-AU" dirty="0"/>
              <a:t>. </a:t>
            </a:r>
          </a:p>
          <a:p>
            <a:r>
              <a:rPr lang="en-AU" dirty="0"/>
              <a:t>It represents the long run, sustainable level of output.</a:t>
            </a:r>
          </a:p>
          <a:p>
            <a:pPr lvl="1"/>
            <a:r>
              <a:rPr lang="en-AU" dirty="0"/>
              <a:t>This level will increase as we have increases in technology, population, education etc.</a:t>
            </a:r>
          </a:p>
        </p:txBody>
      </p:sp>
      <p:pic>
        <p:nvPicPr>
          <p:cNvPr id="4" name="Picture 3"/>
          <p:cNvPicPr>
            <a:picLocks noChangeAspect="1"/>
          </p:cNvPicPr>
          <p:nvPr/>
        </p:nvPicPr>
        <p:blipFill>
          <a:blip r:embed="rId2"/>
          <a:stretch>
            <a:fillRect/>
          </a:stretch>
        </p:blipFill>
        <p:spPr>
          <a:xfrm>
            <a:off x="248265" y="1209368"/>
            <a:ext cx="5641257" cy="3510116"/>
          </a:xfrm>
          <a:prstGeom prst="rect">
            <a:avLst/>
          </a:prstGeom>
        </p:spPr>
      </p:pic>
      <p:pic>
        <p:nvPicPr>
          <p:cNvPr id="5" name="Picture 4"/>
          <p:cNvPicPr>
            <a:picLocks noChangeAspect="1"/>
          </p:cNvPicPr>
          <p:nvPr/>
        </p:nvPicPr>
        <p:blipFill>
          <a:blip r:embed="rId3"/>
          <a:stretch>
            <a:fillRect/>
          </a:stretch>
        </p:blipFill>
        <p:spPr>
          <a:xfrm>
            <a:off x="6468278" y="1193124"/>
            <a:ext cx="4347207" cy="3526360"/>
          </a:xfrm>
          <a:prstGeom prst="rect">
            <a:avLst/>
          </a:prstGeom>
        </p:spPr>
      </p:pic>
      <p:sp>
        <p:nvSpPr>
          <p:cNvPr id="6" name="Freeform 5"/>
          <p:cNvSpPr/>
          <p:nvPr/>
        </p:nvSpPr>
        <p:spPr>
          <a:xfrm>
            <a:off x="4459448" y="2164465"/>
            <a:ext cx="1444297" cy="748136"/>
          </a:xfrm>
          <a:custGeom>
            <a:avLst/>
            <a:gdLst>
              <a:gd name="connsiteX0" fmla="*/ 1174436 w 1444297"/>
              <a:gd name="connsiteY0" fmla="*/ 67458 h 748136"/>
              <a:gd name="connsiteX1" fmla="*/ 1125275 w 1444297"/>
              <a:gd name="connsiteY1" fmla="*/ 47793 h 748136"/>
              <a:gd name="connsiteX2" fmla="*/ 997455 w 1444297"/>
              <a:gd name="connsiteY2" fmla="*/ 28129 h 748136"/>
              <a:gd name="connsiteX3" fmla="*/ 594333 w 1444297"/>
              <a:gd name="connsiteY3" fmla="*/ 8464 h 748136"/>
              <a:gd name="connsiteX4" fmla="*/ 299365 w 1444297"/>
              <a:gd name="connsiteY4" fmla="*/ 18296 h 748136"/>
              <a:gd name="connsiteX5" fmla="*/ 269868 w 1444297"/>
              <a:gd name="connsiteY5" fmla="*/ 28129 h 748136"/>
              <a:gd name="connsiteX6" fmla="*/ 230539 w 1444297"/>
              <a:gd name="connsiteY6" fmla="*/ 37961 h 748136"/>
              <a:gd name="connsiteX7" fmla="*/ 201042 w 1444297"/>
              <a:gd name="connsiteY7" fmla="*/ 57625 h 748136"/>
              <a:gd name="connsiteX8" fmla="*/ 171546 w 1444297"/>
              <a:gd name="connsiteY8" fmla="*/ 67458 h 748136"/>
              <a:gd name="connsiteX9" fmla="*/ 142049 w 1444297"/>
              <a:gd name="connsiteY9" fmla="*/ 96954 h 748136"/>
              <a:gd name="connsiteX10" fmla="*/ 102720 w 1444297"/>
              <a:gd name="connsiteY10" fmla="*/ 165780 h 748136"/>
              <a:gd name="connsiteX11" fmla="*/ 92887 w 1444297"/>
              <a:gd name="connsiteY11" fmla="*/ 195277 h 748136"/>
              <a:gd name="connsiteX12" fmla="*/ 53558 w 1444297"/>
              <a:gd name="connsiteY12" fmla="*/ 254270 h 748136"/>
              <a:gd name="connsiteX13" fmla="*/ 33894 w 1444297"/>
              <a:gd name="connsiteY13" fmla="*/ 283767 h 748136"/>
              <a:gd name="connsiteX14" fmla="*/ 14229 w 1444297"/>
              <a:gd name="connsiteY14" fmla="*/ 342761 h 748136"/>
              <a:gd name="connsiteX15" fmla="*/ 14229 w 1444297"/>
              <a:gd name="connsiteY15" fmla="*/ 539406 h 748136"/>
              <a:gd name="connsiteX16" fmla="*/ 102720 w 1444297"/>
              <a:gd name="connsiteY16" fmla="*/ 618064 h 748136"/>
              <a:gd name="connsiteX17" fmla="*/ 142049 w 1444297"/>
              <a:gd name="connsiteY17" fmla="*/ 627896 h 748136"/>
              <a:gd name="connsiteX18" fmla="*/ 171546 w 1444297"/>
              <a:gd name="connsiteY18" fmla="*/ 647561 h 748136"/>
              <a:gd name="connsiteX19" fmla="*/ 240371 w 1444297"/>
              <a:gd name="connsiteY19" fmla="*/ 667225 h 748136"/>
              <a:gd name="connsiteX20" fmla="*/ 387855 w 1444297"/>
              <a:gd name="connsiteY20" fmla="*/ 696722 h 748136"/>
              <a:gd name="connsiteX21" fmla="*/ 437017 w 1444297"/>
              <a:gd name="connsiteY21" fmla="*/ 716387 h 748136"/>
              <a:gd name="connsiteX22" fmla="*/ 525507 w 1444297"/>
              <a:gd name="connsiteY22" fmla="*/ 726219 h 748136"/>
              <a:gd name="connsiteX23" fmla="*/ 938462 w 1444297"/>
              <a:gd name="connsiteY23" fmla="*/ 726219 h 748136"/>
              <a:gd name="connsiteX24" fmla="*/ 977791 w 1444297"/>
              <a:gd name="connsiteY24" fmla="*/ 716387 h 748136"/>
              <a:gd name="connsiteX25" fmla="*/ 1036784 w 1444297"/>
              <a:gd name="connsiteY25" fmla="*/ 706554 h 748136"/>
              <a:gd name="connsiteX26" fmla="*/ 1076113 w 1444297"/>
              <a:gd name="connsiteY26" fmla="*/ 696722 h 748136"/>
              <a:gd name="connsiteX27" fmla="*/ 1125275 w 1444297"/>
              <a:gd name="connsiteY27" fmla="*/ 686890 h 748136"/>
              <a:gd name="connsiteX28" fmla="*/ 1223597 w 1444297"/>
              <a:gd name="connsiteY28" fmla="*/ 667225 h 748136"/>
              <a:gd name="connsiteX29" fmla="*/ 1321920 w 1444297"/>
              <a:gd name="connsiteY29" fmla="*/ 627896 h 748136"/>
              <a:gd name="connsiteX30" fmla="*/ 1361249 w 1444297"/>
              <a:gd name="connsiteY30" fmla="*/ 618064 h 748136"/>
              <a:gd name="connsiteX31" fmla="*/ 1380913 w 1444297"/>
              <a:gd name="connsiteY31" fmla="*/ 588567 h 748136"/>
              <a:gd name="connsiteX32" fmla="*/ 1430075 w 1444297"/>
              <a:gd name="connsiteY32" fmla="*/ 539406 h 748136"/>
              <a:gd name="connsiteX33" fmla="*/ 1430075 w 1444297"/>
              <a:gd name="connsiteY33" fmla="*/ 382090 h 748136"/>
              <a:gd name="connsiteX34" fmla="*/ 1400578 w 1444297"/>
              <a:gd name="connsiteY34" fmla="*/ 323096 h 748136"/>
              <a:gd name="connsiteX35" fmla="*/ 1371081 w 1444297"/>
              <a:gd name="connsiteY35" fmla="*/ 303432 h 748136"/>
              <a:gd name="connsiteX36" fmla="*/ 1331752 w 1444297"/>
              <a:gd name="connsiteY36" fmla="*/ 254270 h 748136"/>
              <a:gd name="connsiteX37" fmla="*/ 1312087 w 1444297"/>
              <a:gd name="connsiteY37" fmla="*/ 214941 h 748136"/>
              <a:gd name="connsiteX38" fmla="*/ 1282591 w 1444297"/>
              <a:gd name="connsiteY38" fmla="*/ 195277 h 748136"/>
              <a:gd name="connsiteX39" fmla="*/ 1253094 w 1444297"/>
              <a:gd name="connsiteY39" fmla="*/ 165780 h 748136"/>
              <a:gd name="connsiteX40" fmla="*/ 1223597 w 1444297"/>
              <a:gd name="connsiteY40" fmla="*/ 146116 h 748136"/>
              <a:gd name="connsiteX41" fmla="*/ 1164604 w 1444297"/>
              <a:gd name="connsiteY41" fmla="*/ 96954 h 748136"/>
              <a:gd name="connsiteX42" fmla="*/ 1135107 w 1444297"/>
              <a:gd name="connsiteY42" fmla="*/ 87122 h 748136"/>
              <a:gd name="connsiteX43" fmla="*/ 1095778 w 1444297"/>
              <a:gd name="connsiteY43" fmla="*/ 67458 h 748136"/>
              <a:gd name="connsiteX44" fmla="*/ 1017120 w 1444297"/>
              <a:gd name="connsiteY44" fmla="*/ 37961 h 74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444297" h="748136">
                <a:moveTo>
                  <a:pt x="1174436" y="67458"/>
                </a:moveTo>
                <a:cubicBezTo>
                  <a:pt x="1158049" y="60903"/>
                  <a:pt x="1142303" y="52437"/>
                  <a:pt x="1125275" y="47793"/>
                </a:cubicBezTo>
                <a:cubicBezTo>
                  <a:pt x="1110270" y="43701"/>
                  <a:pt x="1008307" y="29679"/>
                  <a:pt x="997455" y="28129"/>
                </a:cubicBezTo>
                <a:cubicBezTo>
                  <a:pt x="852289" y="-20263"/>
                  <a:pt x="948007" y="8464"/>
                  <a:pt x="594333" y="8464"/>
                </a:cubicBezTo>
                <a:cubicBezTo>
                  <a:pt x="495956" y="8464"/>
                  <a:pt x="397688" y="15019"/>
                  <a:pt x="299365" y="18296"/>
                </a:cubicBezTo>
                <a:cubicBezTo>
                  <a:pt x="289533" y="21574"/>
                  <a:pt x="279833" y="25282"/>
                  <a:pt x="269868" y="28129"/>
                </a:cubicBezTo>
                <a:cubicBezTo>
                  <a:pt x="256875" y="31841"/>
                  <a:pt x="242960" y="32638"/>
                  <a:pt x="230539" y="37961"/>
                </a:cubicBezTo>
                <a:cubicBezTo>
                  <a:pt x="219678" y="42616"/>
                  <a:pt x="211611" y="52340"/>
                  <a:pt x="201042" y="57625"/>
                </a:cubicBezTo>
                <a:cubicBezTo>
                  <a:pt x="191772" y="62260"/>
                  <a:pt x="181378" y="64180"/>
                  <a:pt x="171546" y="67458"/>
                </a:cubicBezTo>
                <a:cubicBezTo>
                  <a:pt x="161714" y="77290"/>
                  <a:pt x="150951" y="86272"/>
                  <a:pt x="142049" y="96954"/>
                </a:cubicBezTo>
                <a:cubicBezTo>
                  <a:pt x="127526" y="114381"/>
                  <a:pt x="111207" y="145978"/>
                  <a:pt x="102720" y="165780"/>
                </a:cubicBezTo>
                <a:cubicBezTo>
                  <a:pt x="98637" y="175306"/>
                  <a:pt x="97920" y="186217"/>
                  <a:pt x="92887" y="195277"/>
                </a:cubicBezTo>
                <a:cubicBezTo>
                  <a:pt x="81409" y="215936"/>
                  <a:pt x="66668" y="234606"/>
                  <a:pt x="53558" y="254270"/>
                </a:cubicBezTo>
                <a:cubicBezTo>
                  <a:pt x="47003" y="264102"/>
                  <a:pt x="37631" y="272557"/>
                  <a:pt x="33894" y="283767"/>
                </a:cubicBezTo>
                <a:lnTo>
                  <a:pt x="14229" y="342761"/>
                </a:lnTo>
                <a:cubicBezTo>
                  <a:pt x="2970" y="410318"/>
                  <a:pt x="-11180" y="466809"/>
                  <a:pt x="14229" y="539406"/>
                </a:cubicBezTo>
                <a:cubicBezTo>
                  <a:pt x="17932" y="549986"/>
                  <a:pt x="77128" y="607096"/>
                  <a:pt x="102720" y="618064"/>
                </a:cubicBezTo>
                <a:cubicBezTo>
                  <a:pt x="115141" y="623387"/>
                  <a:pt x="128939" y="624619"/>
                  <a:pt x="142049" y="627896"/>
                </a:cubicBezTo>
                <a:cubicBezTo>
                  <a:pt x="151881" y="634451"/>
                  <a:pt x="160977" y="642276"/>
                  <a:pt x="171546" y="647561"/>
                </a:cubicBezTo>
                <a:cubicBezTo>
                  <a:pt x="185651" y="654614"/>
                  <a:pt x="227770" y="664075"/>
                  <a:pt x="240371" y="667225"/>
                </a:cubicBezTo>
                <a:cubicBezTo>
                  <a:pt x="310087" y="713703"/>
                  <a:pt x="233437" y="669472"/>
                  <a:pt x="387855" y="696722"/>
                </a:cubicBezTo>
                <a:cubicBezTo>
                  <a:pt x="405236" y="699789"/>
                  <a:pt x="419759" y="712689"/>
                  <a:pt x="437017" y="716387"/>
                </a:cubicBezTo>
                <a:cubicBezTo>
                  <a:pt x="466036" y="722605"/>
                  <a:pt x="496010" y="722942"/>
                  <a:pt x="525507" y="726219"/>
                </a:cubicBezTo>
                <a:cubicBezTo>
                  <a:pt x="682696" y="765515"/>
                  <a:pt x="579038" y="743334"/>
                  <a:pt x="938462" y="726219"/>
                </a:cubicBezTo>
                <a:cubicBezTo>
                  <a:pt x="951960" y="725576"/>
                  <a:pt x="964540" y="719037"/>
                  <a:pt x="977791" y="716387"/>
                </a:cubicBezTo>
                <a:cubicBezTo>
                  <a:pt x="997339" y="712477"/>
                  <a:pt x="1017236" y="710464"/>
                  <a:pt x="1036784" y="706554"/>
                </a:cubicBezTo>
                <a:cubicBezTo>
                  <a:pt x="1050035" y="703904"/>
                  <a:pt x="1062922" y="699653"/>
                  <a:pt x="1076113" y="696722"/>
                </a:cubicBezTo>
                <a:cubicBezTo>
                  <a:pt x="1092427" y="693097"/>
                  <a:pt x="1108833" y="689879"/>
                  <a:pt x="1125275" y="686890"/>
                </a:cubicBezTo>
                <a:cubicBezTo>
                  <a:pt x="1170264" y="678710"/>
                  <a:pt x="1183455" y="679268"/>
                  <a:pt x="1223597" y="667225"/>
                </a:cubicBezTo>
                <a:cubicBezTo>
                  <a:pt x="1400514" y="614150"/>
                  <a:pt x="1190499" y="677179"/>
                  <a:pt x="1321920" y="627896"/>
                </a:cubicBezTo>
                <a:cubicBezTo>
                  <a:pt x="1334573" y="623151"/>
                  <a:pt x="1348139" y="621341"/>
                  <a:pt x="1361249" y="618064"/>
                </a:cubicBezTo>
                <a:cubicBezTo>
                  <a:pt x="1367804" y="608232"/>
                  <a:pt x="1372557" y="596923"/>
                  <a:pt x="1380913" y="588567"/>
                </a:cubicBezTo>
                <a:cubicBezTo>
                  <a:pt x="1446465" y="523015"/>
                  <a:pt x="1377632" y="618069"/>
                  <a:pt x="1430075" y="539406"/>
                </a:cubicBezTo>
                <a:cubicBezTo>
                  <a:pt x="1452248" y="472885"/>
                  <a:pt x="1445533" y="505749"/>
                  <a:pt x="1430075" y="382090"/>
                </a:cubicBezTo>
                <a:cubicBezTo>
                  <a:pt x="1427790" y="363814"/>
                  <a:pt x="1413124" y="335642"/>
                  <a:pt x="1400578" y="323096"/>
                </a:cubicBezTo>
                <a:cubicBezTo>
                  <a:pt x="1392222" y="314740"/>
                  <a:pt x="1380913" y="309987"/>
                  <a:pt x="1371081" y="303432"/>
                </a:cubicBezTo>
                <a:cubicBezTo>
                  <a:pt x="1347607" y="233007"/>
                  <a:pt x="1381166" y="313567"/>
                  <a:pt x="1331752" y="254270"/>
                </a:cubicBezTo>
                <a:cubicBezTo>
                  <a:pt x="1322369" y="243010"/>
                  <a:pt x="1321470" y="226201"/>
                  <a:pt x="1312087" y="214941"/>
                </a:cubicBezTo>
                <a:cubicBezTo>
                  <a:pt x="1304522" y="205863"/>
                  <a:pt x="1291669" y="202842"/>
                  <a:pt x="1282591" y="195277"/>
                </a:cubicBezTo>
                <a:cubicBezTo>
                  <a:pt x="1271909" y="186375"/>
                  <a:pt x="1263776" y="174682"/>
                  <a:pt x="1253094" y="165780"/>
                </a:cubicBezTo>
                <a:cubicBezTo>
                  <a:pt x="1244016" y="158215"/>
                  <a:pt x="1232675" y="153681"/>
                  <a:pt x="1223597" y="146116"/>
                </a:cubicBezTo>
                <a:cubicBezTo>
                  <a:pt x="1190982" y="118937"/>
                  <a:pt x="1201218" y="115262"/>
                  <a:pt x="1164604" y="96954"/>
                </a:cubicBezTo>
                <a:cubicBezTo>
                  <a:pt x="1155334" y="92319"/>
                  <a:pt x="1144633" y="91205"/>
                  <a:pt x="1135107" y="87122"/>
                </a:cubicBezTo>
                <a:cubicBezTo>
                  <a:pt x="1121635" y="81348"/>
                  <a:pt x="1109387" y="72901"/>
                  <a:pt x="1095778" y="67458"/>
                </a:cubicBezTo>
                <a:cubicBezTo>
                  <a:pt x="985874" y="23496"/>
                  <a:pt x="1070865" y="64834"/>
                  <a:pt x="1017120" y="37961"/>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Freeform 6"/>
          <p:cNvSpPr/>
          <p:nvPr/>
        </p:nvSpPr>
        <p:spPr>
          <a:xfrm>
            <a:off x="8033474" y="4083006"/>
            <a:ext cx="1444297" cy="748136"/>
          </a:xfrm>
          <a:custGeom>
            <a:avLst/>
            <a:gdLst>
              <a:gd name="connsiteX0" fmla="*/ 1174436 w 1444297"/>
              <a:gd name="connsiteY0" fmla="*/ 67458 h 748136"/>
              <a:gd name="connsiteX1" fmla="*/ 1125275 w 1444297"/>
              <a:gd name="connsiteY1" fmla="*/ 47793 h 748136"/>
              <a:gd name="connsiteX2" fmla="*/ 997455 w 1444297"/>
              <a:gd name="connsiteY2" fmla="*/ 28129 h 748136"/>
              <a:gd name="connsiteX3" fmla="*/ 594333 w 1444297"/>
              <a:gd name="connsiteY3" fmla="*/ 8464 h 748136"/>
              <a:gd name="connsiteX4" fmla="*/ 299365 w 1444297"/>
              <a:gd name="connsiteY4" fmla="*/ 18296 h 748136"/>
              <a:gd name="connsiteX5" fmla="*/ 269868 w 1444297"/>
              <a:gd name="connsiteY5" fmla="*/ 28129 h 748136"/>
              <a:gd name="connsiteX6" fmla="*/ 230539 w 1444297"/>
              <a:gd name="connsiteY6" fmla="*/ 37961 h 748136"/>
              <a:gd name="connsiteX7" fmla="*/ 201042 w 1444297"/>
              <a:gd name="connsiteY7" fmla="*/ 57625 h 748136"/>
              <a:gd name="connsiteX8" fmla="*/ 171546 w 1444297"/>
              <a:gd name="connsiteY8" fmla="*/ 67458 h 748136"/>
              <a:gd name="connsiteX9" fmla="*/ 142049 w 1444297"/>
              <a:gd name="connsiteY9" fmla="*/ 96954 h 748136"/>
              <a:gd name="connsiteX10" fmla="*/ 102720 w 1444297"/>
              <a:gd name="connsiteY10" fmla="*/ 165780 h 748136"/>
              <a:gd name="connsiteX11" fmla="*/ 92887 w 1444297"/>
              <a:gd name="connsiteY11" fmla="*/ 195277 h 748136"/>
              <a:gd name="connsiteX12" fmla="*/ 53558 w 1444297"/>
              <a:gd name="connsiteY12" fmla="*/ 254270 h 748136"/>
              <a:gd name="connsiteX13" fmla="*/ 33894 w 1444297"/>
              <a:gd name="connsiteY13" fmla="*/ 283767 h 748136"/>
              <a:gd name="connsiteX14" fmla="*/ 14229 w 1444297"/>
              <a:gd name="connsiteY14" fmla="*/ 342761 h 748136"/>
              <a:gd name="connsiteX15" fmla="*/ 14229 w 1444297"/>
              <a:gd name="connsiteY15" fmla="*/ 539406 h 748136"/>
              <a:gd name="connsiteX16" fmla="*/ 102720 w 1444297"/>
              <a:gd name="connsiteY16" fmla="*/ 618064 h 748136"/>
              <a:gd name="connsiteX17" fmla="*/ 142049 w 1444297"/>
              <a:gd name="connsiteY17" fmla="*/ 627896 h 748136"/>
              <a:gd name="connsiteX18" fmla="*/ 171546 w 1444297"/>
              <a:gd name="connsiteY18" fmla="*/ 647561 h 748136"/>
              <a:gd name="connsiteX19" fmla="*/ 240371 w 1444297"/>
              <a:gd name="connsiteY19" fmla="*/ 667225 h 748136"/>
              <a:gd name="connsiteX20" fmla="*/ 387855 w 1444297"/>
              <a:gd name="connsiteY20" fmla="*/ 696722 h 748136"/>
              <a:gd name="connsiteX21" fmla="*/ 437017 w 1444297"/>
              <a:gd name="connsiteY21" fmla="*/ 716387 h 748136"/>
              <a:gd name="connsiteX22" fmla="*/ 525507 w 1444297"/>
              <a:gd name="connsiteY22" fmla="*/ 726219 h 748136"/>
              <a:gd name="connsiteX23" fmla="*/ 938462 w 1444297"/>
              <a:gd name="connsiteY23" fmla="*/ 726219 h 748136"/>
              <a:gd name="connsiteX24" fmla="*/ 977791 w 1444297"/>
              <a:gd name="connsiteY24" fmla="*/ 716387 h 748136"/>
              <a:gd name="connsiteX25" fmla="*/ 1036784 w 1444297"/>
              <a:gd name="connsiteY25" fmla="*/ 706554 h 748136"/>
              <a:gd name="connsiteX26" fmla="*/ 1076113 w 1444297"/>
              <a:gd name="connsiteY26" fmla="*/ 696722 h 748136"/>
              <a:gd name="connsiteX27" fmla="*/ 1125275 w 1444297"/>
              <a:gd name="connsiteY27" fmla="*/ 686890 h 748136"/>
              <a:gd name="connsiteX28" fmla="*/ 1223597 w 1444297"/>
              <a:gd name="connsiteY28" fmla="*/ 667225 h 748136"/>
              <a:gd name="connsiteX29" fmla="*/ 1321920 w 1444297"/>
              <a:gd name="connsiteY29" fmla="*/ 627896 h 748136"/>
              <a:gd name="connsiteX30" fmla="*/ 1361249 w 1444297"/>
              <a:gd name="connsiteY30" fmla="*/ 618064 h 748136"/>
              <a:gd name="connsiteX31" fmla="*/ 1380913 w 1444297"/>
              <a:gd name="connsiteY31" fmla="*/ 588567 h 748136"/>
              <a:gd name="connsiteX32" fmla="*/ 1430075 w 1444297"/>
              <a:gd name="connsiteY32" fmla="*/ 539406 h 748136"/>
              <a:gd name="connsiteX33" fmla="*/ 1430075 w 1444297"/>
              <a:gd name="connsiteY33" fmla="*/ 382090 h 748136"/>
              <a:gd name="connsiteX34" fmla="*/ 1400578 w 1444297"/>
              <a:gd name="connsiteY34" fmla="*/ 323096 h 748136"/>
              <a:gd name="connsiteX35" fmla="*/ 1371081 w 1444297"/>
              <a:gd name="connsiteY35" fmla="*/ 303432 h 748136"/>
              <a:gd name="connsiteX36" fmla="*/ 1331752 w 1444297"/>
              <a:gd name="connsiteY36" fmla="*/ 254270 h 748136"/>
              <a:gd name="connsiteX37" fmla="*/ 1312087 w 1444297"/>
              <a:gd name="connsiteY37" fmla="*/ 214941 h 748136"/>
              <a:gd name="connsiteX38" fmla="*/ 1282591 w 1444297"/>
              <a:gd name="connsiteY38" fmla="*/ 195277 h 748136"/>
              <a:gd name="connsiteX39" fmla="*/ 1253094 w 1444297"/>
              <a:gd name="connsiteY39" fmla="*/ 165780 h 748136"/>
              <a:gd name="connsiteX40" fmla="*/ 1223597 w 1444297"/>
              <a:gd name="connsiteY40" fmla="*/ 146116 h 748136"/>
              <a:gd name="connsiteX41" fmla="*/ 1164604 w 1444297"/>
              <a:gd name="connsiteY41" fmla="*/ 96954 h 748136"/>
              <a:gd name="connsiteX42" fmla="*/ 1135107 w 1444297"/>
              <a:gd name="connsiteY42" fmla="*/ 87122 h 748136"/>
              <a:gd name="connsiteX43" fmla="*/ 1095778 w 1444297"/>
              <a:gd name="connsiteY43" fmla="*/ 67458 h 748136"/>
              <a:gd name="connsiteX44" fmla="*/ 1017120 w 1444297"/>
              <a:gd name="connsiteY44" fmla="*/ 37961 h 74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444297" h="748136">
                <a:moveTo>
                  <a:pt x="1174436" y="67458"/>
                </a:moveTo>
                <a:cubicBezTo>
                  <a:pt x="1158049" y="60903"/>
                  <a:pt x="1142303" y="52437"/>
                  <a:pt x="1125275" y="47793"/>
                </a:cubicBezTo>
                <a:cubicBezTo>
                  <a:pt x="1110270" y="43701"/>
                  <a:pt x="1008307" y="29679"/>
                  <a:pt x="997455" y="28129"/>
                </a:cubicBezTo>
                <a:cubicBezTo>
                  <a:pt x="852289" y="-20263"/>
                  <a:pt x="948007" y="8464"/>
                  <a:pt x="594333" y="8464"/>
                </a:cubicBezTo>
                <a:cubicBezTo>
                  <a:pt x="495956" y="8464"/>
                  <a:pt x="397688" y="15019"/>
                  <a:pt x="299365" y="18296"/>
                </a:cubicBezTo>
                <a:cubicBezTo>
                  <a:pt x="289533" y="21574"/>
                  <a:pt x="279833" y="25282"/>
                  <a:pt x="269868" y="28129"/>
                </a:cubicBezTo>
                <a:cubicBezTo>
                  <a:pt x="256875" y="31841"/>
                  <a:pt x="242960" y="32638"/>
                  <a:pt x="230539" y="37961"/>
                </a:cubicBezTo>
                <a:cubicBezTo>
                  <a:pt x="219678" y="42616"/>
                  <a:pt x="211611" y="52340"/>
                  <a:pt x="201042" y="57625"/>
                </a:cubicBezTo>
                <a:cubicBezTo>
                  <a:pt x="191772" y="62260"/>
                  <a:pt x="181378" y="64180"/>
                  <a:pt x="171546" y="67458"/>
                </a:cubicBezTo>
                <a:cubicBezTo>
                  <a:pt x="161714" y="77290"/>
                  <a:pt x="150951" y="86272"/>
                  <a:pt x="142049" y="96954"/>
                </a:cubicBezTo>
                <a:cubicBezTo>
                  <a:pt x="127526" y="114381"/>
                  <a:pt x="111207" y="145978"/>
                  <a:pt x="102720" y="165780"/>
                </a:cubicBezTo>
                <a:cubicBezTo>
                  <a:pt x="98637" y="175306"/>
                  <a:pt x="97920" y="186217"/>
                  <a:pt x="92887" y="195277"/>
                </a:cubicBezTo>
                <a:cubicBezTo>
                  <a:pt x="81409" y="215936"/>
                  <a:pt x="66668" y="234606"/>
                  <a:pt x="53558" y="254270"/>
                </a:cubicBezTo>
                <a:cubicBezTo>
                  <a:pt x="47003" y="264102"/>
                  <a:pt x="37631" y="272557"/>
                  <a:pt x="33894" y="283767"/>
                </a:cubicBezTo>
                <a:lnTo>
                  <a:pt x="14229" y="342761"/>
                </a:lnTo>
                <a:cubicBezTo>
                  <a:pt x="2970" y="410318"/>
                  <a:pt x="-11180" y="466809"/>
                  <a:pt x="14229" y="539406"/>
                </a:cubicBezTo>
                <a:cubicBezTo>
                  <a:pt x="17932" y="549986"/>
                  <a:pt x="77128" y="607096"/>
                  <a:pt x="102720" y="618064"/>
                </a:cubicBezTo>
                <a:cubicBezTo>
                  <a:pt x="115141" y="623387"/>
                  <a:pt x="128939" y="624619"/>
                  <a:pt x="142049" y="627896"/>
                </a:cubicBezTo>
                <a:cubicBezTo>
                  <a:pt x="151881" y="634451"/>
                  <a:pt x="160977" y="642276"/>
                  <a:pt x="171546" y="647561"/>
                </a:cubicBezTo>
                <a:cubicBezTo>
                  <a:pt x="185651" y="654614"/>
                  <a:pt x="227770" y="664075"/>
                  <a:pt x="240371" y="667225"/>
                </a:cubicBezTo>
                <a:cubicBezTo>
                  <a:pt x="310087" y="713703"/>
                  <a:pt x="233437" y="669472"/>
                  <a:pt x="387855" y="696722"/>
                </a:cubicBezTo>
                <a:cubicBezTo>
                  <a:pt x="405236" y="699789"/>
                  <a:pt x="419759" y="712689"/>
                  <a:pt x="437017" y="716387"/>
                </a:cubicBezTo>
                <a:cubicBezTo>
                  <a:pt x="466036" y="722605"/>
                  <a:pt x="496010" y="722942"/>
                  <a:pt x="525507" y="726219"/>
                </a:cubicBezTo>
                <a:cubicBezTo>
                  <a:pt x="682696" y="765515"/>
                  <a:pt x="579038" y="743334"/>
                  <a:pt x="938462" y="726219"/>
                </a:cubicBezTo>
                <a:cubicBezTo>
                  <a:pt x="951960" y="725576"/>
                  <a:pt x="964540" y="719037"/>
                  <a:pt x="977791" y="716387"/>
                </a:cubicBezTo>
                <a:cubicBezTo>
                  <a:pt x="997339" y="712477"/>
                  <a:pt x="1017236" y="710464"/>
                  <a:pt x="1036784" y="706554"/>
                </a:cubicBezTo>
                <a:cubicBezTo>
                  <a:pt x="1050035" y="703904"/>
                  <a:pt x="1062922" y="699653"/>
                  <a:pt x="1076113" y="696722"/>
                </a:cubicBezTo>
                <a:cubicBezTo>
                  <a:pt x="1092427" y="693097"/>
                  <a:pt x="1108833" y="689879"/>
                  <a:pt x="1125275" y="686890"/>
                </a:cubicBezTo>
                <a:cubicBezTo>
                  <a:pt x="1170264" y="678710"/>
                  <a:pt x="1183455" y="679268"/>
                  <a:pt x="1223597" y="667225"/>
                </a:cubicBezTo>
                <a:cubicBezTo>
                  <a:pt x="1400514" y="614150"/>
                  <a:pt x="1190499" y="677179"/>
                  <a:pt x="1321920" y="627896"/>
                </a:cubicBezTo>
                <a:cubicBezTo>
                  <a:pt x="1334573" y="623151"/>
                  <a:pt x="1348139" y="621341"/>
                  <a:pt x="1361249" y="618064"/>
                </a:cubicBezTo>
                <a:cubicBezTo>
                  <a:pt x="1367804" y="608232"/>
                  <a:pt x="1372557" y="596923"/>
                  <a:pt x="1380913" y="588567"/>
                </a:cubicBezTo>
                <a:cubicBezTo>
                  <a:pt x="1446465" y="523015"/>
                  <a:pt x="1377632" y="618069"/>
                  <a:pt x="1430075" y="539406"/>
                </a:cubicBezTo>
                <a:cubicBezTo>
                  <a:pt x="1452248" y="472885"/>
                  <a:pt x="1445533" y="505749"/>
                  <a:pt x="1430075" y="382090"/>
                </a:cubicBezTo>
                <a:cubicBezTo>
                  <a:pt x="1427790" y="363814"/>
                  <a:pt x="1413124" y="335642"/>
                  <a:pt x="1400578" y="323096"/>
                </a:cubicBezTo>
                <a:cubicBezTo>
                  <a:pt x="1392222" y="314740"/>
                  <a:pt x="1380913" y="309987"/>
                  <a:pt x="1371081" y="303432"/>
                </a:cubicBezTo>
                <a:cubicBezTo>
                  <a:pt x="1347607" y="233007"/>
                  <a:pt x="1381166" y="313567"/>
                  <a:pt x="1331752" y="254270"/>
                </a:cubicBezTo>
                <a:cubicBezTo>
                  <a:pt x="1322369" y="243010"/>
                  <a:pt x="1321470" y="226201"/>
                  <a:pt x="1312087" y="214941"/>
                </a:cubicBezTo>
                <a:cubicBezTo>
                  <a:pt x="1304522" y="205863"/>
                  <a:pt x="1291669" y="202842"/>
                  <a:pt x="1282591" y="195277"/>
                </a:cubicBezTo>
                <a:cubicBezTo>
                  <a:pt x="1271909" y="186375"/>
                  <a:pt x="1263776" y="174682"/>
                  <a:pt x="1253094" y="165780"/>
                </a:cubicBezTo>
                <a:cubicBezTo>
                  <a:pt x="1244016" y="158215"/>
                  <a:pt x="1232675" y="153681"/>
                  <a:pt x="1223597" y="146116"/>
                </a:cubicBezTo>
                <a:cubicBezTo>
                  <a:pt x="1190982" y="118937"/>
                  <a:pt x="1201218" y="115262"/>
                  <a:pt x="1164604" y="96954"/>
                </a:cubicBezTo>
                <a:cubicBezTo>
                  <a:pt x="1155334" y="92319"/>
                  <a:pt x="1144633" y="91205"/>
                  <a:pt x="1135107" y="87122"/>
                </a:cubicBezTo>
                <a:cubicBezTo>
                  <a:pt x="1121635" y="81348"/>
                  <a:pt x="1109387" y="72901"/>
                  <a:pt x="1095778" y="67458"/>
                </a:cubicBezTo>
                <a:cubicBezTo>
                  <a:pt x="985874" y="23496"/>
                  <a:pt x="1070865" y="64834"/>
                  <a:pt x="1017120" y="37961"/>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17977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270" y="248246"/>
            <a:ext cx="6221506" cy="441699"/>
          </a:xfrm>
        </p:spPr>
        <p:txBody>
          <a:bodyPr>
            <a:normAutofit fontScale="90000"/>
          </a:bodyPr>
          <a:lstStyle/>
          <a:p>
            <a:r>
              <a:rPr lang="en-US" dirty="0"/>
              <a:t>Factors that shift the LRAS</a:t>
            </a:r>
          </a:p>
        </p:txBody>
      </p:sp>
      <p:sp>
        <p:nvSpPr>
          <p:cNvPr id="3" name="Content Placeholder 2"/>
          <p:cNvSpPr>
            <a:spLocks noGrp="1"/>
          </p:cNvSpPr>
          <p:nvPr>
            <p:ph idx="1"/>
          </p:nvPr>
        </p:nvSpPr>
        <p:spPr>
          <a:xfrm>
            <a:off x="257719" y="795939"/>
            <a:ext cx="5602754" cy="4158445"/>
          </a:xfrm>
        </p:spPr>
        <p:txBody>
          <a:bodyPr>
            <a:normAutofit fontScale="92500" lnSpcReduction="20000"/>
          </a:bodyPr>
          <a:lstStyle/>
          <a:p>
            <a:r>
              <a:rPr lang="en-US" dirty="0"/>
              <a:t>Things that </a:t>
            </a:r>
            <a:r>
              <a:rPr lang="en-US" dirty="0">
                <a:solidFill>
                  <a:srgbClr val="00B0F0"/>
                </a:solidFill>
              </a:rPr>
              <a:t>decrease production costs or increase the quantity </a:t>
            </a:r>
            <a:r>
              <a:rPr lang="en-US" dirty="0"/>
              <a:t>that we can produce will </a:t>
            </a:r>
            <a:r>
              <a:rPr lang="en-US" dirty="0">
                <a:solidFill>
                  <a:srgbClr val="00B0F0"/>
                </a:solidFill>
              </a:rPr>
              <a:t>shift the LRAS right</a:t>
            </a:r>
            <a:r>
              <a:rPr lang="en-US" dirty="0"/>
              <a:t>.</a:t>
            </a:r>
          </a:p>
          <a:p>
            <a:pPr lvl="1"/>
            <a:r>
              <a:rPr lang="en-US" dirty="0"/>
              <a:t>A </a:t>
            </a:r>
            <a:r>
              <a:rPr lang="en-US" dirty="0">
                <a:solidFill>
                  <a:srgbClr val="FF0000"/>
                </a:solidFill>
              </a:rPr>
              <a:t>rightward shift in LRAS </a:t>
            </a:r>
            <a:r>
              <a:rPr lang="en-US" dirty="0"/>
              <a:t>represents </a:t>
            </a:r>
            <a:r>
              <a:rPr lang="en-US" dirty="0">
                <a:solidFill>
                  <a:srgbClr val="FF0000"/>
                </a:solidFill>
              </a:rPr>
              <a:t>economic</a:t>
            </a:r>
            <a:r>
              <a:rPr lang="en-US" dirty="0"/>
              <a:t> </a:t>
            </a:r>
            <a:r>
              <a:rPr lang="en-US" dirty="0">
                <a:solidFill>
                  <a:srgbClr val="FF0000"/>
                </a:solidFill>
              </a:rPr>
              <a:t>growth</a:t>
            </a:r>
            <a:r>
              <a:rPr lang="en-US" dirty="0"/>
              <a:t>! </a:t>
            </a:r>
          </a:p>
          <a:p>
            <a:r>
              <a:rPr lang="en-US" dirty="0"/>
              <a:t>However, they should be based on </a:t>
            </a:r>
            <a:r>
              <a:rPr lang="en-US" dirty="0">
                <a:solidFill>
                  <a:srgbClr val="00B0F0"/>
                </a:solidFill>
              </a:rPr>
              <a:t>long term or even permanent, structural changes </a:t>
            </a:r>
            <a:r>
              <a:rPr lang="en-US" dirty="0"/>
              <a:t>to the economy. </a:t>
            </a:r>
          </a:p>
          <a:p>
            <a:pPr lvl="1"/>
            <a:r>
              <a:rPr lang="en-US" dirty="0" err="1"/>
              <a:t>Eg</a:t>
            </a:r>
            <a:r>
              <a:rPr lang="en-US" dirty="0"/>
              <a:t>. An earthquake may temporarily shut down a city but it will not cause a long term reduction in production.</a:t>
            </a:r>
          </a:p>
          <a:p>
            <a:pPr lvl="1"/>
            <a:r>
              <a:rPr lang="en-US" dirty="0"/>
              <a:t>Question: Are the wildfires in Australia part of a short term or long term phenomena? (</a:t>
            </a:r>
            <a:r>
              <a:rPr lang="en-US" dirty="0">
                <a:hlinkClick r:id="rId2"/>
              </a:rPr>
              <a:t>Link</a:t>
            </a:r>
            <a:r>
              <a:rPr lang="en-US" dirty="0"/>
              <a:t>)</a:t>
            </a:r>
          </a:p>
        </p:txBody>
      </p:sp>
      <p:sp>
        <p:nvSpPr>
          <p:cNvPr id="8" name="TextBox 7"/>
          <p:cNvSpPr txBox="1"/>
          <p:nvPr/>
        </p:nvSpPr>
        <p:spPr>
          <a:xfrm>
            <a:off x="10350413" y="6340428"/>
            <a:ext cx="2111188" cy="369332"/>
          </a:xfrm>
          <a:prstGeom prst="rect">
            <a:avLst/>
          </a:prstGeom>
          <a:noFill/>
          <a:ln>
            <a:solidFill>
              <a:srgbClr val="FF0000"/>
            </a:solidFill>
          </a:ln>
        </p:spPr>
        <p:txBody>
          <a:bodyPr wrap="square" rtlCol="0">
            <a:spAutoFit/>
          </a:bodyPr>
          <a:lstStyle/>
          <a:p>
            <a:r>
              <a:rPr lang="en-US" dirty="0">
                <a:hlinkClick r:id="" action="ppaction://noaction"/>
              </a:rPr>
              <a:t>LRAS &amp; SRAS</a:t>
            </a:r>
            <a:endParaRPr lang="en-US" dirty="0"/>
          </a:p>
        </p:txBody>
      </p:sp>
      <p:pic>
        <p:nvPicPr>
          <p:cNvPr id="10" name="Picture 9"/>
          <p:cNvPicPr>
            <a:picLocks noChangeAspect="1"/>
          </p:cNvPicPr>
          <p:nvPr/>
        </p:nvPicPr>
        <p:blipFill>
          <a:blip r:embed="rId3"/>
          <a:stretch>
            <a:fillRect/>
          </a:stretch>
        </p:blipFill>
        <p:spPr>
          <a:xfrm>
            <a:off x="6457405" y="1783493"/>
            <a:ext cx="5262965" cy="3316045"/>
          </a:xfrm>
          <a:prstGeom prst="rect">
            <a:avLst/>
          </a:prstGeom>
        </p:spPr>
      </p:pic>
      <p:sp>
        <p:nvSpPr>
          <p:cNvPr id="7" name="TextBox 6"/>
          <p:cNvSpPr txBox="1"/>
          <p:nvPr/>
        </p:nvSpPr>
        <p:spPr>
          <a:xfrm>
            <a:off x="457200" y="5099538"/>
            <a:ext cx="5310554" cy="923330"/>
          </a:xfrm>
          <a:prstGeom prst="rect">
            <a:avLst/>
          </a:prstGeom>
          <a:solidFill>
            <a:srgbClr val="FFFF00"/>
          </a:solidFill>
        </p:spPr>
        <p:txBody>
          <a:bodyPr wrap="square" rtlCol="0">
            <a:spAutoFit/>
          </a:bodyPr>
          <a:lstStyle/>
          <a:p>
            <a:r>
              <a:rPr lang="en-AU" dirty="0">
                <a:solidFill>
                  <a:srgbClr val="FF0000"/>
                </a:solidFill>
              </a:rPr>
              <a:t>Summary</a:t>
            </a:r>
          </a:p>
          <a:p>
            <a:r>
              <a:rPr lang="en-AU" dirty="0">
                <a:solidFill>
                  <a:srgbClr val="FF0000"/>
                </a:solidFill>
              </a:rPr>
              <a:t>The LRAS will shift when only permanent, long term changes occur in the economy. </a:t>
            </a:r>
          </a:p>
        </p:txBody>
      </p:sp>
    </p:spTree>
    <p:extLst>
      <p:ext uri="{BB962C8B-B14F-4D97-AF65-F5344CB8AC3E}">
        <p14:creationId xmlns:p14="http://schemas.microsoft.com/office/powerpoint/2010/main" val="343531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835" y="176455"/>
            <a:ext cx="10515600" cy="1325563"/>
          </a:xfrm>
        </p:spPr>
        <p:txBody>
          <a:bodyPr/>
          <a:lstStyle/>
          <a:p>
            <a:r>
              <a:rPr lang="en-US" dirty="0"/>
              <a:t>Technology, LRAS and RGDP</a:t>
            </a:r>
          </a:p>
        </p:txBody>
      </p:sp>
      <p:sp>
        <p:nvSpPr>
          <p:cNvPr id="3" name="Content Placeholder 2"/>
          <p:cNvSpPr>
            <a:spLocks noGrp="1"/>
          </p:cNvSpPr>
          <p:nvPr>
            <p:ph idx="1"/>
          </p:nvPr>
        </p:nvSpPr>
        <p:spPr>
          <a:xfrm>
            <a:off x="838200" y="5186897"/>
            <a:ext cx="10515600" cy="1289761"/>
          </a:xfrm>
        </p:spPr>
        <p:txBody>
          <a:bodyPr>
            <a:normAutofit fontScale="62500" lnSpcReduction="20000"/>
          </a:bodyPr>
          <a:lstStyle/>
          <a:p>
            <a:r>
              <a:rPr lang="en-US" dirty="0"/>
              <a:t>Each time we improve our technology, our ability to produce increases. An important invention such as the light bulb or the computer will increase our productivity a lot which means a rightward shift of the LRAS.</a:t>
            </a:r>
          </a:p>
          <a:p>
            <a:r>
              <a:rPr lang="en-US" dirty="0"/>
              <a:t>When we </a:t>
            </a:r>
            <a:r>
              <a:rPr lang="en-US" dirty="0">
                <a:solidFill>
                  <a:srgbClr val="00B0F0"/>
                </a:solidFill>
              </a:rPr>
              <a:t>shift the LRAS to the right</a:t>
            </a:r>
            <a:r>
              <a:rPr lang="en-US" dirty="0"/>
              <a:t>, this means our </a:t>
            </a:r>
            <a:r>
              <a:rPr lang="en-US" dirty="0">
                <a:solidFill>
                  <a:srgbClr val="00B0F0"/>
                </a:solidFill>
              </a:rPr>
              <a:t>Potential Output (Y</a:t>
            </a:r>
            <a:r>
              <a:rPr lang="en-US" baseline="-25000" dirty="0">
                <a:solidFill>
                  <a:srgbClr val="00B0F0"/>
                </a:solidFill>
              </a:rPr>
              <a:t>P</a:t>
            </a:r>
            <a:r>
              <a:rPr lang="en-US" dirty="0">
                <a:solidFill>
                  <a:srgbClr val="00B0F0"/>
                </a:solidFill>
              </a:rPr>
              <a:t>) increases</a:t>
            </a:r>
            <a:r>
              <a:rPr lang="en-US" dirty="0"/>
              <a:t>. This is responsible for the increase in economic growth.</a:t>
            </a:r>
          </a:p>
        </p:txBody>
      </p:sp>
      <p:pic>
        <p:nvPicPr>
          <p:cNvPr id="4" name="Picture 3"/>
          <p:cNvPicPr>
            <a:picLocks noChangeAspect="1"/>
          </p:cNvPicPr>
          <p:nvPr/>
        </p:nvPicPr>
        <p:blipFill>
          <a:blip r:embed="rId2"/>
          <a:stretch>
            <a:fillRect/>
          </a:stretch>
        </p:blipFill>
        <p:spPr>
          <a:xfrm>
            <a:off x="461783" y="1825625"/>
            <a:ext cx="11268434" cy="3274113"/>
          </a:xfrm>
          <a:prstGeom prst="rect">
            <a:avLst/>
          </a:prstGeom>
        </p:spPr>
      </p:pic>
      <p:pic>
        <p:nvPicPr>
          <p:cNvPr id="7" name="Picture 6"/>
          <p:cNvPicPr>
            <a:picLocks noChangeAspect="1"/>
          </p:cNvPicPr>
          <p:nvPr/>
        </p:nvPicPr>
        <p:blipFill>
          <a:blip r:embed="rId3"/>
          <a:stretch>
            <a:fillRect/>
          </a:stretch>
        </p:blipFill>
        <p:spPr>
          <a:xfrm>
            <a:off x="6605144" y="1538642"/>
            <a:ext cx="1422750" cy="2034531"/>
          </a:xfrm>
          <a:prstGeom prst="rect">
            <a:avLst/>
          </a:prstGeom>
        </p:spPr>
      </p:pic>
      <p:pic>
        <p:nvPicPr>
          <p:cNvPr id="9" name="Picture 8"/>
          <p:cNvPicPr>
            <a:picLocks noChangeAspect="1"/>
          </p:cNvPicPr>
          <p:nvPr/>
        </p:nvPicPr>
        <p:blipFill>
          <a:blip r:embed="rId4"/>
          <a:stretch>
            <a:fillRect/>
          </a:stretch>
        </p:blipFill>
        <p:spPr>
          <a:xfrm>
            <a:off x="2327598" y="1568493"/>
            <a:ext cx="1069758" cy="1901791"/>
          </a:xfrm>
          <a:prstGeom prst="rect">
            <a:avLst/>
          </a:prstGeom>
        </p:spPr>
      </p:pic>
      <p:pic>
        <p:nvPicPr>
          <p:cNvPr id="10" name="Picture 9"/>
          <p:cNvPicPr>
            <a:picLocks noChangeAspect="1"/>
          </p:cNvPicPr>
          <p:nvPr/>
        </p:nvPicPr>
        <p:blipFill>
          <a:blip r:embed="rId5"/>
          <a:stretch>
            <a:fillRect/>
          </a:stretch>
        </p:blipFill>
        <p:spPr>
          <a:xfrm>
            <a:off x="8298364" y="2057695"/>
            <a:ext cx="2338259" cy="461694"/>
          </a:xfrm>
          <a:prstGeom prst="rect">
            <a:avLst/>
          </a:prstGeom>
        </p:spPr>
      </p:pic>
      <p:pic>
        <p:nvPicPr>
          <p:cNvPr id="11" name="Picture 10"/>
          <p:cNvPicPr>
            <a:picLocks noChangeAspect="1"/>
          </p:cNvPicPr>
          <p:nvPr/>
        </p:nvPicPr>
        <p:blipFill>
          <a:blip r:embed="rId5"/>
          <a:stretch>
            <a:fillRect/>
          </a:stretch>
        </p:blipFill>
        <p:spPr>
          <a:xfrm>
            <a:off x="3977723" y="1898872"/>
            <a:ext cx="2338259" cy="461694"/>
          </a:xfrm>
          <a:prstGeom prst="rect">
            <a:avLst/>
          </a:prstGeom>
        </p:spPr>
      </p:pic>
      <p:pic>
        <p:nvPicPr>
          <p:cNvPr id="6" name="Picture 5"/>
          <p:cNvPicPr>
            <a:picLocks noChangeAspect="1"/>
          </p:cNvPicPr>
          <p:nvPr/>
        </p:nvPicPr>
        <p:blipFill>
          <a:blip r:embed="rId6"/>
          <a:stretch>
            <a:fillRect/>
          </a:stretch>
        </p:blipFill>
        <p:spPr>
          <a:xfrm>
            <a:off x="4443379" y="1367103"/>
            <a:ext cx="1521902" cy="1986926"/>
          </a:xfrm>
          <a:prstGeom prst="rect">
            <a:avLst/>
          </a:prstGeom>
        </p:spPr>
      </p:pic>
      <p:pic>
        <p:nvPicPr>
          <p:cNvPr id="8" name="Picture 7"/>
          <p:cNvPicPr>
            <a:picLocks noChangeAspect="1"/>
          </p:cNvPicPr>
          <p:nvPr/>
        </p:nvPicPr>
        <p:blipFill>
          <a:blip r:embed="rId7"/>
          <a:stretch>
            <a:fillRect/>
          </a:stretch>
        </p:blipFill>
        <p:spPr>
          <a:xfrm>
            <a:off x="8413852" y="1685138"/>
            <a:ext cx="2046504" cy="1350855"/>
          </a:xfrm>
          <a:prstGeom prst="rect">
            <a:avLst/>
          </a:prstGeom>
        </p:spPr>
      </p:pic>
      <p:cxnSp>
        <p:nvCxnSpPr>
          <p:cNvPr id="13" name="Straight Connector 12"/>
          <p:cNvCxnSpPr/>
          <p:nvPr/>
        </p:nvCxnSpPr>
        <p:spPr>
          <a:xfrm>
            <a:off x="6096000" y="2057695"/>
            <a:ext cx="0" cy="258154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14" name="Right Arrow 13"/>
          <p:cNvSpPr/>
          <p:nvPr/>
        </p:nvSpPr>
        <p:spPr>
          <a:xfrm>
            <a:off x="2327598" y="3727416"/>
            <a:ext cx="1195531" cy="2260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4230331" y="3727416"/>
            <a:ext cx="1564391" cy="2260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6372552" y="3772757"/>
            <a:ext cx="1564391" cy="2260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a:off x="8456559" y="3772757"/>
            <a:ext cx="1564391" cy="2260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10635522" y="2057695"/>
            <a:ext cx="0" cy="258154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548092" y="1616948"/>
            <a:ext cx="919150" cy="369332"/>
          </a:xfrm>
          <a:prstGeom prst="rect">
            <a:avLst/>
          </a:prstGeom>
          <a:noFill/>
        </p:spPr>
        <p:txBody>
          <a:bodyPr wrap="square" rtlCol="0">
            <a:spAutoFit/>
          </a:bodyPr>
          <a:lstStyle/>
          <a:p>
            <a:r>
              <a:rPr lang="en-US" dirty="0"/>
              <a:t>LRAS</a:t>
            </a:r>
            <a:r>
              <a:rPr lang="en-US" baseline="-25000" dirty="0"/>
              <a:t>0</a:t>
            </a:r>
            <a:endParaRPr lang="en-US" dirty="0"/>
          </a:p>
        </p:txBody>
      </p:sp>
      <p:sp>
        <p:nvSpPr>
          <p:cNvPr id="20" name="TextBox 19"/>
          <p:cNvSpPr txBox="1"/>
          <p:nvPr/>
        </p:nvSpPr>
        <p:spPr>
          <a:xfrm>
            <a:off x="3460404" y="1638298"/>
            <a:ext cx="919150" cy="369332"/>
          </a:xfrm>
          <a:prstGeom prst="rect">
            <a:avLst/>
          </a:prstGeom>
          <a:noFill/>
        </p:spPr>
        <p:txBody>
          <a:bodyPr wrap="square" rtlCol="0">
            <a:spAutoFit/>
          </a:bodyPr>
          <a:lstStyle/>
          <a:p>
            <a:r>
              <a:rPr lang="en-US" dirty="0"/>
              <a:t>LRAS</a:t>
            </a:r>
            <a:r>
              <a:rPr lang="en-US" baseline="-25000" dirty="0"/>
              <a:t>1</a:t>
            </a:r>
            <a:endParaRPr lang="en-US" dirty="0"/>
          </a:p>
        </p:txBody>
      </p:sp>
      <p:sp>
        <p:nvSpPr>
          <p:cNvPr id="21" name="TextBox 20"/>
          <p:cNvSpPr txBox="1"/>
          <p:nvPr/>
        </p:nvSpPr>
        <p:spPr>
          <a:xfrm>
            <a:off x="5819599" y="1638298"/>
            <a:ext cx="919150" cy="369332"/>
          </a:xfrm>
          <a:prstGeom prst="rect">
            <a:avLst/>
          </a:prstGeom>
          <a:noFill/>
        </p:spPr>
        <p:txBody>
          <a:bodyPr wrap="square" rtlCol="0">
            <a:spAutoFit/>
          </a:bodyPr>
          <a:lstStyle/>
          <a:p>
            <a:r>
              <a:rPr lang="en-US" dirty="0"/>
              <a:t>LRAS</a:t>
            </a:r>
            <a:r>
              <a:rPr lang="en-US" baseline="-25000" dirty="0"/>
              <a:t>2</a:t>
            </a:r>
            <a:endParaRPr lang="en-US" dirty="0"/>
          </a:p>
        </p:txBody>
      </p:sp>
      <p:sp>
        <p:nvSpPr>
          <p:cNvPr id="22" name="TextBox 21"/>
          <p:cNvSpPr txBox="1"/>
          <p:nvPr/>
        </p:nvSpPr>
        <p:spPr>
          <a:xfrm>
            <a:off x="7743209" y="1685138"/>
            <a:ext cx="1955120" cy="369332"/>
          </a:xfrm>
          <a:prstGeom prst="rect">
            <a:avLst/>
          </a:prstGeom>
          <a:noFill/>
        </p:spPr>
        <p:txBody>
          <a:bodyPr wrap="square" rtlCol="0">
            <a:spAutoFit/>
          </a:bodyPr>
          <a:lstStyle/>
          <a:p>
            <a:r>
              <a:rPr lang="en-US" dirty="0"/>
              <a:t>LRAS</a:t>
            </a:r>
            <a:r>
              <a:rPr lang="en-US" baseline="-25000" dirty="0"/>
              <a:t>3</a:t>
            </a:r>
            <a:endParaRPr lang="en-US" dirty="0"/>
          </a:p>
        </p:txBody>
      </p:sp>
      <p:sp>
        <p:nvSpPr>
          <p:cNvPr id="23" name="TextBox 22"/>
          <p:cNvSpPr txBox="1"/>
          <p:nvPr/>
        </p:nvSpPr>
        <p:spPr>
          <a:xfrm>
            <a:off x="10272595" y="1700549"/>
            <a:ext cx="919150" cy="369332"/>
          </a:xfrm>
          <a:prstGeom prst="rect">
            <a:avLst/>
          </a:prstGeom>
          <a:noFill/>
        </p:spPr>
        <p:txBody>
          <a:bodyPr wrap="square" rtlCol="0">
            <a:spAutoFit/>
          </a:bodyPr>
          <a:lstStyle/>
          <a:p>
            <a:r>
              <a:rPr lang="en-US" dirty="0"/>
              <a:t>LRAS</a:t>
            </a:r>
            <a:r>
              <a:rPr lang="en-US" baseline="-25000" dirty="0"/>
              <a:t>4</a:t>
            </a:r>
            <a:endParaRPr lang="en-US" dirty="0"/>
          </a:p>
        </p:txBody>
      </p:sp>
      <p:cxnSp>
        <p:nvCxnSpPr>
          <p:cNvPr id="24" name="Straight Connector 23"/>
          <p:cNvCxnSpPr/>
          <p:nvPr/>
        </p:nvCxnSpPr>
        <p:spPr>
          <a:xfrm>
            <a:off x="2154911" y="2114846"/>
            <a:ext cx="0" cy="258154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8"/>
          <a:stretch>
            <a:fillRect/>
          </a:stretch>
        </p:blipFill>
        <p:spPr>
          <a:xfrm>
            <a:off x="3656651" y="1997584"/>
            <a:ext cx="266914" cy="2698801"/>
          </a:xfrm>
          <a:prstGeom prst="rect">
            <a:avLst/>
          </a:prstGeom>
        </p:spPr>
      </p:pic>
      <p:pic>
        <p:nvPicPr>
          <p:cNvPr id="26" name="Picture 25"/>
          <p:cNvPicPr>
            <a:picLocks noChangeAspect="1"/>
          </p:cNvPicPr>
          <p:nvPr/>
        </p:nvPicPr>
        <p:blipFill>
          <a:blip r:embed="rId8"/>
          <a:stretch>
            <a:fillRect/>
          </a:stretch>
        </p:blipFill>
        <p:spPr>
          <a:xfrm>
            <a:off x="8002958" y="2007630"/>
            <a:ext cx="266914" cy="2698801"/>
          </a:xfrm>
          <a:prstGeom prst="rect">
            <a:avLst/>
          </a:prstGeom>
        </p:spPr>
      </p:pic>
      <p:sp>
        <p:nvSpPr>
          <p:cNvPr id="5" name="TextBox 4"/>
          <p:cNvSpPr txBox="1"/>
          <p:nvPr/>
        </p:nvSpPr>
        <p:spPr>
          <a:xfrm>
            <a:off x="1963804" y="4763149"/>
            <a:ext cx="727588" cy="461665"/>
          </a:xfrm>
          <a:prstGeom prst="rect">
            <a:avLst/>
          </a:prstGeom>
          <a:noFill/>
        </p:spPr>
        <p:txBody>
          <a:bodyPr wrap="square" rtlCol="0">
            <a:spAutoFit/>
          </a:bodyPr>
          <a:lstStyle/>
          <a:p>
            <a:r>
              <a:rPr lang="en-AU" sz="2400" dirty="0"/>
              <a:t>Y</a:t>
            </a:r>
            <a:r>
              <a:rPr lang="en-AU" sz="2400" baseline="-25000" dirty="0"/>
              <a:t>P0</a:t>
            </a:r>
            <a:endParaRPr lang="en-AU" sz="2400" dirty="0"/>
          </a:p>
        </p:txBody>
      </p:sp>
      <p:sp>
        <p:nvSpPr>
          <p:cNvPr id="27" name="TextBox 26"/>
          <p:cNvSpPr txBox="1"/>
          <p:nvPr/>
        </p:nvSpPr>
        <p:spPr>
          <a:xfrm>
            <a:off x="3613929" y="4713460"/>
            <a:ext cx="727588" cy="461665"/>
          </a:xfrm>
          <a:prstGeom prst="rect">
            <a:avLst/>
          </a:prstGeom>
          <a:noFill/>
        </p:spPr>
        <p:txBody>
          <a:bodyPr wrap="square" rtlCol="0">
            <a:spAutoFit/>
          </a:bodyPr>
          <a:lstStyle/>
          <a:p>
            <a:r>
              <a:rPr lang="en-AU" sz="2400" dirty="0"/>
              <a:t>Y</a:t>
            </a:r>
            <a:r>
              <a:rPr lang="en-AU" sz="2400" baseline="-25000" dirty="0"/>
              <a:t>P1</a:t>
            </a:r>
            <a:endParaRPr lang="en-AU" sz="2400" dirty="0"/>
          </a:p>
        </p:txBody>
      </p:sp>
      <p:sp>
        <p:nvSpPr>
          <p:cNvPr id="28" name="TextBox 27"/>
          <p:cNvSpPr txBox="1"/>
          <p:nvPr/>
        </p:nvSpPr>
        <p:spPr>
          <a:xfrm>
            <a:off x="5819599" y="4715228"/>
            <a:ext cx="727588" cy="461665"/>
          </a:xfrm>
          <a:prstGeom prst="rect">
            <a:avLst/>
          </a:prstGeom>
          <a:noFill/>
        </p:spPr>
        <p:txBody>
          <a:bodyPr wrap="square" rtlCol="0">
            <a:spAutoFit/>
          </a:bodyPr>
          <a:lstStyle/>
          <a:p>
            <a:r>
              <a:rPr lang="en-AU" sz="2400" dirty="0"/>
              <a:t>Y</a:t>
            </a:r>
            <a:r>
              <a:rPr lang="en-AU" sz="2400" baseline="-25000" dirty="0"/>
              <a:t>P2</a:t>
            </a:r>
            <a:endParaRPr lang="en-AU" sz="2400" dirty="0"/>
          </a:p>
        </p:txBody>
      </p:sp>
      <p:sp>
        <p:nvSpPr>
          <p:cNvPr id="29" name="TextBox 28"/>
          <p:cNvSpPr txBox="1"/>
          <p:nvPr/>
        </p:nvSpPr>
        <p:spPr>
          <a:xfrm>
            <a:off x="7603925" y="4716885"/>
            <a:ext cx="727588" cy="461665"/>
          </a:xfrm>
          <a:prstGeom prst="rect">
            <a:avLst/>
          </a:prstGeom>
          <a:noFill/>
        </p:spPr>
        <p:txBody>
          <a:bodyPr wrap="square" rtlCol="0">
            <a:spAutoFit/>
          </a:bodyPr>
          <a:lstStyle/>
          <a:p>
            <a:r>
              <a:rPr lang="en-AU" sz="2400" dirty="0"/>
              <a:t>Y</a:t>
            </a:r>
            <a:r>
              <a:rPr lang="en-AU" sz="2400" baseline="-25000" dirty="0"/>
              <a:t>P3</a:t>
            </a:r>
            <a:endParaRPr lang="en-AU" sz="2400" dirty="0"/>
          </a:p>
        </p:txBody>
      </p:sp>
      <p:sp>
        <p:nvSpPr>
          <p:cNvPr id="30" name="TextBox 29"/>
          <p:cNvSpPr txBox="1"/>
          <p:nvPr/>
        </p:nvSpPr>
        <p:spPr>
          <a:xfrm>
            <a:off x="10096562" y="4735420"/>
            <a:ext cx="727588" cy="461665"/>
          </a:xfrm>
          <a:prstGeom prst="rect">
            <a:avLst/>
          </a:prstGeom>
          <a:noFill/>
        </p:spPr>
        <p:txBody>
          <a:bodyPr wrap="square" rtlCol="0">
            <a:spAutoFit/>
          </a:bodyPr>
          <a:lstStyle/>
          <a:p>
            <a:r>
              <a:rPr lang="en-AU" sz="2400" dirty="0"/>
              <a:t>Y</a:t>
            </a:r>
            <a:r>
              <a:rPr lang="en-AU" sz="2400" baseline="-25000" dirty="0"/>
              <a:t>P4</a:t>
            </a:r>
            <a:endParaRPr lang="en-AU" sz="2400" dirty="0"/>
          </a:p>
        </p:txBody>
      </p:sp>
    </p:spTree>
    <p:extLst>
      <p:ext uri="{BB962C8B-B14F-4D97-AF65-F5344CB8AC3E}">
        <p14:creationId xmlns:p14="http://schemas.microsoft.com/office/powerpoint/2010/main" val="64700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2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4" grpId="0" animBg="1"/>
      <p:bldP spid="15" grpId="0" animBg="1"/>
      <p:bldP spid="16" grpId="0" animBg="1"/>
      <p:bldP spid="17" grpId="0" animBg="1"/>
      <p:bldP spid="20" grpId="0"/>
      <p:bldP spid="21" grpId="0"/>
      <p:bldP spid="22" grpId="0"/>
      <p:bldP spid="23" grpId="0"/>
      <p:bldP spid="5" grpId="0"/>
      <p:bldP spid="27" grpId="0"/>
      <p:bldP spid="28" grpId="0"/>
      <p:bldP spid="29" grpId="0"/>
      <p:bldP spid="30"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Long Run Aggregate Supply Shocks</a:t>
            </a:r>
          </a:p>
        </p:txBody>
      </p:sp>
      <p:sp>
        <p:nvSpPr>
          <p:cNvPr id="3" name="Content Placeholder 2"/>
          <p:cNvSpPr>
            <a:spLocks noGrp="1"/>
          </p:cNvSpPr>
          <p:nvPr>
            <p:ph idx="1"/>
          </p:nvPr>
        </p:nvSpPr>
        <p:spPr/>
        <p:txBody>
          <a:bodyPr/>
          <a:lstStyle/>
          <a:p>
            <a:r>
              <a:rPr lang="en-AU" dirty="0"/>
              <a:t>Supply shocks shift the supply left or right.</a:t>
            </a:r>
          </a:p>
        </p:txBody>
      </p:sp>
      <p:graphicFrame>
        <p:nvGraphicFramePr>
          <p:cNvPr id="4" name="Table 3"/>
          <p:cNvGraphicFramePr>
            <a:graphicFrameLocks noGrp="1"/>
          </p:cNvGraphicFramePr>
          <p:nvPr/>
        </p:nvGraphicFramePr>
        <p:xfrm>
          <a:off x="940619" y="2499303"/>
          <a:ext cx="10413180" cy="4079152"/>
        </p:xfrm>
        <a:graphic>
          <a:graphicData uri="http://schemas.openxmlformats.org/drawingml/2006/table">
            <a:tbl>
              <a:tblPr firstRow="1" bandRow="1">
                <a:tableStyleId>{5C22544A-7EE6-4342-B048-85BDC9FD1C3A}</a:tableStyleId>
              </a:tblPr>
              <a:tblGrid>
                <a:gridCol w="3471060">
                  <a:extLst>
                    <a:ext uri="{9D8B030D-6E8A-4147-A177-3AD203B41FA5}">
                      <a16:colId xmlns:a16="http://schemas.microsoft.com/office/drawing/2014/main" val="2470942163"/>
                    </a:ext>
                  </a:extLst>
                </a:gridCol>
                <a:gridCol w="3471060">
                  <a:extLst>
                    <a:ext uri="{9D8B030D-6E8A-4147-A177-3AD203B41FA5}">
                      <a16:colId xmlns:a16="http://schemas.microsoft.com/office/drawing/2014/main" val="1186645569"/>
                    </a:ext>
                  </a:extLst>
                </a:gridCol>
                <a:gridCol w="3471060">
                  <a:extLst>
                    <a:ext uri="{9D8B030D-6E8A-4147-A177-3AD203B41FA5}">
                      <a16:colId xmlns:a16="http://schemas.microsoft.com/office/drawing/2014/main" val="551176128"/>
                    </a:ext>
                  </a:extLst>
                </a:gridCol>
              </a:tblGrid>
              <a:tr h="410536">
                <a:tc>
                  <a:txBody>
                    <a:bodyPr/>
                    <a:lstStyle/>
                    <a:p>
                      <a:r>
                        <a:rPr lang="en-AU" dirty="0"/>
                        <a:t>Factor</a:t>
                      </a:r>
                    </a:p>
                  </a:txBody>
                  <a:tcPr/>
                </a:tc>
                <a:tc>
                  <a:txBody>
                    <a:bodyPr/>
                    <a:lstStyle/>
                    <a:p>
                      <a:r>
                        <a:rPr lang="en-AU" dirty="0"/>
                        <a:t>Increase</a:t>
                      </a:r>
                    </a:p>
                  </a:txBody>
                  <a:tcPr/>
                </a:tc>
                <a:tc>
                  <a:txBody>
                    <a:bodyPr/>
                    <a:lstStyle/>
                    <a:p>
                      <a:r>
                        <a:rPr lang="en-AU" dirty="0"/>
                        <a:t>Decrease</a:t>
                      </a:r>
                    </a:p>
                  </a:txBody>
                  <a:tcPr/>
                </a:tc>
                <a:extLst>
                  <a:ext uri="{0D108BD9-81ED-4DB2-BD59-A6C34878D82A}">
                    <a16:rowId xmlns:a16="http://schemas.microsoft.com/office/drawing/2014/main" val="1180264829"/>
                  </a:ext>
                </a:extLst>
              </a:tr>
              <a:tr h="410536">
                <a:tc>
                  <a:txBody>
                    <a:bodyPr/>
                    <a:lstStyle/>
                    <a:p>
                      <a:r>
                        <a:rPr lang="en-AU" dirty="0"/>
                        <a:t>Technology</a:t>
                      </a:r>
                    </a:p>
                  </a:txBody>
                  <a:tcPr/>
                </a:tc>
                <a:tc>
                  <a:txBody>
                    <a:bodyPr/>
                    <a:lstStyle/>
                    <a:p>
                      <a:r>
                        <a:rPr lang="en-AU" dirty="0">
                          <a:solidFill>
                            <a:srgbClr val="00B050"/>
                          </a:solidFill>
                        </a:rPr>
                        <a:t>↑LRAS, Y</a:t>
                      </a:r>
                      <a:r>
                        <a:rPr lang="en-AU" baseline="-25000" dirty="0">
                          <a:solidFill>
                            <a:srgbClr val="00B050"/>
                          </a:solidFill>
                        </a:rPr>
                        <a:t>P</a:t>
                      </a:r>
                      <a:endParaRPr lang="en-AU" dirty="0">
                        <a:solidFill>
                          <a:srgbClr val="00B05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solidFill>
                            <a:srgbClr val="FF0000"/>
                          </a:solidFill>
                        </a:rPr>
                        <a:t>↓</a:t>
                      </a:r>
                      <a:r>
                        <a:rPr lang="en-AU" baseline="0" dirty="0">
                          <a:solidFill>
                            <a:srgbClr val="FF0000"/>
                          </a:solidFill>
                        </a:rPr>
                        <a:t>LRAS, Y</a:t>
                      </a:r>
                      <a:r>
                        <a:rPr lang="en-AU" baseline="-25000" dirty="0">
                          <a:solidFill>
                            <a:srgbClr val="FF0000"/>
                          </a:solidFill>
                        </a:rPr>
                        <a:t>P</a:t>
                      </a:r>
                      <a:endParaRPr lang="en-AU" dirty="0">
                        <a:solidFill>
                          <a:srgbClr val="FF0000"/>
                        </a:solidFill>
                      </a:endParaRPr>
                    </a:p>
                  </a:txBody>
                  <a:tcPr/>
                </a:tc>
                <a:extLst>
                  <a:ext uri="{0D108BD9-81ED-4DB2-BD59-A6C34878D82A}">
                    <a16:rowId xmlns:a16="http://schemas.microsoft.com/office/drawing/2014/main" val="2368374221"/>
                  </a:ext>
                </a:extLst>
              </a:tr>
              <a:tr h="410536">
                <a:tc>
                  <a:txBody>
                    <a:bodyPr/>
                    <a:lstStyle/>
                    <a:p>
                      <a:r>
                        <a:rPr lang="en-AU" dirty="0"/>
                        <a:t>Education of Workers</a:t>
                      </a:r>
                    </a:p>
                  </a:txBody>
                  <a:tcPr/>
                </a:tc>
                <a:tc>
                  <a:txBody>
                    <a:bodyPr/>
                    <a:lstStyle/>
                    <a:p>
                      <a:r>
                        <a:rPr lang="en-AU" dirty="0">
                          <a:solidFill>
                            <a:srgbClr val="00B050"/>
                          </a:solidFill>
                        </a:rPr>
                        <a:t>↑LRAS, Y</a:t>
                      </a:r>
                      <a:r>
                        <a:rPr lang="en-AU" baseline="-25000" dirty="0">
                          <a:solidFill>
                            <a:srgbClr val="00B050"/>
                          </a:solidFill>
                        </a:rPr>
                        <a:t>P</a:t>
                      </a:r>
                      <a:endParaRPr lang="en-AU" dirty="0">
                        <a:solidFill>
                          <a:srgbClr val="00B05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solidFill>
                            <a:srgbClr val="FF0000"/>
                          </a:solidFill>
                        </a:rPr>
                        <a:t>↓</a:t>
                      </a:r>
                      <a:r>
                        <a:rPr lang="en-AU" baseline="0" dirty="0">
                          <a:solidFill>
                            <a:srgbClr val="FF0000"/>
                          </a:solidFill>
                        </a:rPr>
                        <a:t>LRAS, Y</a:t>
                      </a:r>
                      <a:r>
                        <a:rPr lang="en-AU" baseline="-25000" dirty="0">
                          <a:solidFill>
                            <a:srgbClr val="FF0000"/>
                          </a:solidFill>
                        </a:rPr>
                        <a:t>P</a:t>
                      </a:r>
                      <a:endParaRPr lang="en-AU" dirty="0">
                        <a:solidFill>
                          <a:srgbClr val="FF0000"/>
                        </a:solidFill>
                      </a:endParaRPr>
                    </a:p>
                  </a:txBody>
                  <a:tcPr/>
                </a:tc>
                <a:extLst>
                  <a:ext uri="{0D108BD9-81ED-4DB2-BD59-A6C34878D82A}">
                    <a16:rowId xmlns:a16="http://schemas.microsoft.com/office/drawing/2014/main" val="3183887032"/>
                  </a:ext>
                </a:extLst>
              </a:tr>
              <a:tr h="410536">
                <a:tc>
                  <a:txBody>
                    <a:bodyPr/>
                    <a:lstStyle/>
                    <a:p>
                      <a:r>
                        <a:rPr lang="en-AU" dirty="0"/>
                        <a:t>Number of machines</a:t>
                      </a:r>
                    </a:p>
                  </a:txBody>
                  <a:tcPr/>
                </a:tc>
                <a:tc>
                  <a:txBody>
                    <a:bodyPr/>
                    <a:lstStyle/>
                    <a:p>
                      <a:r>
                        <a:rPr lang="en-AU" dirty="0">
                          <a:solidFill>
                            <a:srgbClr val="00B050"/>
                          </a:solidFill>
                        </a:rPr>
                        <a:t>↑LRAS, Y</a:t>
                      </a:r>
                      <a:r>
                        <a:rPr lang="en-AU" baseline="-25000" dirty="0">
                          <a:solidFill>
                            <a:srgbClr val="00B050"/>
                          </a:solidFill>
                        </a:rPr>
                        <a:t>P</a:t>
                      </a:r>
                      <a:endParaRPr lang="en-AU" dirty="0">
                        <a:solidFill>
                          <a:srgbClr val="00B05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solidFill>
                            <a:srgbClr val="FF0000"/>
                          </a:solidFill>
                        </a:rPr>
                        <a:t>↓</a:t>
                      </a:r>
                      <a:r>
                        <a:rPr lang="en-AU" baseline="0" dirty="0">
                          <a:solidFill>
                            <a:srgbClr val="FF0000"/>
                          </a:solidFill>
                        </a:rPr>
                        <a:t>LRAS, Y</a:t>
                      </a:r>
                      <a:r>
                        <a:rPr lang="en-AU" baseline="-25000" dirty="0">
                          <a:solidFill>
                            <a:srgbClr val="FF0000"/>
                          </a:solidFill>
                        </a:rPr>
                        <a:t>P</a:t>
                      </a:r>
                      <a:endParaRPr lang="en-AU" dirty="0">
                        <a:solidFill>
                          <a:srgbClr val="FF0000"/>
                        </a:solidFill>
                      </a:endParaRPr>
                    </a:p>
                  </a:txBody>
                  <a:tcPr/>
                </a:tc>
                <a:extLst>
                  <a:ext uri="{0D108BD9-81ED-4DB2-BD59-A6C34878D82A}">
                    <a16:rowId xmlns:a16="http://schemas.microsoft.com/office/drawing/2014/main" val="3390714583"/>
                  </a:ext>
                </a:extLst>
              </a:tr>
              <a:tr h="410536">
                <a:tc>
                  <a:txBody>
                    <a:bodyPr/>
                    <a:lstStyle/>
                    <a:p>
                      <a:r>
                        <a:rPr lang="en-AU" dirty="0"/>
                        <a:t>Population increase</a:t>
                      </a:r>
                    </a:p>
                  </a:txBody>
                  <a:tcPr/>
                </a:tc>
                <a:tc>
                  <a:txBody>
                    <a:bodyPr/>
                    <a:lstStyle/>
                    <a:p>
                      <a:r>
                        <a:rPr lang="en-AU" dirty="0">
                          <a:solidFill>
                            <a:srgbClr val="00B050"/>
                          </a:solidFill>
                        </a:rPr>
                        <a:t>↑LRAS, Y</a:t>
                      </a:r>
                      <a:r>
                        <a:rPr lang="en-AU" baseline="-25000" dirty="0">
                          <a:solidFill>
                            <a:srgbClr val="00B050"/>
                          </a:solidFill>
                        </a:rPr>
                        <a:t>P</a:t>
                      </a:r>
                      <a:endParaRPr lang="en-AU" dirty="0">
                        <a:solidFill>
                          <a:srgbClr val="00B05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solidFill>
                            <a:srgbClr val="FF0000"/>
                          </a:solidFill>
                        </a:rPr>
                        <a:t>↓</a:t>
                      </a:r>
                      <a:r>
                        <a:rPr lang="en-AU" baseline="0" dirty="0">
                          <a:solidFill>
                            <a:srgbClr val="FF0000"/>
                          </a:solidFill>
                        </a:rPr>
                        <a:t>LRAS, Y</a:t>
                      </a:r>
                      <a:r>
                        <a:rPr lang="en-AU" baseline="-25000" dirty="0">
                          <a:solidFill>
                            <a:srgbClr val="FF0000"/>
                          </a:solidFill>
                        </a:rPr>
                        <a:t>P</a:t>
                      </a:r>
                      <a:endParaRPr lang="en-AU" dirty="0">
                        <a:solidFill>
                          <a:srgbClr val="FF0000"/>
                        </a:solidFill>
                      </a:endParaRPr>
                    </a:p>
                  </a:txBody>
                  <a:tcPr/>
                </a:tc>
                <a:extLst>
                  <a:ext uri="{0D108BD9-81ED-4DB2-BD59-A6C34878D82A}">
                    <a16:rowId xmlns:a16="http://schemas.microsoft.com/office/drawing/2014/main" val="2935413224"/>
                  </a:ext>
                </a:extLst>
              </a:tr>
              <a:tr h="432297">
                <a:tc>
                  <a:txBody>
                    <a:bodyPr/>
                    <a:lstStyle/>
                    <a:p>
                      <a:r>
                        <a:rPr lang="en-AU" dirty="0"/>
                        <a:t>Discovery of new</a:t>
                      </a:r>
                      <a:r>
                        <a:rPr lang="en-AU" baseline="0" dirty="0"/>
                        <a:t> resources</a:t>
                      </a:r>
                      <a:endParaRPr lang="en-AU" dirty="0"/>
                    </a:p>
                  </a:txBody>
                  <a:tcPr/>
                </a:tc>
                <a:tc>
                  <a:txBody>
                    <a:bodyPr/>
                    <a:lstStyle/>
                    <a:p>
                      <a:r>
                        <a:rPr lang="en-AU" dirty="0">
                          <a:solidFill>
                            <a:srgbClr val="00B050"/>
                          </a:solidFill>
                        </a:rPr>
                        <a:t>↑LRAS, Y</a:t>
                      </a:r>
                      <a:r>
                        <a:rPr lang="en-AU" baseline="-25000" dirty="0">
                          <a:solidFill>
                            <a:srgbClr val="00B050"/>
                          </a:solidFill>
                        </a:rPr>
                        <a:t>P</a:t>
                      </a:r>
                      <a:endParaRPr lang="en-AU" dirty="0">
                        <a:solidFill>
                          <a:srgbClr val="00B05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solidFill>
                            <a:srgbClr val="FF0000"/>
                          </a:solidFill>
                        </a:rPr>
                        <a:t>↓</a:t>
                      </a:r>
                      <a:r>
                        <a:rPr lang="en-AU" baseline="0" dirty="0">
                          <a:solidFill>
                            <a:srgbClr val="FF0000"/>
                          </a:solidFill>
                        </a:rPr>
                        <a:t>LRAS, Y</a:t>
                      </a:r>
                      <a:r>
                        <a:rPr lang="en-AU" baseline="-25000" dirty="0">
                          <a:solidFill>
                            <a:srgbClr val="FF0000"/>
                          </a:solidFill>
                        </a:rPr>
                        <a:t>P</a:t>
                      </a:r>
                      <a:endParaRPr lang="en-AU" dirty="0">
                        <a:solidFill>
                          <a:srgbClr val="FF0000"/>
                        </a:solidFill>
                      </a:endParaRPr>
                    </a:p>
                  </a:txBody>
                  <a:tcPr/>
                </a:tc>
                <a:extLst>
                  <a:ext uri="{0D108BD9-81ED-4DB2-BD59-A6C34878D82A}">
                    <a16:rowId xmlns:a16="http://schemas.microsoft.com/office/drawing/2014/main" val="507450189"/>
                  </a:ext>
                </a:extLst>
              </a:tr>
              <a:tr h="443126">
                <a:tc>
                  <a:txBody>
                    <a:bodyPr/>
                    <a:lstStyle/>
                    <a:p>
                      <a:r>
                        <a:rPr lang="en-AU" dirty="0"/>
                        <a:t>Climate Change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solidFill>
                            <a:srgbClr val="FF0000"/>
                          </a:solidFill>
                        </a:rPr>
                        <a:t>↓</a:t>
                      </a:r>
                      <a:r>
                        <a:rPr lang="en-AU" baseline="0" dirty="0">
                          <a:solidFill>
                            <a:srgbClr val="FF0000"/>
                          </a:solidFill>
                        </a:rPr>
                        <a:t>LRAS, Y</a:t>
                      </a:r>
                      <a:r>
                        <a:rPr lang="en-AU" baseline="-25000" dirty="0">
                          <a:solidFill>
                            <a:srgbClr val="FF0000"/>
                          </a:solidFill>
                        </a:rPr>
                        <a:t>P</a:t>
                      </a:r>
                      <a:endParaRPr lang="en-AU" dirty="0">
                        <a:solidFill>
                          <a:srgbClr val="FF0000"/>
                        </a:solidFill>
                      </a:endParaRPr>
                    </a:p>
                  </a:txBody>
                  <a:tcPr/>
                </a:tc>
                <a:tc>
                  <a:txBody>
                    <a:bodyPr/>
                    <a:lstStyle/>
                    <a:p>
                      <a:r>
                        <a:rPr lang="en-AU" dirty="0">
                          <a:solidFill>
                            <a:srgbClr val="00B050"/>
                          </a:solidFill>
                        </a:rPr>
                        <a:t>↑LRAS, Y</a:t>
                      </a:r>
                      <a:r>
                        <a:rPr lang="en-AU" baseline="-25000" dirty="0">
                          <a:solidFill>
                            <a:srgbClr val="00B050"/>
                          </a:solidFill>
                        </a:rPr>
                        <a:t>P</a:t>
                      </a:r>
                      <a:endParaRPr lang="en-AU" dirty="0">
                        <a:solidFill>
                          <a:srgbClr val="00B050"/>
                        </a:solidFill>
                      </a:endParaRPr>
                    </a:p>
                  </a:txBody>
                  <a:tcPr/>
                </a:tc>
                <a:extLst>
                  <a:ext uri="{0D108BD9-81ED-4DB2-BD59-A6C34878D82A}">
                    <a16:rowId xmlns:a16="http://schemas.microsoft.com/office/drawing/2014/main" val="2595501616"/>
                  </a:ext>
                </a:extLst>
              </a:tr>
              <a:tr h="442452">
                <a:tc>
                  <a:txBody>
                    <a:bodyPr/>
                    <a:lstStyle/>
                    <a:p>
                      <a:r>
                        <a:rPr lang="en-AU" dirty="0"/>
                        <a:t>Long term change to corporate</a:t>
                      </a:r>
                      <a:r>
                        <a:rPr lang="en-AU" baseline="0" dirty="0"/>
                        <a:t> tax</a:t>
                      </a:r>
                      <a:endParaRPr lang="en-A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solidFill>
                            <a:srgbClr val="FF0000"/>
                          </a:solidFill>
                        </a:rPr>
                        <a:t>↓</a:t>
                      </a:r>
                      <a:r>
                        <a:rPr lang="en-AU" baseline="0" dirty="0">
                          <a:solidFill>
                            <a:srgbClr val="FF0000"/>
                          </a:solidFill>
                        </a:rPr>
                        <a:t>LRAS, Y</a:t>
                      </a:r>
                      <a:r>
                        <a:rPr lang="en-AU" baseline="-25000" dirty="0">
                          <a:solidFill>
                            <a:srgbClr val="FF0000"/>
                          </a:solidFill>
                        </a:rPr>
                        <a:t>P</a:t>
                      </a:r>
                      <a:endParaRPr lang="en-AU" dirty="0">
                        <a:solidFill>
                          <a:srgbClr val="FF0000"/>
                        </a:solidFill>
                      </a:endParaRPr>
                    </a:p>
                  </a:txBody>
                  <a:tcPr/>
                </a:tc>
                <a:tc>
                  <a:txBody>
                    <a:bodyPr/>
                    <a:lstStyle/>
                    <a:p>
                      <a:r>
                        <a:rPr lang="en-AU" dirty="0">
                          <a:solidFill>
                            <a:srgbClr val="00B050"/>
                          </a:solidFill>
                        </a:rPr>
                        <a:t>↑LRAS, Y</a:t>
                      </a:r>
                      <a:r>
                        <a:rPr lang="en-AU" baseline="-25000" dirty="0">
                          <a:solidFill>
                            <a:srgbClr val="00B050"/>
                          </a:solidFill>
                        </a:rPr>
                        <a:t>P</a:t>
                      </a:r>
                      <a:endParaRPr lang="en-AU" dirty="0">
                        <a:solidFill>
                          <a:srgbClr val="00B050"/>
                        </a:solidFill>
                      </a:endParaRPr>
                    </a:p>
                  </a:txBody>
                  <a:tcPr/>
                </a:tc>
                <a:extLst>
                  <a:ext uri="{0D108BD9-81ED-4DB2-BD59-A6C34878D82A}">
                    <a16:rowId xmlns:a16="http://schemas.microsoft.com/office/drawing/2014/main" val="878269268"/>
                  </a:ext>
                </a:extLst>
              </a:tr>
              <a:tr h="708597">
                <a:tc>
                  <a:txBody>
                    <a:bodyPr/>
                    <a:lstStyle/>
                    <a:p>
                      <a:r>
                        <a:rPr lang="en-AU" dirty="0"/>
                        <a:t>Aging Population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solidFill>
                            <a:srgbClr val="FF0000"/>
                          </a:solidFill>
                        </a:rPr>
                        <a:t>↓</a:t>
                      </a:r>
                      <a:r>
                        <a:rPr lang="en-AU" baseline="0" dirty="0">
                          <a:solidFill>
                            <a:srgbClr val="FF0000"/>
                          </a:solidFill>
                        </a:rPr>
                        <a:t>LRAS, Y</a:t>
                      </a:r>
                      <a:r>
                        <a:rPr lang="en-AU" baseline="-25000" dirty="0">
                          <a:solidFill>
                            <a:srgbClr val="FF0000"/>
                          </a:solidFill>
                        </a:rPr>
                        <a:t>P</a:t>
                      </a:r>
                      <a:endParaRPr lang="en-AU" dirty="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AU"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solidFill>
                            <a:srgbClr val="00B050"/>
                          </a:solidFill>
                        </a:rPr>
                        <a:t>↑LRAS, Y</a:t>
                      </a:r>
                      <a:r>
                        <a:rPr lang="en-AU" baseline="-25000" dirty="0">
                          <a:solidFill>
                            <a:srgbClr val="00B050"/>
                          </a:solidFill>
                        </a:rPr>
                        <a:t>P</a:t>
                      </a:r>
                      <a:endParaRPr lang="en-AU" dirty="0">
                        <a:solidFill>
                          <a:srgbClr val="00B050"/>
                        </a:solidFill>
                      </a:endParaRPr>
                    </a:p>
                    <a:p>
                      <a:endParaRPr lang="en-AU" dirty="0">
                        <a:solidFill>
                          <a:srgbClr val="00B050"/>
                        </a:solidFill>
                      </a:endParaRPr>
                    </a:p>
                  </a:txBody>
                  <a:tcPr/>
                </a:tc>
                <a:extLst>
                  <a:ext uri="{0D108BD9-81ED-4DB2-BD59-A6C34878D82A}">
                    <a16:rowId xmlns:a16="http://schemas.microsoft.com/office/drawing/2014/main" val="1228990242"/>
                  </a:ext>
                </a:extLst>
              </a:tr>
            </a:tbl>
          </a:graphicData>
        </a:graphic>
      </p:graphicFrame>
      <p:pic>
        <p:nvPicPr>
          <p:cNvPr id="5" name="Picture 4"/>
          <p:cNvPicPr>
            <a:picLocks noChangeAspect="1"/>
          </p:cNvPicPr>
          <p:nvPr/>
        </p:nvPicPr>
        <p:blipFill>
          <a:blip r:embed="rId2"/>
          <a:stretch>
            <a:fillRect/>
          </a:stretch>
        </p:blipFill>
        <p:spPr>
          <a:xfrm>
            <a:off x="4431905" y="2908939"/>
            <a:ext cx="1991003" cy="371527"/>
          </a:xfrm>
          <a:prstGeom prst="rect">
            <a:avLst/>
          </a:prstGeom>
        </p:spPr>
      </p:pic>
      <p:pic>
        <p:nvPicPr>
          <p:cNvPr id="6" name="Picture 5"/>
          <p:cNvPicPr>
            <a:picLocks noChangeAspect="1"/>
          </p:cNvPicPr>
          <p:nvPr/>
        </p:nvPicPr>
        <p:blipFill>
          <a:blip r:embed="rId2"/>
          <a:stretch>
            <a:fillRect/>
          </a:stretch>
        </p:blipFill>
        <p:spPr>
          <a:xfrm>
            <a:off x="7892852" y="2908938"/>
            <a:ext cx="1991003" cy="371527"/>
          </a:xfrm>
          <a:prstGeom prst="rect">
            <a:avLst/>
          </a:prstGeom>
        </p:spPr>
      </p:pic>
      <p:pic>
        <p:nvPicPr>
          <p:cNvPr id="7" name="Picture 6"/>
          <p:cNvPicPr>
            <a:picLocks noChangeAspect="1"/>
          </p:cNvPicPr>
          <p:nvPr/>
        </p:nvPicPr>
        <p:blipFill>
          <a:blip r:embed="rId2"/>
          <a:stretch>
            <a:fillRect/>
          </a:stretch>
        </p:blipFill>
        <p:spPr>
          <a:xfrm>
            <a:off x="4431905" y="3415403"/>
            <a:ext cx="1991003" cy="371527"/>
          </a:xfrm>
          <a:prstGeom prst="rect">
            <a:avLst/>
          </a:prstGeom>
        </p:spPr>
      </p:pic>
      <p:pic>
        <p:nvPicPr>
          <p:cNvPr id="8" name="Picture 7"/>
          <p:cNvPicPr>
            <a:picLocks noChangeAspect="1"/>
          </p:cNvPicPr>
          <p:nvPr/>
        </p:nvPicPr>
        <p:blipFill>
          <a:blip r:embed="rId2"/>
          <a:stretch>
            <a:fillRect/>
          </a:stretch>
        </p:blipFill>
        <p:spPr>
          <a:xfrm>
            <a:off x="7809285" y="3354393"/>
            <a:ext cx="1991003" cy="371527"/>
          </a:xfrm>
          <a:prstGeom prst="rect">
            <a:avLst/>
          </a:prstGeom>
        </p:spPr>
      </p:pic>
      <p:pic>
        <p:nvPicPr>
          <p:cNvPr id="9" name="Picture 8"/>
          <p:cNvPicPr>
            <a:picLocks noChangeAspect="1"/>
          </p:cNvPicPr>
          <p:nvPr/>
        </p:nvPicPr>
        <p:blipFill>
          <a:blip r:embed="rId2"/>
          <a:stretch>
            <a:fillRect/>
          </a:stretch>
        </p:blipFill>
        <p:spPr>
          <a:xfrm>
            <a:off x="4434382" y="3781404"/>
            <a:ext cx="1991003" cy="371527"/>
          </a:xfrm>
          <a:prstGeom prst="rect">
            <a:avLst/>
          </a:prstGeom>
        </p:spPr>
      </p:pic>
      <p:pic>
        <p:nvPicPr>
          <p:cNvPr id="10" name="Picture 9"/>
          <p:cNvPicPr>
            <a:picLocks noChangeAspect="1"/>
          </p:cNvPicPr>
          <p:nvPr/>
        </p:nvPicPr>
        <p:blipFill>
          <a:blip r:embed="rId2"/>
          <a:stretch>
            <a:fillRect/>
          </a:stretch>
        </p:blipFill>
        <p:spPr>
          <a:xfrm>
            <a:off x="7891613" y="3781403"/>
            <a:ext cx="1991003" cy="371527"/>
          </a:xfrm>
          <a:prstGeom prst="rect">
            <a:avLst/>
          </a:prstGeom>
        </p:spPr>
      </p:pic>
      <p:pic>
        <p:nvPicPr>
          <p:cNvPr id="11" name="Picture 10"/>
          <p:cNvPicPr>
            <a:picLocks noChangeAspect="1"/>
          </p:cNvPicPr>
          <p:nvPr/>
        </p:nvPicPr>
        <p:blipFill>
          <a:blip r:embed="rId2"/>
          <a:stretch>
            <a:fillRect/>
          </a:stretch>
        </p:blipFill>
        <p:spPr>
          <a:xfrm>
            <a:off x="4431904" y="4191040"/>
            <a:ext cx="1991003" cy="371527"/>
          </a:xfrm>
          <a:prstGeom prst="rect">
            <a:avLst/>
          </a:prstGeom>
        </p:spPr>
      </p:pic>
      <p:pic>
        <p:nvPicPr>
          <p:cNvPr id="12" name="Picture 11"/>
          <p:cNvPicPr>
            <a:picLocks noChangeAspect="1"/>
          </p:cNvPicPr>
          <p:nvPr/>
        </p:nvPicPr>
        <p:blipFill>
          <a:blip r:embed="rId2"/>
          <a:stretch>
            <a:fillRect/>
          </a:stretch>
        </p:blipFill>
        <p:spPr>
          <a:xfrm>
            <a:off x="7923189" y="4164491"/>
            <a:ext cx="1991003" cy="371527"/>
          </a:xfrm>
          <a:prstGeom prst="rect">
            <a:avLst/>
          </a:prstGeom>
        </p:spPr>
      </p:pic>
      <p:pic>
        <p:nvPicPr>
          <p:cNvPr id="13" name="Picture 12"/>
          <p:cNvPicPr>
            <a:picLocks noChangeAspect="1"/>
          </p:cNvPicPr>
          <p:nvPr/>
        </p:nvPicPr>
        <p:blipFill>
          <a:blip r:embed="rId2"/>
          <a:stretch>
            <a:fillRect/>
          </a:stretch>
        </p:blipFill>
        <p:spPr>
          <a:xfrm>
            <a:off x="4431904" y="4557041"/>
            <a:ext cx="1991003" cy="371527"/>
          </a:xfrm>
          <a:prstGeom prst="rect">
            <a:avLst/>
          </a:prstGeom>
        </p:spPr>
      </p:pic>
      <p:pic>
        <p:nvPicPr>
          <p:cNvPr id="14" name="Picture 13"/>
          <p:cNvPicPr>
            <a:picLocks noChangeAspect="1"/>
          </p:cNvPicPr>
          <p:nvPr/>
        </p:nvPicPr>
        <p:blipFill>
          <a:blip r:embed="rId2"/>
          <a:stretch>
            <a:fillRect/>
          </a:stretch>
        </p:blipFill>
        <p:spPr>
          <a:xfrm>
            <a:off x="7929954" y="4557040"/>
            <a:ext cx="1991003" cy="371527"/>
          </a:xfrm>
          <a:prstGeom prst="rect">
            <a:avLst/>
          </a:prstGeom>
        </p:spPr>
      </p:pic>
      <p:pic>
        <p:nvPicPr>
          <p:cNvPr id="15" name="Picture 14"/>
          <p:cNvPicPr>
            <a:picLocks noChangeAspect="1"/>
          </p:cNvPicPr>
          <p:nvPr/>
        </p:nvPicPr>
        <p:blipFill>
          <a:blip r:embed="rId2"/>
          <a:stretch>
            <a:fillRect/>
          </a:stretch>
        </p:blipFill>
        <p:spPr>
          <a:xfrm>
            <a:off x="4431904" y="4958703"/>
            <a:ext cx="1991003" cy="371527"/>
          </a:xfrm>
          <a:prstGeom prst="rect">
            <a:avLst/>
          </a:prstGeom>
        </p:spPr>
      </p:pic>
      <p:pic>
        <p:nvPicPr>
          <p:cNvPr id="16" name="Picture 15"/>
          <p:cNvPicPr>
            <a:picLocks noChangeAspect="1"/>
          </p:cNvPicPr>
          <p:nvPr/>
        </p:nvPicPr>
        <p:blipFill>
          <a:blip r:embed="rId2"/>
          <a:stretch>
            <a:fillRect/>
          </a:stretch>
        </p:blipFill>
        <p:spPr>
          <a:xfrm>
            <a:off x="7891613" y="5013310"/>
            <a:ext cx="1991003" cy="371527"/>
          </a:xfrm>
          <a:prstGeom prst="rect">
            <a:avLst/>
          </a:prstGeom>
        </p:spPr>
      </p:pic>
      <p:pic>
        <p:nvPicPr>
          <p:cNvPr id="17" name="Picture 16"/>
          <p:cNvPicPr>
            <a:picLocks noChangeAspect="1"/>
          </p:cNvPicPr>
          <p:nvPr/>
        </p:nvPicPr>
        <p:blipFill>
          <a:blip r:embed="rId2"/>
          <a:stretch>
            <a:fillRect/>
          </a:stretch>
        </p:blipFill>
        <p:spPr>
          <a:xfrm>
            <a:off x="4429427" y="5384837"/>
            <a:ext cx="1991003" cy="371527"/>
          </a:xfrm>
          <a:prstGeom prst="rect">
            <a:avLst/>
          </a:prstGeom>
        </p:spPr>
      </p:pic>
      <p:pic>
        <p:nvPicPr>
          <p:cNvPr id="18" name="Picture 17"/>
          <p:cNvPicPr>
            <a:picLocks noChangeAspect="1"/>
          </p:cNvPicPr>
          <p:nvPr/>
        </p:nvPicPr>
        <p:blipFill>
          <a:blip r:embed="rId2"/>
          <a:stretch>
            <a:fillRect/>
          </a:stretch>
        </p:blipFill>
        <p:spPr>
          <a:xfrm>
            <a:off x="7944592" y="5424924"/>
            <a:ext cx="1991003" cy="371527"/>
          </a:xfrm>
          <a:prstGeom prst="rect">
            <a:avLst/>
          </a:prstGeom>
        </p:spPr>
      </p:pic>
      <p:pic>
        <p:nvPicPr>
          <p:cNvPr id="19" name="Picture 18"/>
          <p:cNvPicPr>
            <a:picLocks noChangeAspect="1"/>
          </p:cNvPicPr>
          <p:nvPr/>
        </p:nvPicPr>
        <p:blipFill>
          <a:blip r:embed="rId2"/>
          <a:stretch>
            <a:fillRect/>
          </a:stretch>
        </p:blipFill>
        <p:spPr>
          <a:xfrm>
            <a:off x="4535385" y="5930411"/>
            <a:ext cx="1991003" cy="371527"/>
          </a:xfrm>
          <a:prstGeom prst="rect">
            <a:avLst/>
          </a:prstGeom>
        </p:spPr>
      </p:pic>
      <p:pic>
        <p:nvPicPr>
          <p:cNvPr id="20" name="Picture 19"/>
          <p:cNvPicPr>
            <a:picLocks noChangeAspect="1"/>
          </p:cNvPicPr>
          <p:nvPr/>
        </p:nvPicPr>
        <p:blipFill>
          <a:blip r:embed="rId2"/>
          <a:stretch>
            <a:fillRect/>
          </a:stretch>
        </p:blipFill>
        <p:spPr>
          <a:xfrm>
            <a:off x="7944592" y="5921426"/>
            <a:ext cx="1991003" cy="371527"/>
          </a:xfrm>
          <a:prstGeom prst="rect">
            <a:avLst/>
          </a:prstGeom>
        </p:spPr>
      </p:pic>
    </p:spTree>
    <p:extLst>
      <p:ext uri="{BB962C8B-B14F-4D97-AF65-F5344CB8AC3E}">
        <p14:creationId xmlns:p14="http://schemas.microsoft.com/office/powerpoint/2010/main" val="2126407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1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1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1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Long Run Aggregate Supply Shocks</a:t>
            </a:r>
          </a:p>
        </p:txBody>
      </p:sp>
      <p:sp>
        <p:nvSpPr>
          <p:cNvPr id="3" name="Content Placeholder 2"/>
          <p:cNvSpPr>
            <a:spLocks noGrp="1"/>
          </p:cNvSpPr>
          <p:nvPr>
            <p:ph idx="1"/>
          </p:nvPr>
        </p:nvSpPr>
        <p:spPr/>
        <p:txBody>
          <a:bodyPr/>
          <a:lstStyle/>
          <a:p>
            <a:r>
              <a:rPr lang="en-AU" dirty="0"/>
              <a:t>Supply shocks shift the supply left or right.</a:t>
            </a:r>
          </a:p>
        </p:txBody>
      </p:sp>
      <p:graphicFrame>
        <p:nvGraphicFramePr>
          <p:cNvPr id="4" name="Table 3"/>
          <p:cNvGraphicFramePr>
            <a:graphicFrameLocks noGrp="1"/>
          </p:cNvGraphicFramePr>
          <p:nvPr/>
        </p:nvGraphicFramePr>
        <p:xfrm>
          <a:off x="940619" y="2499303"/>
          <a:ext cx="10413180" cy="4079152"/>
        </p:xfrm>
        <a:graphic>
          <a:graphicData uri="http://schemas.openxmlformats.org/drawingml/2006/table">
            <a:tbl>
              <a:tblPr firstRow="1" bandRow="1">
                <a:tableStyleId>{5C22544A-7EE6-4342-B048-85BDC9FD1C3A}</a:tableStyleId>
              </a:tblPr>
              <a:tblGrid>
                <a:gridCol w="3471060">
                  <a:extLst>
                    <a:ext uri="{9D8B030D-6E8A-4147-A177-3AD203B41FA5}">
                      <a16:colId xmlns:a16="http://schemas.microsoft.com/office/drawing/2014/main" val="2470942163"/>
                    </a:ext>
                  </a:extLst>
                </a:gridCol>
                <a:gridCol w="3471060">
                  <a:extLst>
                    <a:ext uri="{9D8B030D-6E8A-4147-A177-3AD203B41FA5}">
                      <a16:colId xmlns:a16="http://schemas.microsoft.com/office/drawing/2014/main" val="1186645569"/>
                    </a:ext>
                  </a:extLst>
                </a:gridCol>
                <a:gridCol w="3471060">
                  <a:extLst>
                    <a:ext uri="{9D8B030D-6E8A-4147-A177-3AD203B41FA5}">
                      <a16:colId xmlns:a16="http://schemas.microsoft.com/office/drawing/2014/main" val="551176128"/>
                    </a:ext>
                  </a:extLst>
                </a:gridCol>
              </a:tblGrid>
              <a:tr h="410536">
                <a:tc>
                  <a:txBody>
                    <a:bodyPr/>
                    <a:lstStyle/>
                    <a:p>
                      <a:r>
                        <a:rPr lang="en-AU" dirty="0"/>
                        <a:t>Factor</a:t>
                      </a:r>
                    </a:p>
                  </a:txBody>
                  <a:tcPr/>
                </a:tc>
                <a:tc>
                  <a:txBody>
                    <a:bodyPr/>
                    <a:lstStyle/>
                    <a:p>
                      <a:r>
                        <a:rPr lang="en-AU" dirty="0"/>
                        <a:t>Increase</a:t>
                      </a:r>
                    </a:p>
                  </a:txBody>
                  <a:tcPr/>
                </a:tc>
                <a:tc>
                  <a:txBody>
                    <a:bodyPr/>
                    <a:lstStyle/>
                    <a:p>
                      <a:r>
                        <a:rPr lang="en-AU" dirty="0"/>
                        <a:t>Decrease</a:t>
                      </a:r>
                    </a:p>
                  </a:txBody>
                  <a:tcPr/>
                </a:tc>
                <a:extLst>
                  <a:ext uri="{0D108BD9-81ED-4DB2-BD59-A6C34878D82A}">
                    <a16:rowId xmlns:a16="http://schemas.microsoft.com/office/drawing/2014/main" val="1180264829"/>
                  </a:ext>
                </a:extLst>
              </a:tr>
              <a:tr h="410536">
                <a:tc>
                  <a:txBody>
                    <a:bodyPr/>
                    <a:lstStyle/>
                    <a:p>
                      <a:r>
                        <a:rPr lang="en-AU" dirty="0"/>
                        <a:t>Technology</a:t>
                      </a:r>
                    </a:p>
                  </a:txBody>
                  <a:tcPr/>
                </a:tc>
                <a:tc>
                  <a:txBody>
                    <a:bodyPr/>
                    <a:lstStyle/>
                    <a:p>
                      <a:r>
                        <a:rPr lang="en-AU" dirty="0">
                          <a:solidFill>
                            <a:srgbClr val="00B050"/>
                          </a:solidFill>
                        </a:rPr>
                        <a:t>↑LRAS, Y</a:t>
                      </a:r>
                      <a:r>
                        <a:rPr lang="en-AU" baseline="-25000" dirty="0">
                          <a:solidFill>
                            <a:srgbClr val="00B050"/>
                          </a:solidFill>
                        </a:rPr>
                        <a:t>P</a:t>
                      </a:r>
                      <a:endParaRPr lang="en-AU" dirty="0">
                        <a:solidFill>
                          <a:srgbClr val="00B05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solidFill>
                            <a:srgbClr val="FF0000"/>
                          </a:solidFill>
                        </a:rPr>
                        <a:t>↓</a:t>
                      </a:r>
                      <a:r>
                        <a:rPr lang="en-AU" baseline="0" dirty="0">
                          <a:solidFill>
                            <a:srgbClr val="FF0000"/>
                          </a:solidFill>
                        </a:rPr>
                        <a:t>LRAS, Y</a:t>
                      </a:r>
                      <a:r>
                        <a:rPr lang="en-AU" baseline="-25000" dirty="0">
                          <a:solidFill>
                            <a:srgbClr val="FF0000"/>
                          </a:solidFill>
                        </a:rPr>
                        <a:t>P</a:t>
                      </a:r>
                      <a:endParaRPr lang="en-AU" dirty="0">
                        <a:solidFill>
                          <a:srgbClr val="FF0000"/>
                        </a:solidFill>
                      </a:endParaRPr>
                    </a:p>
                  </a:txBody>
                  <a:tcPr/>
                </a:tc>
                <a:extLst>
                  <a:ext uri="{0D108BD9-81ED-4DB2-BD59-A6C34878D82A}">
                    <a16:rowId xmlns:a16="http://schemas.microsoft.com/office/drawing/2014/main" val="2368374221"/>
                  </a:ext>
                </a:extLst>
              </a:tr>
              <a:tr h="410536">
                <a:tc>
                  <a:txBody>
                    <a:bodyPr/>
                    <a:lstStyle/>
                    <a:p>
                      <a:r>
                        <a:rPr lang="en-AU" dirty="0"/>
                        <a:t>Education of Workers</a:t>
                      </a:r>
                    </a:p>
                  </a:txBody>
                  <a:tcPr/>
                </a:tc>
                <a:tc>
                  <a:txBody>
                    <a:bodyPr/>
                    <a:lstStyle/>
                    <a:p>
                      <a:r>
                        <a:rPr lang="en-AU" dirty="0">
                          <a:solidFill>
                            <a:srgbClr val="00B050"/>
                          </a:solidFill>
                        </a:rPr>
                        <a:t>↑LRAS, Y</a:t>
                      </a:r>
                      <a:r>
                        <a:rPr lang="en-AU" baseline="-25000" dirty="0">
                          <a:solidFill>
                            <a:srgbClr val="00B050"/>
                          </a:solidFill>
                        </a:rPr>
                        <a:t>P</a:t>
                      </a:r>
                      <a:endParaRPr lang="en-AU" dirty="0">
                        <a:solidFill>
                          <a:srgbClr val="00B05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solidFill>
                            <a:srgbClr val="FF0000"/>
                          </a:solidFill>
                        </a:rPr>
                        <a:t>↓</a:t>
                      </a:r>
                      <a:r>
                        <a:rPr lang="en-AU" baseline="0" dirty="0">
                          <a:solidFill>
                            <a:srgbClr val="FF0000"/>
                          </a:solidFill>
                        </a:rPr>
                        <a:t>LRAS, Y</a:t>
                      </a:r>
                      <a:r>
                        <a:rPr lang="en-AU" baseline="-25000" dirty="0">
                          <a:solidFill>
                            <a:srgbClr val="FF0000"/>
                          </a:solidFill>
                        </a:rPr>
                        <a:t>P</a:t>
                      </a:r>
                      <a:endParaRPr lang="en-AU" dirty="0">
                        <a:solidFill>
                          <a:srgbClr val="FF0000"/>
                        </a:solidFill>
                      </a:endParaRPr>
                    </a:p>
                  </a:txBody>
                  <a:tcPr/>
                </a:tc>
                <a:extLst>
                  <a:ext uri="{0D108BD9-81ED-4DB2-BD59-A6C34878D82A}">
                    <a16:rowId xmlns:a16="http://schemas.microsoft.com/office/drawing/2014/main" val="3183887032"/>
                  </a:ext>
                </a:extLst>
              </a:tr>
              <a:tr h="410536">
                <a:tc>
                  <a:txBody>
                    <a:bodyPr/>
                    <a:lstStyle/>
                    <a:p>
                      <a:r>
                        <a:rPr lang="en-AU" dirty="0"/>
                        <a:t>Number of machines</a:t>
                      </a:r>
                    </a:p>
                  </a:txBody>
                  <a:tcPr/>
                </a:tc>
                <a:tc>
                  <a:txBody>
                    <a:bodyPr/>
                    <a:lstStyle/>
                    <a:p>
                      <a:r>
                        <a:rPr lang="en-AU" dirty="0">
                          <a:solidFill>
                            <a:srgbClr val="00B050"/>
                          </a:solidFill>
                        </a:rPr>
                        <a:t>↑LRAS, Y</a:t>
                      </a:r>
                      <a:r>
                        <a:rPr lang="en-AU" baseline="-25000" dirty="0">
                          <a:solidFill>
                            <a:srgbClr val="00B050"/>
                          </a:solidFill>
                        </a:rPr>
                        <a:t>P</a:t>
                      </a:r>
                      <a:endParaRPr lang="en-AU" dirty="0">
                        <a:solidFill>
                          <a:srgbClr val="00B05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solidFill>
                            <a:srgbClr val="FF0000"/>
                          </a:solidFill>
                        </a:rPr>
                        <a:t>↓</a:t>
                      </a:r>
                      <a:r>
                        <a:rPr lang="en-AU" baseline="0" dirty="0">
                          <a:solidFill>
                            <a:srgbClr val="FF0000"/>
                          </a:solidFill>
                        </a:rPr>
                        <a:t>LRAS, Y</a:t>
                      </a:r>
                      <a:r>
                        <a:rPr lang="en-AU" baseline="-25000" dirty="0">
                          <a:solidFill>
                            <a:srgbClr val="FF0000"/>
                          </a:solidFill>
                        </a:rPr>
                        <a:t>P</a:t>
                      </a:r>
                      <a:endParaRPr lang="en-AU" dirty="0">
                        <a:solidFill>
                          <a:srgbClr val="FF0000"/>
                        </a:solidFill>
                      </a:endParaRPr>
                    </a:p>
                  </a:txBody>
                  <a:tcPr/>
                </a:tc>
                <a:extLst>
                  <a:ext uri="{0D108BD9-81ED-4DB2-BD59-A6C34878D82A}">
                    <a16:rowId xmlns:a16="http://schemas.microsoft.com/office/drawing/2014/main" val="3390714583"/>
                  </a:ext>
                </a:extLst>
              </a:tr>
              <a:tr h="410536">
                <a:tc>
                  <a:txBody>
                    <a:bodyPr/>
                    <a:lstStyle/>
                    <a:p>
                      <a:r>
                        <a:rPr lang="en-AU" dirty="0"/>
                        <a:t>Population increase</a:t>
                      </a:r>
                    </a:p>
                  </a:txBody>
                  <a:tcPr/>
                </a:tc>
                <a:tc>
                  <a:txBody>
                    <a:bodyPr/>
                    <a:lstStyle/>
                    <a:p>
                      <a:r>
                        <a:rPr lang="en-AU" dirty="0">
                          <a:solidFill>
                            <a:srgbClr val="00B050"/>
                          </a:solidFill>
                        </a:rPr>
                        <a:t>↑LRAS, Y</a:t>
                      </a:r>
                      <a:r>
                        <a:rPr lang="en-AU" baseline="-25000" dirty="0">
                          <a:solidFill>
                            <a:srgbClr val="00B050"/>
                          </a:solidFill>
                        </a:rPr>
                        <a:t>P</a:t>
                      </a:r>
                      <a:endParaRPr lang="en-AU" dirty="0">
                        <a:solidFill>
                          <a:srgbClr val="00B05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solidFill>
                            <a:srgbClr val="FF0000"/>
                          </a:solidFill>
                        </a:rPr>
                        <a:t>↓</a:t>
                      </a:r>
                      <a:r>
                        <a:rPr lang="en-AU" baseline="0" dirty="0">
                          <a:solidFill>
                            <a:srgbClr val="FF0000"/>
                          </a:solidFill>
                        </a:rPr>
                        <a:t>LRAS, Y</a:t>
                      </a:r>
                      <a:r>
                        <a:rPr lang="en-AU" baseline="-25000" dirty="0">
                          <a:solidFill>
                            <a:srgbClr val="FF0000"/>
                          </a:solidFill>
                        </a:rPr>
                        <a:t>P</a:t>
                      </a:r>
                      <a:endParaRPr lang="en-AU" dirty="0">
                        <a:solidFill>
                          <a:srgbClr val="FF0000"/>
                        </a:solidFill>
                      </a:endParaRPr>
                    </a:p>
                  </a:txBody>
                  <a:tcPr/>
                </a:tc>
                <a:extLst>
                  <a:ext uri="{0D108BD9-81ED-4DB2-BD59-A6C34878D82A}">
                    <a16:rowId xmlns:a16="http://schemas.microsoft.com/office/drawing/2014/main" val="2935413224"/>
                  </a:ext>
                </a:extLst>
              </a:tr>
              <a:tr h="432297">
                <a:tc>
                  <a:txBody>
                    <a:bodyPr/>
                    <a:lstStyle/>
                    <a:p>
                      <a:r>
                        <a:rPr lang="en-AU" dirty="0"/>
                        <a:t>Discovery of new</a:t>
                      </a:r>
                      <a:r>
                        <a:rPr lang="en-AU" baseline="0" dirty="0"/>
                        <a:t> resources</a:t>
                      </a:r>
                      <a:endParaRPr lang="en-AU" dirty="0"/>
                    </a:p>
                  </a:txBody>
                  <a:tcPr/>
                </a:tc>
                <a:tc>
                  <a:txBody>
                    <a:bodyPr/>
                    <a:lstStyle/>
                    <a:p>
                      <a:r>
                        <a:rPr lang="en-AU" dirty="0">
                          <a:solidFill>
                            <a:srgbClr val="00B050"/>
                          </a:solidFill>
                        </a:rPr>
                        <a:t>↑LRAS, Y</a:t>
                      </a:r>
                      <a:r>
                        <a:rPr lang="en-AU" baseline="-25000" dirty="0">
                          <a:solidFill>
                            <a:srgbClr val="00B050"/>
                          </a:solidFill>
                        </a:rPr>
                        <a:t>P</a:t>
                      </a:r>
                      <a:endParaRPr lang="en-AU" dirty="0">
                        <a:solidFill>
                          <a:srgbClr val="00B05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solidFill>
                            <a:srgbClr val="FF0000"/>
                          </a:solidFill>
                        </a:rPr>
                        <a:t>↓</a:t>
                      </a:r>
                      <a:r>
                        <a:rPr lang="en-AU" baseline="0" dirty="0">
                          <a:solidFill>
                            <a:srgbClr val="FF0000"/>
                          </a:solidFill>
                        </a:rPr>
                        <a:t>LRAS, Y</a:t>
                      </a:r>
                      <a:r>
                        <a:rPr lang="en-AU" baseline="-25000" dirty="0">
                          <a:solidFill>
                            <a:srgbClr val="FF0000"/>
                          </a:solidFill>
                        </a:rPr>
                        <a:t>P</a:t>
                      </a:r>
                      <a:endParaRPr lang="en-AU" dirty="0">
                        <a:solidFill>
                          <a:srgbClr val="FF0000"/>
                        </a:solidFill>
                      </a:endParaRPr>
                    </a:p>
                  </a:txBody>
                  <a:tcPr/>
                </a:tc>
                <a:extLst>
                  <a:ext uri="{0D108BD9-81ED-4DB2-BD59-A6C34878D82A}">
                    <a16:rowId xmlns:a16="http://schemas.microsoft.com/office/drawing/2014/main" val="507450189"/>
                  </a:ext>
                </a:extLst>
              </a:tr>
              <a:tr h="443126">
                <a:tc>
                  <a:txBody>
                    <a:bodyPr/>
                    <a:lstStyle/>
                    <a:p>
                      <a:r>
                        <a:rPr lang="en-AU" dirty="0"/>
                        <a:t>Climate Change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solidFill>
                            <a:srgbClr val="FF0000"/>
                          </a:solidFill>
                        </a:rPr>
                        <a:t>↓</a:t>
                      </a:r>
                      <a:r>
                        <a:rPr lang="en-AU" baseline="0" dirty="0">
                          <a:solidFill>
                            <a:srgbClr val="FF0000"/>
                          </a:solidFill>
                        </a:rPr>
                        <a:t>LRAS, Y</a:t>
                      </a:r>
                      <a:r>
                        <a:rPr lang="en-AU" baseline="-25000" dirty="0">
                          <a:solidFill>
                            <a:srgbClr val="FF0000"/>
                          </a:solidFill>
                        </a:rPr>
                        <a:t>P</a:t>
                      </a:r>
                      <a:endParaRPr lang="en-AU" dirty="0">
                        <a:solidFill>
                          <a:srgbClr val="FF0000"/>
                        </a:solidFill>
                      </a:endParaRPr>
                    </a:p>
                  </a:txBody>
                  <a:tcPr/>
                </a:tc>
                <a:tc>
                  <a:txBody>
                    <a:bodyPr/>
                    <a:lstStyle/>
                    <a:p>
                      <a:r>
                        <a:rPr lang="en-AU" dirty="0">
                          <a:solidFill>
                            <a:srgbClr val="00B050"/>
                          </a:solidFill>
                        </a:rPr>
                        <a:t>↑LRAS, Y</a:t>
                      </a:r>
                      <a:r>
                        <a:rPr lang="en-AU" baseline="-25000" dirty="0">
                          <a:solidFill>
                            <a:srgbClr val="00B050"/>
                          </a:solidFill>
                        </a:rPr>
                        <a:t>P</a:t>
                      </a:r>
                      <a:endParaRPr lang="en-AU" dirty="0">
                        <a:solidFill>
                          <a:srgbClr val="00B050"/>
                        </a:solidFill>
                      </a:endParaRPr>
                    </a:p>
                  </a:txBody>
                  <a:tcPr/>
                </a:tc>
                <a:extLst>
                  <a:ext uri="{0D108BD9-81ED-4DB2-BD59-A6C34878D82A}">
                    <a16:rowId xmlns:a16="http://schemas.microsoft.com/office/drawing/2014/main" val="2595501616"/>
                  </a:ext>
                </a:extLst>
              </a:tr>
              <a:tr h="442452">
                <a:tc>
                  <a:txBody>
                    <a:bodyPr/>
                    <a:lstStyle/>
                    <a:p>
                      <a:r>
                        <a:rPr lang="en-AU" dirty="0"/>
                        <a:t>Long term change to corporate</a:t>
                      </a:r>
                      <a:r>
                        <a:rPr lang="en-AU" baseline="0" dirty="0"/>
                        <a:t> tax</a:t>
                      </a:r>
                      <a:endParaRPr lang="en-A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solidFill>
                            <a:srgbClr val="FF0000"/>
                          </a:solidFill>
                        </a:rPr>
                        <a:t>↓</a:t>
                      </a:r>
                      <a:r>
                        <a:rPr lang="en-AU" baseline="0" dirty="0">
                          <a:solidFill>
                            <a:srgbClr val="FF0000"/>
                          </a:solidFill>
                        </a:rPr>
                        <a:t>LRAS, Y</a:t>
                      </a:r>
                      <a:r>
                        <a:rPr lang="en-AU" baseline="-25000" dirty="0">
                          <a:solidFill>
                            <a:srgbClr val="FF0000"/>
                          </a:solidFill>
                        </a:rPr>
                        <a:t>P</a:t>
                      </a:r>
                      <a:endParaRPr lang="en-AU" dirty="0">
                        <a:solidFill>
                          <a:srgbClr val="FF0000"/>
                        </a:solidFill>
                      </a:endParaRPr>
                    </a:p>
                  </a:txBody>
                  <a:tcPr/>
                </a:tc>
                <a:tc>
                  <a:txBody>
                    <a:bodyPr/>
                    <a:lstStyle/>
                    <a:p>
                      <a:r>
                        <a:rPr lang="en-AU" dirty="0">
                          <a:solidFill>
                            <a:srgbClr val="00B050"/>
                          </a:solidFill>
                        </a:rPr>
                        <a:t>↑LRAS, Y</a:t>
                      </a:r>
                      <a:r>
                        <a:rPr lang="en-AU" baseline="-25000" dirty="0">
                          <a:solidFill>
                            <a:srgbClr val="00B050"/>
                          </a:solidFill>
                        </a:rPr>
                        <a:t>P</a:t>
                      </a:r>
                      <a:endParaRPr lang="en-AU" dirty="0">
                        <a:solidFill>
                          <a:srgbClr val="00B050"/>
                        </a:solidFill>
                      </a:endParaRPr>
                    </a:p>
                  </a:txBody>
                  <a:tcPr/>
                </a:tc>
                <a:extLst>
                  <a:ext uri="{0D108BD9-81ED-4DB2-BD59-A6C34878D82A}">
                    <a16:rowId xmlns:a16="http://schemas.microsoft.com/office/drawing/2014/main" val="878269268"/>
                  </a:ext>
                </a:extLst>
              </a:tr>
              <a:tr h="708597">
                <a:tc>
                  <a:txBody>
                    <a:bodyPr/>
                    <a:lstStyle/>
                    <a:p>
                      <a:r>
                        <a:rPr lang="en-AU" dirty="0"/>
                        <a:t>Aging Population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solidFill>
                            <a:srgbClr val="FF0000"/>
                          </a:solidFill>
                        </a:rPr>
                        <a:t>↓</a:t>
                      </a:r>
                      <a:r>
                        <a:rPr lang="en-AU" baseline="0" dirty="0">
                          <a:solidFill>
                            <a:srgbClr val="FF0000"/>
                          </a:solidFill>
                        </a:rPr>
                        <a:t>LRAS, Y</a:t>
                      </a:r>
                      <a:r>
                        <a:rPr lang="en-AU" baseline="-25000" dirty="0">
                          <a:solidFill>
                            <a:srgbClr val="FF0000"/>
                          </a:solidFill>
                        </a:rPr>
                        <a:t>P</a:t>
                      </a:r>
                      <a:endParaRPr lang="en-AU" dirty="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AU"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solidFill>
                            <a:srgbClr val="00B050"/>
                          </a:solidFill>
                        </a:rPr>
                        <a:t>↑LRAS, Y</a:t>
                      </a:r>
                      <a:r>
                        <a:rPr lang="en-AU" baseline="-25000" dirty="0">
                          <a:solidFill>
                            <a:srgbClr val="00B050"/>
                          </a:solidFill>
                        </a:rPr>
                        <a:t>P</a:t>
                      </a:r>
                      <a:endParaRPr lang="en-AU" dirty="0">
                        <a:solidFill>
                          <a:srgbClr val="00B050"/>
                        </a:solidFill>
                      </a:endParaRPr>
                    </a:p>
                    <a:p>
                      <a:endParaRPr lang="en-AU" dirty="0">
                        <a:solidFill>
                          <a:srgbClr val="00B050"/>
                        </a:solidFill>
                      </a:endParaRPr>
                    </a:p>
                  </a:txBody>
                  <a:tcPr/>
                </a:tc>
                <a:extLst>
                  <a:ext uri="{0D108BD9-81ED-4DB2-BD59-A6C34878D82A}">
                    <a16:rowId xmlns:a16="http://schemas.microsoft.com/office/drawing/2014/main" val="1228990242"/>
                  </a:ext>
                </a:extLst>
              </a:tr>
            </a:tbl>
          </a:graphicData>
        </a:graphic>
      </p:graphicFrame>
    </p:spTree>
    <p:extLst>
      <p:ext uri="{BB962C8B-B14F-4D97-AF65-F5344CB8AC3E}">
        <p14:creationId xmlns:p14="http://schemas.microsoft.com/office/powerpoint/2010/main" val="298035952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6096000" y="2261419"/>
            <a:ext cx="5987845" cy="4345858"/>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ounded Rectangle 10"/>
          <p:cNvSpPr/>
          <p:nvPr/>
        </p:nvSpPr>
        <p:spPr>
          <a:xfrm>
            <a:off x="108155" y="2460523"/>
            <a:ext cx="5879690" cy="4146754"/>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487899" y="314846"/>
            <a:ext cx="10515600" cy="755752"/>
          </a:xfrm>
        </p:spPr>
        <p:txBody>
          <a:bodyPr/>
          <a:lstStyle/>
          <a:p>
            <a:r>
              <a:rPr lang="en-AU" dirty="0"/>
              <a:t>Change in SRAS and LRAS</a:t>
            </a:r>
          </a:p>
        </p:txBody>
      </p:sp>
      <p:sp>
        <p:nvSpPr>
          <p:cNvPr id="3" name="Content Placeholder 2"/>
          <p:cNvSpPr>
            <a:spLocks noGrp="1"/>
          </p:cNvSpPr>
          <p:nvPr>
            <p:ph idx="1"/>
          </p:nvPr>
        </p:nvSpPr>
        <p:spPr>
          <a:xfrm>
            <a:off x="487899" y="1315828"/>
            <a:ext cx="10515600" cy="1222375"/>
          </a:xfrm>
        </p:spPr>
        <p:txBody>
          <a:bodyPr>
            <a:normAutofit fontScale="77500" lnSpcReduction="20000"/>
          </a:bodyPr>
          <a:lstStyle/>
          <a:p>
            <a:r>
              <a:rPr lang="en-AU" dirty="0"/>
              <a:t>A </a:t>
            </a:r>
            <a:r>
              <a:rPr lang="en-AU" dirty="0">
                <a:solidFill>
                  <a:srgbClr val="00B0F0"/>
                </a:solidFill>
              </a:rPr>
              <a:t>change in short run supply factors </a:t>
            </a:r>
            <a:r>
              <a:rPr lang="en-AU" dirty="0"/>
              <a:t>which are not permanent will </a:t>
            </a:r>
            <a:r>
              <a:rPr lang="en-AU" dirty="0">
                <a:solidFill>
                  <a:srgbClr val="00B0F0"/>
                </a:solidFill>
              </a:rPr>
              <a:t>change the SRAS only </a:t>
            </a:r>
            <a:r>
              <a:rPr lang="en-AU" dirty="0"/>
              <a:t>but not LRAS.</a:t>
            </a:r>
          </a:p>
          <a:p>
            <a:r>
              <a:rPr lang="en-AU" dirty="0"/>
              <a:t>A change in </a:t>
            </a:r>
            <a:r>
              <a:rPr lang="en-AU" dirty="0">
                <a:solidFill>
                  <a:srgbClr val="00B050"/>
                </a:solidFill>
              </a:rPr>
              <a:t>long run, permanent factors </a:t>
            </a:r>
            <a:r>
              <a:rPr lang="en-AU" dirty="0"/>
              <a:t>will change </a:t>
            </a:r>
            <a:r>
              <a:rPr lang="en-AU" dirty="0">
                <a:solidFill>
                  <a:srgbClr val="00B050"/>
                </a:solidFill>
              </a:rPr>
              <a:t>BOTH the SRAS and the LRAS</a:t>
            </a:r>
            <a:r>
              <a:rPr lang="en-AU" dirty="0"/>
              <a:t>.</a:t>
            </a:r>
          </a:p>
        </p:txBody>
      </p:sp>
      <p:sp>
        <p:nvSpPr>
          <p:cNvPr id="4" name="TextBox 3"/>
          <p:cNvSpPr txBox="1"/>
          <p:nvPr/>
        </p:nvSpPr>
        <p:spPr>
          <a:xfrm>
            <a:off x="372370" y="2497394"/>
            <a:ext cx="4962832" cy="707886"/>
          </a:xfrm>
          <a:prstGeom prst="rect">
            <a:avLst/>
          </a:prstGeom>
          <a:noFill/>
        </p:spPr>
        <p:txBody>
          <a:bodyPr wrap="square" rtlCol="0">
            <a:spAutoFit/>
          </a:bodyPr>
          <a:lstStyle/>
          <a:p>
            <a:r>
              <a:rPr lang="en-AU" sz="2000" b="1" dirty="0" err="1"/>
              <a:t>Eg</a:t>
            </a:r>
            <a:r>
              <a:rPr lang="en-AU" sz="2000" b="1" dirty="0"/>
              <a:t>. An earthquake causes a decrease in production for a few weeks.</a:t>
            </a:r>
          </a:p>
        </p:txBody>
      </p:sp>
      <p:sp>
        <p:nvSpPr>
          <p:cNvPr id="5" name="TextBox 4"/>
          <p:cNvSpPr txBox="1"/>
          <p:nvPr/>
        </p:nvSpPr>
        <p:spPr>
          <a:xfrm>
            <a:off x="6300019" y="2460523"/>
            <a:ext cx="4962832" cy="1015663"/>
          </a:xfrm>
          <a:prstGeom prst="rect">
            <a:avLst/>
          </a:prstGeom>
          <a:noFill/>
        </p:spPr>
        <p:txBody>
          <a:bodyPr wrap="square" rtlCol="0">
            <a:spAutoFit/>
          </a:bodyPr>
          <a:lstStyle/>
          <a:p>
            <a:r>
              <a:rPr lang="en-AU" sz="2000" b="1" dirty="0" err="1"/>
              <a:t>Eg</a:t>
            </a:r>
            <a:r>
              <a:rPr lang="en-AU" sz="2000" b="1" dirty="0"/>
              <a:t>. Education reforms cause large parts of the population to have improved knowledge and skills.</a:t>
            </a:r>
          </a:p>
        </p:txBody>
      </p:sp>
      <p:pic>
        <p:nvPicPr>
          <p:cNvPr id="6" name="Picture 5"/>
          <p:cNvPicPr>
            <a:picLocks noChangeAspect="1"/>
          </p:cNvPicPr>
          <p:nvPr/>
        </p:nvPicPr>
        <p:blipFill>
          <a:blip r:embed="rId2"/>
          <a:stretch>
            <a:fillRect/>
          </a:stretch>
        </p:blipFill>
        <p:spPr>
          <a:xfrm>
            <a:off x="2013784" y="3143725"/>
            <a:ext cx="3603385" cy="3320398"/>
          </a:xfrm>
          <a:prstGeom prst="rect">
            <a:avLst/>
          </a:prstGeom>
        </p:spPr>
      </p:pic>
      <p:pic>
        <p:nvPicPr>
          <p:cNvPr id="7" name="Picture 6"/>
          <p:cNvPicPr>
            <a:picLocks noChangeAspect="1"/>
          </p:cNvPicPr>
          <p:nvPr/>
        </p:nvPicPr>
        <p:blipFill>
          <a:blip r:embed="rId2"/>
          <a:stretch>
            <a:fillRect/>
          </a:stretch>
        </p:blipFill>
        <p:spPr>
          <a:xfrm>
            <a:off x="8251134" y="3093334"/>
            <a:ext cx="3712757" cy="3421180"/>
          </a:xfrm>
          <a:prstGeom prst="rect">
            <a:avLst/>
          </a:prstGeom>
        </p:spPr>
      </p:pic>
      <p:sp>
        <p:nvSpPr>
          <p:cNvPr id="8" name="TextBox 7"/>
          <p:cNvSpPr txBox="1"/>
          <p:nvPr/>
        </p:nvSpPr>
        <p:spPr>
          <a:xfrm>
            <a:off x="216310" y="3313471"/>
            <a:ext cx="1797474" cy="3139321"/>
          </a:xfrm>
          <a:prstGeom prst="rect">
            <a:avLst/>
          </a:prstGeom>
          <a:noFill/>
        </p:spPr>
        <p:txBody>
          <a:bodyPr wrap="square" rtlCol="0">
            <a:spAutoFit/>
          </a:bodyPr>
          <a:lstStyle/>
          <a:p>
            <a:r>
              <a:rPr lang="en-AU" dirty="0"/>
              <a:t>The SRAS will shift to the left, as production is reduced.</a:t>
            </a:r>
          </a:p>
          <a:p>
            <a:endParaRPr lang="en-AU" dirty="0"/>
          </a:p>
          <a:p>
            <a:r>
              <a:rPr lang="en-AU" dirty="0"/>
              <a:t>LRAS will be unchanged because the situation will soon be resolved.</a:t>
            </a:r>
          </a:p>
        </p:txBody>
      </p:sp>
      <p:sp>
        <p:nvSpPr>
          <p:cNvPr id="9" name="TextBox 8"/>
          <p:cNvSpPr txBox="1"/>
          <p:nvPr/>
        </p:nvSpPr>
        <p:spPr>
          <a:xfrm>
            <a:off x="6345505" y="3612914"/>
            <a:ext cx="1797474" cy="923330"/>
          </a:xfrm>
          <a:prstGeom prst="rect">
            <a:avLst/>
          </a:prstGeom>
          <a:noFill/>
        </p:spPr>
        <p:txBody>
          <a:bodyPr wrap="square" rtlCol="0">
            <a:spAutoFit/>
          </a:bodyPr>
          <a:lstStyle/>
          <a:p>
            <a:r>
              <a:rPr lang="en-AU" dirty="0"/>
              <a:t>Both the LRAS and SRAS will increase. </a:t>
            </a:r>
          </a:p>
        </p:txBody>
      </p:sp>
      <p:sp>
        <p:nvSpPr>
          <p:cNvPr id="10" name="TextBox 9"/>
          <p:cNvSpPr txBox="1"/>
          <p:nvPr/>
        </p:nvSpPr>
        <p:spPr>
          <a:xfrm>
            <a:off x="6800295" y="170176"/>
            <a:ext cx="5118780" cy="923330"/>
          </a:xfrm>
          <a:prstGeom prst="rect">
            <a:avLst/>
          </a:prstGeom>
          <a:solidFill>
            <a:srgbClr val="FFFF00"/>
          </a:solidFill>
        </p:spPr>
        <p:txBody>
          <a:bodyPr wrap="square" rtlCol="0">
            <a:spAutoFit/>
          </a:bodyPr>
          <a:lstStyle/>
          <a:p>
            <a:r>
              <a:rPr lang="en-AU" dirty="0">
                <a:solidFill>
                  <a:srgbClr val="FF0000"/>
                </a:solidFill>
              </a:rPr>
              <a:t>Summary</a:t>
            </a:r>
          </a:p>
          <a:p>
            <a:r>
              <a:rPr lang="en-AU" dirty="0">
                <a:solidFill>
                  <a:srgbClr val="FF0000"/>
                </a:solidFill>
              </a:rPr>
              <a:t>Long term factors shift BOTH the SRAS and LRAS.</a:t>
            </a:r>
          </a:p>
          <a:p>
            <a:r>
              <a:rPr lang="en-AU" dirty="0">
                <a:solidFill>
                  <a:srgbClr val="FF0000"/>
                </a:solidFill>
              </a:rPr>
              <a:t>Short term factors shift only the SRAS.</a:t>
            </a:r>
          </a:p>
        </p:txBody>
      </p:sp>
      <p:cxnSp>
        <p:nvCxnSpPr>
          <p:cNvPr id="14" name="Straight Connector 13"/>
          <p:cNvCxnSpPr/>
          <p:nvPr/>
        </p:nvCxnSpPr>
        <p:spPr>
          <a:xfrm>
            <a:off x="10684791" y="3720276"/>
            <a:ext cx="13689" cy="2243644"/>
          </a:xfrm>
          <a:prstGeom prst="line">
            <a:avLst/>
          </a:prstGeom>
          <a:ln w="539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9615946" y="4227847"/>
            <a:ext cx="2204720" cy="1555366"/>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2495427" y="3566160"/>
            <a:ext cx="2066289" cy="1449670"/>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ight Arrow 20"/>
          <p:cNvSpPr/>
          <p:nvPr/>
        </p:nvSpPr>
        <p:spPr>
          <a:xfrm flipH="1">
            <a:off x="3205749" y="4586522"/>
            <a:ext cx="449449" cy="1684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ight Arrow 21"/>
          <p:cNvSpPr/>
          <p:nvPr/>
        </p:nvSpPr>
        <p:spPr>
          <a:xfrm>
            <a:off x="10197397" y="4755020"/>
            <a:ext cx="381797" cy="1684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44485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animBg="1"/>
      <p:bldP spid="22"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Would a temporary decrease in trade caused by bad weather shift the LRAS, SRAS or both?</a:t>
            </a:r>
          </a:p>
          <a:p>
            <a:r>
              <a:rPr lang="en-US" dirty="0">
                <a:solidFill>
                  <a:srgbClr val="FF0000"/>
                </a:solidFill>
              </a:rPr>
              <a:t>SRAS only because it is short term. </a:t>
            </a:r>
          </a:p>
          <a:p>
            <a:r>
              <a:rPr lang="en-US" dirty="0"/>
              <a:t>Would the construction of a railway network across a country shift the LRAS, SRAS or both?</a:t>
            </a:r>
          </a:p>
          <a:p>
            <a:r>
              <a:rPr lang="en-US" dirty="0">
                <a:solidFill>
                  <a:srgbClr val="FF0000"/>
                </a:solidFill>
              </a:rPr>
              <a:t>Both, because a long run change shifts LRAS but also SRAS. </a:t>
            </a:r>
          </a:p>
        </p:txBody>
      </p:sp>
    </p:spTree>
    <p:extLst>
      <p:ext uri="{BB962C8B-B14F-4D97-AF65-F5344CB8AC3E}">
        <p14:creationId xmlns:p14="http://schemas.microsoft.com/office/powerpoint/2010/main" val="81644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0160"/>
            <a:ext cx="2967318" cy="2396562"/>
          </a:xfrm>
        </p:spPr>
        <p:txBody>
          <a:bodyPr/>
          <a:lstStyle/>
          <a:p>
            <a:r>
              <a:rPr lang="en-AU" dirty="0"/>
              <a:t>Suez Canal Blockage</a:t>
            </a:r>
          </a:p>
        </p:txBody>
      </p:sp>
      <p:pic>
        <p:nvPicPr>
          <p:cNvPr id="4" name="Picture 3"/>
          <p:cNvPicPr>
            <a:picLocks noChangeAspect="1"/>
          </p:cNvPicPr>
          <p:nvPr/>
        </p:nvPicPr>
        <p:blipFill>
          <a:blip r:embed="rId2"/>
          <a:stretch>
            <a:fillRect/>
          </a:stretch>
        </p:blipFill>
        <p:spPr>
          <a:xfrm>
            <a:off x="7487241" y="122369"/>
            <a:ext cx="4222055" cy="4189948"/>
          </a:xfrm>
          <a:prstGeom prst="rect">
            <a:avLst/>
          </a:prstGeom>
        </p:spPr>
      </p:pic>
      <p:pic>
        <p:nvPicPr>
          <p:cNvPr id="1026" name="Picture 2" descr="Shipping route from Los Angeles to London to Mumbai before and after the  opening of the Panama Canal and Suez Canal : r/MapPor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8492" y="2807440"/>
            <a:ext cx="6177610" cy="37709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uez Canal: Ever Given Blocked 400 Ships, May Take Week to Clea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2739" y="4004323"/>
            <a:ext cx="3511061" cy="26332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hip freed in Suez Canal – DW – 03/25/20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7733" y="81384"/>
            <a:ext cx="4524935" cy="254527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02223" y="2057399"/>
            <a:ext cx="2382715" cy="2254918"/>
          </a:xfrm>
          <a:solidFill>
            <a:schemeClr val="bg1"/>
          </a:solidFill>
        </p:spPr>
        <p:txBody>
          <a:bodyPr>
            <a:normAutofit fontScale="55000" lnSpcReduction="20000"/>
          </a:bodyPr>
          <a:lstStyle/>
          <a:p>
            <a:r>
              <a:rPr lang="en-AU" dirty="0">
                <a:solidFill>
                  <a:srgbClr val="00B0F0"/>
                </a:solidFill>
              </a:rPr>
              <a:t>Suez Canal </a:t>
            </a:r>
            <a:r>
              <a:rPr lang="en-AU" dirty="0"/>
              <a:t>– </a:t>
            </a:r>
            <a:r>
              <a:rPr lang="en-AU" dirty="0">
                <a:solidFill>
                  <a:srgbClr val="00B0F0"/>
                </a:solidFill>
              </a:rPr>
              <a:t>increased</a:t>
            </a:r>
            <a:r>
              <a:rPr lang="en-AU" dirty="0"/>
              <a:t> </a:t>
            </a:r>
            <a:r>
              <a:rPr lang="en-AU" dirty="0">
                <a:solidFill>
                  <a:srgbClr val="00B0F0"/>
                </a:solidFill>
              </a:rPr>
              <a:t>the LRAS </a:t>
            </a:r>
            <a:r>
              <a:rPr lang="en-AU" dirty="0"/>
              <a:t>of many countries because of more efficient trade routes.</a:t>
            </a:r>
          </a:p>
          <a:p>
            <a:r>
              <a:rPr lang="en-AU" dirty="0">
                <a:solidFill>
                  <a:srgbClr val="00B050"/>
                </a:solidFill>
              </a:rPr>
              <a:t>Blockage of the Suez Canal </a:t>
            </a:r>
            <a:r>
              <a:rPr lang="en-AU" dirty="0"/>
              <a:t>– </a:t>
            </a:r>
            <a:r>
              <a:rPr lang="en-AU" dirty="0">
                <a:solidFill>
                  <a:srgbClr val="00B050"/>
                </a:solidFill>
              </a:rPr>
              <a:t>decreased</a:t>
            </a:r>
            <a:r>
              <a:rPr lang="en-AU" dirty="0"/>
              <a:t> </a:t>
            </a:r>
            <a:r>
              <a:rPr lang="en-AU" dirty="0">
                <a:solidFill>
                  <a:srgbClr val="00B050"/>
                </a:solidFill>
              </a:rPr>
              <a:t>the</a:t>
            </a:r>
            <a:r>
              <a:rPr lang="en-AU" dirty="0"/>
              <a:t> </a:t>
            </a:r>
            <a:r>
              <a:rPr lang="en-AU" dirty="0">
                <a:solidFill>
                  <a:srgbClr val="00B050"/>
                </a:solidFill>
              </a:rPr>
              <a:t>SRAS</a:t>
            </a:r>
            <a:r>
              <a:rPr lang="en-AU" dirty="0"/>
              <a:t> because of the temporary blockage caused by a ship that became stuck! </a:t>
            </a:r>
          </a:p>
        </p:txBody>
      </p:sp>
      <p:pic>
        <p:nvPicPr>
          <p:cNvPr id="5" name="Picture 4"/>
          <p:cNvPicPr>
            <a:picLocks noChangeAspect="1"/>
          </p:cNvPicPr>
          <p:nvPr/>
        </p:nvPicPr>
        <p:blipFill>
          <a:blip r:embed="rId6"/>
          <a:stretch>
            <a:fillRect/>
          </a:stretch>
        </p:blipFill>
        <p:spPr>
          <a:xfrm>
            <a:off x="5302671" y="2057399"/>
            <a:ext cx="3122908" cy="2737991"/>
          </a:xfrm>
          <a:prstGeom prst="rect">
            <a:avLst/>
          </a:prstGeom>
        </p:spPr>
      </p:pic>
    </p:spTree>
    <p:extLst>
      <p:ext uri="{BB962C8B-B14F-4D97-AF65-F5344CB8AC3E}">
        <p14:creationId xmlns:p14="http://schemas.microsoft.com/office/powerpoint/2010/main" val="403991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245" y="354238"/>
            <a:ext cx="10515600" cy="528877"/>
          </a:xfrm>
        </p:spPr>
        <p:txBody>
          <a:bodyPr>
            <a:normAutofit fontScale="90000"/>
          </a:bodyPr>
          <a:lstStyle/>
          <a:p>
            <a:r>
              <a:rPr lang="en-AU" dirty="0"/>
              <a:t>Economic Growth</a:t>
            </a:r>
          </a:p>
        </p:txBody>
      </p:sp>
      <p:sp>
        <p:nvSpPr>
          <p:cNvPr id="7" name="Rectangle 6"/>
          <p:cNvSpPr/>
          <p:nvPr/>
        </p:nvSpPr>
        <p:spPr>
          <a:xfrm>
            <a:off x="4294010" y="4829773"/>
            <a:ext cx="4446868" cy="1815882"/>
          </a:xfrm>
          <a:prstGeom prst="rect">
            <a:avLst/>
          </a:prstGeom>
        </p:spPr>
        <p:txBody>
          <a:bodyPr wrap="square">
            <a:spAutoFit/>
          </a:bodyPr>
          <a:lstStyle/>
          <a:p>
            <a:r>
              <a:rPr lang="en-US" sz="1600" b="1" i="1" dirty="0">
                <a:solidFill>
                  <a:schemeClr val="bg2">
                    <a:lumMod val="10000"/>
                  </a:schemeClr>
                </a:solidFill>
              </a:rPr>
              <a:t>Quantity and quality of capital: </a:t>
            </a:r>
            <a:r>
              <a:rPr lang="en-US" sz="1600" dirty="0">
                <a:solidFill>
                  <a:schemeClr val="bg2">
                    <a:lumMod val="10000"/>
                  </a:schemeClr>
                </a:solidFill>
              </a:rPr>
              <a:t>An increase in capital goods and other forms of investment allows for the production of additional output. As a result, LRAS shifts to the right, and potential output increases. Investments in technology and equipment also increase productivity and shift the LRAS curve to the right.</a:t>
            </a:r>
          </a:p>
        </p:txBody>
      </p:sp>
      <p:pic>
        <p:nvPicPr>
          <p:cNvPr id="10" name="Picture 9"/>
          <p:cNvPicPr>
            <a:picLocks noChangeAspect="1"/>
          </p:cNvPicPr>
          <p:nvPr/>
        </p:nvPicPr>
        <p:blipFill>
          <a:blip r:embed="rId2"/>
          <a:stretch>
            <a:fillRect/>
          </a:stretch>
        </p:blipFill>
        <p:spPr>
          <a:xfrm>
            <a:off x="10417159" y="4922105"/>
            <a:ext cx="1585342" cy="1196084"/>
          </a:xfrm>
          <a:prstGeom prst="rect">
            <a:avLst/>
          </a:prstGeom>
        </p:spPr>
      </p:pic>
      <p:pic>
        <p:nvPicPr>
          <p:cNvPr id="14" name="Picture 13"/>
          <p:cNvPicPr>
            <a:picLocks noChangeAspect="1"/>
          </p:cNvPicPr>
          <p:nvPr/>
        </p:nvPicPr>
        <p:blipFill>
          <a:blip r:embed="rId3"/>
          <a:stretch>
            <a:fillRect/>
          </a:stretch>
        </p:blipFill>
        <p:spPr>
          <a:xfrm>
            <a:off x="8745566" y="4922105"/>
            <a:ext cx="1405050" cy="1248933"/>
          </a:xfrm>
          <a:prstGeom prst="rect">
            <a:avLst/>
          </a:prstGeom>
        </p:spPr>
      </p:pic>
      <p:pic>
        <p:nvPicPr>
          <p:cNvPr id="15" name="Picture 14"/>
          <p:cNvPicPr>
            <a:picLocks noChangeAspect="1"/>
          </p:cNvPicPr>
          <p:nvPr/>
        </p:nvPicPr>
        <p:blipFill>
          <a:blip r:embed="rId4"/>
          <a:stretch>
            <a:fillRect/>
          </a:stretch>
        </p:blipFill>
        <p:spPr>
          <a:xfrm>
            <a:off x="3635789" y="1992203"/>
            <a:ext cx="4385638" cy="2549968"/>
          </a:xfrm>
          <a:prstGeom prst="rect">
            <a:avLst/>
          </a:prstGeom>
        </p:spPr>
      </p:pic>
      <p:sp>
        <p:nvSpPr>
          <p:cNvPr id="3" name="TextBox 2"/>
          <p:cNvSpPr txBox="1"/>
          <p:nvPr/>
        </p:nvSpPr>
        <p:spPr>
          <a:xfrm>
            <a:off x="717755" y="917451"/>
            <a:ext cx="10668000" cy="923330"/>
          </a:xfrm>
          <a:prstGeom prst="rect">
            <a:avLst/>
          </a:prstGeom>
          <a:solidFill>
            <a:schemeClr val="accent4">
              <a:lumMod val="60000"/>
              <a:lumOff val="40000"/>
            </a:schemeClr>
          </a:solidFill>
        </p:spPr>
        <p:txBody>
          <a:bodyPr wrap="square" rtlCol="0">
            <a:spAutoFit/>
          </a:bodyPr>
          <a:lstStyle/>
          <a:p>
            <a:r>
              <a:rPr lang="en-AU" sz="5400" dirty="0"/>
              <a:t>Economic Growth = Increase of LRAS</a:t>
            </a:r>
          </a:p>
        </p:txBody>
      </p:sp>
      <p:sp>
        <p:nvSpPr>
          <p:cNvPr id="8" name="TextBox 7"/>
          <p:cNvSpPr txBox="1"/>
          <p:nvPr/>
        </p:nvSpPr>
        <p:spPr>
          <a:xfrm>
            <a:off x="235974" y="1840781"/>
            <a:ext cx="3293807" cy="2862322"/>
          </a:xfrm>
          <a:prstGeom prst="rect">
            <a:avLst/>
          </a:prstGeom>
          <a:noFill/>
        </p:spPr>
        <p:txBody>
          <a:bodyPr wrap="square" rtlCol="0">
            <a:spAutoFit/>
          </a:bodyPr>
          <a:lstStyle/>
          <a:p>
            <a:r>
              <a:rPr lang="en-AU" dirty="0">
                <a:solidFill>
                  <a:srgbClr val="00B0F0"/>
                </a:solidFill>
              </a:rPr>
              <a:t>Economic</a:t>
            </a:r>
            <a:r>
              <a:rPr lang="en-AU" dirty="0"/>
              <a:t> </a:t>
            </a:r>
            <a:r>
              <a:rPr lang="en-AU" dirty="0">
                <a:solidFill>
                  <a:srgbClr val="00B0F0"/>
                </a:solidFill>
              </a:rPr>
              <a:t>growth</a:t>
            </a:r>
            <a:r>
              <a:rPr lang="en-AU" dirty="0"/>
              <a:t> means that real </a:t>
            </a:r>
            <a:r>
              <a:rPr lang="en-AU" dirty="0">
                <a:solidFill>
                  <a:srgbClr val="00B0F0"/>
                </a:solidFill>
              </a:rPr>
              <a:t>GDP is increasing year on year</a:t>
            </a:r>
            <a:r>
              <a:rPr lang="en-AU" dirty="0"/>
              <a:t>. This means that the economy can produce more. </a:t>
            </a:r>
          </a:p>
          <a:p>
            <a:r>
              <a:rPr lang="en-AU" dirty="0"/>
              <a:t>It means an </a:t>
            </a:r>
            <a:r>
              <a:rPr lang="en-AU" dirty="0">
                <a:solidFill>
                  <a:srgbClr val="00B0F0"/>
                </a:solidFill>
              </a:rPr>
              <a:t>increase in Potential Output, Y</a:t>
            </a:r>
            <a:r>
              <a:rPr lang="en-AU" baseline="-25000" dirty="0">
                <a:solidFill>
                  <a:srgbClr val="00B0F0"/>
                </a:solidFill>
              </a:rPr>
              <a:t>P</a:t>
            </a:r>
            <a:r>
              <a:rPr lang="en-AU" dirty="0">
                <a:solidFill>
                  <a:srgbClr val="00B0F0"/>
                </a:solidFill>
              </a:rPr>
              <a:t> </a:t>
            </a:r>
            <a:r>
              <a:rPr lang="en-AU" dirty="0"/>
              <a:t>represents the long run sustainable level of output based on the resources and technology. It is </a:t>
            </a:r>
            <a:r>
              <a:rPr lang="en-AU" dirty="0">
                <a:solidFill>
                  <a:srgbClr val="00B0F0"/>
                </a:solidFill>
              </a:rPr>
              <a:t>linked to the LRAS</a:t>
            </a:r>
            <a:r>
              <a:rPr lang="en-AU" dirty="0"/>
              <a:t>.  </a:t>
            </a:r>
          </a:p>
        </p:txBody>
      </p:sp>
      <p:sp>
        <p:nvSpPr>
          <p:cNvPr id="16" name="TextBox 15"/>
          <p:cNvSpPr txBox="1"/>
          <p:nvPr/>
        </p:nvSpPr>
        <p:spPr>
          <a:xfrm>
            <a:off x="425245" y="4922105"/>
            <a:ext cx="3313471" cy="1477328"/>
          </a:xfrm>
          <a:prstGeom prst="rect">
            <a:avLst/>
          </a:prstGeom>
          <a:solidFill>
            <a:srgbClr val="FFFF00"/>
          </a:solidFill>
        </p:spPr>
        <p:txBody>
          <a:bodyPr wrap="square" rtlCol="0">
            <a:spAutoFit/>
          </a:bodyPr>
          <a:lstStyle/>
          <a:p>
            <a:r>
              <a:rPr lang="en-AU" dirty="0">
                <a:solidFill>
                  <a:srgbClr val="FF0000"/>
                </a:solidFill>
              </a:rPr>
              <a:t>Summary</a:t>
            </a:r>
          </a:p>
          <a:p>
            <a:r>
              <a:rPr lang="en-AU" dirty="0">
                <a:solidFill>
                  <a:srgbClr val="FF0000"/>
                </a:solidFill>
              </a:rPr>
              <a:t>Economic Growth </a:t>
            </a:r>
          </a:p>
          <a:p>
            <a:r>
              <a:rPr lang="en-AU" dirty="0">
                <a:solidFill>
                  <a:srgbClr val="FF0000"/>
                </a:solidFill>
              </a:rPr>
              <a:t>= rightward shift of LRAS </a:t>
            </a:r>
          </a:p>
          <a:p>
            <a:r>
              <a:rPr lang="en-AU" dirty="0">
                <a:solidFill>
                  <a:srgbClr val="FF0000"/>
                </a:solidFill>
              </a:rPr>
              <a:t>= rightward shift of PPC </a:t>
            </a:r>
          </a:p>
          <a:p>
            <a:r>
              <a:rPr lang="en-AU" dirty="0">
                <a:solidFill>
                  <a:srgbClr val="FF0000"/>
                </a:solidFill>
              </a:rPr>
              <a:t>= increase in GDP</a:t>
            </a:r>
          </a:p>
        </p:txBody>
      </p:sp>
      <p:pic>
        <p:nvPicPr>
          <p:cNvPr id="11" name="Picture 10"/>
          <p:cNvPicPr>
            <a:picLocks noChangeAspect="1"/>
          </p:cNvPicPr>
          <p:nvPr/>
        </p:nvPicPr>
        <p:blipFill>
          <a:blip r:embed="rId5"/>
          <a:stretch>
            <a:fillRect/>
          </a:stretch>
        </p:blipFill>
        <p:spPr>
          <a:xfrm>
            <a:off x="8494897" y="2159901"/>
            <a:ext cx="2326764" cy="2203655"/>
          </a:xfrm>
          <a:prstGeom prst="rect">
            <a:avLst/>
          </a:prstGeom>
        </p:spPr>
      </p:pic>
    </p:spTree>
    <p:extLst>
      <p:ext uri="{BB962C8B-B14F-4D97-AF65-F5344CB8AC3E}">
        <p14:creationId xmlns:p14="http://schemas.microsoft.com/office/powerpoint/2010/main" val="354328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r>
              <a:rPr lang="en-AU" dirty="0"/>
              <a:t>Graphically, how can we represent economic growth?</a:t>
            </a:r>
          </a:p>
          <a:p>
            <a:r>
              <a:rPr lang="en-AU" dirty="0">
                <a:solidFill>
                  <a:srgbClr val="FF0000"/>
                </a:solidFill>
              </a:rPr>
              <a:t>We can show a rightward shift of Y</a:t>
            </a:r>
            <a:r>
              <a:rPr lang="en-AU" baseline="-25000" dirty="0">
                <a:solidFill>
                  <a:srgbClr val="FF0000"/>
                </a:solidFill>
              </a:rPr>
              <a:t>P</a:t>
            </a:r>
            <a:r>
              <a:rPr lang="en-AU" dirty="0">
                <a:solidFill>
                  <a:srgbClr val="FF0000"/>
                </a:solidFill>
              </a:rPr>
              <a:t> and the LRAS.</a:t>
            </a:r>
          </a:p>
          <a:p>
            <a:r>
              <a:rPr lang="en-AU" dirty="0">
                <a:solidFill>
                  <a:srgbClr val="FF0000"/>
                </a:solidFill>
              </a:rPr>
              <a:t>We can show a rightward shift of the PPC. </a:t>
            </a:r>
          </a:p>
          <a:p>
            <a:r>
              <a:rPr lang="en-AU" dirty="0">
                <a:solidFill>
                  <a:srgbClr val="FF0000"/>
                </a:solidFill>
              </a:rPr>
              <a:t>We can also show GDP increasing year on year. </a:t>
            </a:r>
          </a:p>
        </p:txBody>
      </p:sp>
    </p:spTree>
    <p:extLst>
      <p:ext uri="{BB962C8B-B14F-4D97-AF65-F5344CB8AC3E}">
        <p14:creationId xmlns:p14="http://schemas.microsoft.com/office/powerpoint/2010/main" val="133414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13232</TotalTime>
  <Words>9819</Words>
  <Application>Microsoft Macintosh PowerPoint</Application>
  <PresentationFormat>Widescreen</PresentationFormat>
  <Paragraphs>1194</Paragraphs>
  <Slides>136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136</vt:i4>
      </vt:variant>
    </vt:vector>
  </HeadingPairs>
  <TitlesOfParts>
    <vt:vector size="140" baseType="lpstr">
      <vt:lpstr>Arial</vt:lpstr>
      <vt:lpstr>Calibri</vt:lpstr>
      <vt:lpstr>Calibri Light</vt:lpstr>
      <vt:lpstr>Office Theme</vt:lpstr>
      <vt:lpstr>Week 7 - Macroeconomics</vt:lpstr>
      <vt:lpstr>Unit 3</vt:lpstr>
      <vt:lpstr>Aggregate Demand</vt:lpstr>
      <vt:lpstr>Aggregate Demand</vt:lpstr>
      <vt:lpstr>Review – Circular Flow</vt:lpstr>
      <vt:lpstr>Total Expenditure</vt:lpstr>
      <vt:lpstr>Revision - Circular Flow</vt:lpstr>
      <vt:lpstr>Aggregate Demand and GDP</vt:lpstr>
      <vt:lpstr>PowerPoint Presentation</vt:lpstr>
      <vt:lpstr>Differences between AD and regular Demand</vt:lpstr>
      <vt:lpstr>PowerPoint Presentation</vt:lpstr>
      <vt:lpstr>PowerPoint Presentation</vt:lpstr>
      <vt:lpstr>PowerPoint Presentation</vt:lpstr>
      <vt:lpstr>Why the AD curve slopes down</vt:lpstr>
      <vt:lpstr>Real Wealth Effect</vt:lpstr>
      <vt:lpstr>Foreign Trade Effect</vt:lpstr>
      <vt:lpstr>Interest Rate Effect</vt:lpstr>
      <vt:lpstr>PowerPoint Presentation</vt:lpstr>
      <vt:lpstr>Aggregate Demand (AD) Shifts</vt:lpstr>
      <vt:lpstr>Factors that Shift Aggregate Demand</vt:lpstr>
      <vt:lpstr>PowerPoint Presentation</vt:lpstr>
      <vt:lpstr>Movement Along vs Movement of Curve</vt:lpstr>
      <vt:lpstr>Demand Shocks – What will be the effect on AD?</vt:lpstr>
      <vt:lpstr>Demand Shocks – What will be the effect on AD?</vt:lpstr>
      <vt:lpstr>PowerPoint Presentation</vt:lpstr>
      <vt:lpstr>PowerPoint Presentation</vt:lpstr>
      <vt:lpstr>Complete Answer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 Aggregate Demand Summary</vt:lpstr>
      <vt:lpstr>Aggregate Demand and GDP</vt:lpstr>
      <vt:lpstr>Differences between AD and regular Demand</vt:lpstr>
      <vt:lpstr>Why the AD curve slopes down</vt:lpstr>
      <vt:lpstr>Movement Along vs Movement of Curve</vt:lpstr>
      <vt:lpstr>Demand Shocks – What will be the effect on AD?</vt:lpstr>
      <vt:lpstr>Aggregate Supply</vt:lpstr>
      <vt:lpstr>PowerPoint Presentation</vt:lpstr>
      <vt:lpstr>Aggregate Supply</vt:lpstr>
      <vt:lpstr>PowerPoint Presentation</vt:lpstr>
      <vt:lpstr>Name Change! - Short Run Aggregate Supply</vt:lpstr>
      <vt:lpstr>PowerPoint Presentation</vt:lpstr>
      <vt:lpstr>The Size of Different Economy’s Aggregate Supply Curves</vt:lpstr>
      <vt:lpstr>Graphing Activity</vt:lpstr>
      <vt:lpstr>Movement Along Curve vs Movement of Curve</vt:lpstr>
      <vt:lpstr>Factors that shift the SRAS Curve</vt:lpstr>
      <vt:lpstr>Factors that shift the SRAS Curve</vt:lpstr>
      <vt:lpstr>Factors that shift the SRAS Curve</vt:lpstr>
      <vt:lpstr>PowerPoint Presentation</vt:lpstr>
      <vt:lpstr>Module 18</vt:lpstr>
      <vt:lpstr>PowerPoint Presentation</vt:lpstr>
      <vt:lpstr>PowerPoint Presentation</vt:lpstr>
      <vt:lpstr>PowerPoint Presentation</vt:lpstr>
      <vt:lpstr>1970s US Oil Shortage</vt:lpstr>
      <vt:lpstr>PowerPoint Presentation</vt:lpstr>
      <vt:lpstr>PowerPoint Presentation</vt:lpstr>
      <vt:lpstr>PowerPoint Presentation</vt:lpstr>
      <vt:lpstr>PowerPoint Presentation</vt:lpstr>
      <vt:lpstr>PowerPoint Presentation</vt:lpstr>
      <vt:lpstr>Long Run Aggregate Supply and Short Run Aggregate Supply</vt:lpstr>
      <vt:lpstr>Long Run and Short Run</vt:lpstr>
      <vt:lpstr>Long Run and Short Run</vt:lpstr>
      <vt:lpstr>Approximate Time Periods</vt:lpstr>
      <vt:lpstr>Short Run vs Long Run – Capital Example</vt:lpstr>
      <vt:lpstr>Short Run vs Long Run – Technology Example</vt:lpstr>
      <vt:lpstr>Long run or short run?</vt:lpstr>
      <vt:lpstr>Short Run Aggregate Supply – Sticky Wages</vt:lpstr>
      <vt:lpstr>SRAS vs LRAS</vt:lpstr>
      <vt:lpstr>Reasons for Sticky Resource Costs</vt:lpstr>
      <vt:lpstr>Sticky Resource Costs – Contract Example</vt:lpstr>
      <vt:lpstr>PowerPoint Presentation</vt:lpstr>
      <vt:lpstr>Short Run Aggregate Supply (SRAS) </vt:lpstr>
      <vt:lpstr>Consequence of Sticky Resource Costs</vt:lpstr>
      <vt:lpstr>PowerPoint Presentation</vt:lpstr>
      <vt:lpstr>Sticky Wages Summary</vt:lpstr>
      <vt:lpstr>PowerPoint Presentation</vt:lpstr>
      <vt:lpstr>PowerPoint Presentation</vt:lpstr>
      <vt:lpstr>PowerPoint Presentation</vt:lpstr>
      <vt:lpstr>Topic Review</vt:lpstr>
      <vt:lpstr>SRAS (Short Run Aggregate Supply)</vt:lpstr>
      <vt:lpstr>Long Run Aggregate Supply - LRAS</vt:lpstr>
      <vt:lpstr>Long Run Aggregate Supply (LRAS)</vt:lpstr>
      <vt:lpstr>PowerPoint Presentation</vt:lpstr>
      <vt:lpstr>Graphing the LRAS</vt:lpstr>
      <vt:lpstr>Potential Output and the Business Cycle</vt:lpstr>
      <vt:lpstr>Factors that shift the LRAS</vt:lpstr>
      <vt:lpstr>Technology, LRAS and RGDP</vt:lpstr>
      <vt:lpstr>Long Run Aggregate Supply Shocks</vt:lpstr>
      <vt:lpstr>Long Run Aggregate Supply Shocks</vt:lpstr>
      <vt:lpstr>Change in SRAS and LRAS</vt:lpstr>
      <vt:lpstr>PowerPoint Presentation</vt:lpstr>
      <vt:lpstr>Suez Canal Blockage</vt:lpstr>
      <vt:lpstr>Economic Growth</vt:lpstr>
      <vt:lpstr>PowerPoint Presentation</vt:lpstr>
      <vt:lpstr>AP Exam Question</vt:lpstr>
      <vt:lpstr>DO Module 18 Questions</vt:lpstr>
      <vt:lpstr>PowerPoint Presentation</vt:lpstr>
      <vt:lpstr>PowerPoint Presentation</vt:lpstr>
      <vt:lpstr>PowerPoint Presentation</vt:lpstr>
      <vt:lpstr>AD, SRAS, LRAS</vt:lpstr>
      <vt:lpstr>Aggregate Demand and Supply Shocks Summary</vt:lpstr>
      <vt:lpstr>Demand Shocks – What will be the effect on AD?</vt:lpstr>
      <vt:lpstr>Factors that shift the SRAS Curve</vt:lpstr>
      <vt:lpstr>Long Run Aggregate Supply Shocks</vt:lpstr>
      <vt:lpstr>AD/AS Equilibrium</vt:lpstr>
      <vt:lpstr>Long Run Equilibrium</vt:lpstr>
      <vt:lpstr>PowerPoint Presentation</vt:lpstr>
      <vt:lpstr>What information is contained in the AD/AS Graph?</vt:lpstr>
      <vt:lpstr>Potential Output and the Business Cycle</vt:lpstr>
      <vt:lpstr>PowerPoint Presentation</vt:lpstr>
      <vt:lpstr>Changes in AD/AS Equilibrium</vt:lpstr>
      <vt:lpstr>Changes to AD/AS Equilibrium</vt:lpstr>
      <vt:lpstr>PowerPoint Presentation</vt:lpstr>
      <vt:lpstr>PowerPoint Presentation</vt:lpstr>
      <vt:lpstr>Long Run vs Short Run Equilibrium</vt:lpstr>
      <vt:lpstr>PowerPoint Presentation</vt:lpstr>
      <vt:lpstr>Output Gaps Revision</vt:lpstr>
      <vt:lpstr>PowerPoint Presentation</vt:lpstr>
      <vt:lpstr>Negative and Positive Output Gaps</vt:lpstr>
      <vt:lpstr>PowerPoint Presentation</vt:lpstr>
      <vt:lpstr>PowerPoint Presentation</vt:lpstr>
      <vt:lpstr>PowerPoint Presentation</vt:lpstr>
      <vt:lpstr>Equilibrium Questions - Handouts</vt:lpstr>
      <vt:lpstr>Typical AP Free Response Question</vt:lpstr>
      <vt:lpstr>Summary – AD, SRAS, LRAS, Equilibrium</vt:lpstr>
      <vt:lpstr>AD, SRAS, LRAS</vt:lpstr>
      <vt:lpstr>What information is contained in the AD/AS Graph?</vt:lpstr>
      <vt:lpstr>Long Run vs Short Run Equilibrium</vt:lpstr>
      <vt:lpstr>Negative and Positive Output Gaps</vt:lpstr>
      <vt:lpstr>Appendix</vt:lpstr>
      <vt:lpstr>Demand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8 - Macroeconomics</dc:title>
  <dc:creator>David Ryan</dc:creator>
  <cp:lastModifiedBy>Microsoft Office User</cp:lastModifiedBy>
  <cp:revision>248</cp:revision>
  <dcterms:created xsi:type="dcterms:W3CDTF">2021-08-15T10:14:31Z</dcterms:created>
  <dcterms:modified xsi:type="dcterms:W3CDTF">2025-11-17T06:23:13Z</dcterms:modified>
</cp:coreProperties>
</file>